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303"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Lst>
  <p:sldSz cx="18288000" cy="10287000"/>
  <p:notesSz cx="6858000" cy="9144000"/>
  <p:embeddedFontLst>
    <p:embeddedFont>
      <p:font typeface="Anton" pitchFamily="2" charset="0"/>
      <p:regular r:id="rId51"/>
    </p:embeddedFont>
    <p:embeddedFont>
      <p:font typeface="Poppins" panose="00000500000000000000" pitchFamily="2" charset="0"/>
      <p:regular r:id="rId52"/>
      <p:bold r:id="rId53"/>
      <p:italic r:id="rId54"/>
      <p:boldItalic r:id="rId55"/>
    </p:embeddedFont>
    <p:embeddedFont>
      <p:font typeface="Poppins Bold" panose="00000800000000000000" charset="0"/>
      <p:regular r:id="rId56"/>
    </p:embeddedFont>
    <p:embeddedFont>
      <p:font typeface="Poppins Bold Italics" panose="020B0604020202020204" charset="0"/>
      <p:regular r:id="rId57"/>
    </p:embeddedFont>
    <p:embeddedFont>
      <p:font typeface="Poppins Italics" panose="020B0604020202020204"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1373" autoAdjust="0"/>
  </p:normalViewPr>
  <p:slideViewPr>
    <p:cSldViewPr>
      <p:cViewPr varScale="1">
        <p:scale>
          <a:sx n="39" d="100"/>
          <a:sy n="39" d="100"/>
        </p:scale>
        <p:origin x="1618"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12.08.2025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r>
              <a:rPr lang="id-ID" dirty="0"/>
              <a:t>Assalamualaikum </a:t>
            </a:r>
            <a:r>
              <a:rPr lang="id-ID" dirty="0" err="1"/>
              <a:t>wr.wb</a:t>
            </a:r>
            <a:endParaRPr lang="id-ID" dirty="0"/>
          </a:p>
          <a:p>
            <a:r>
              <a:rPr lang="id-ID" dirty="0"/>
              <a:t>Perkenalkan nama saya Muhammad Afrian </a:t>
            </a:r>
            <a:r>
              <a:rPr lang="id-ID" dirty="0" err="1"/>
              <a:t>Kusumawardan</a:t>
            </a:r>
            <a:r>
              <a:rPr lang="id-ID" dirty="0"/>
              <a:t> dari JCDS 0708 BATCH BANDUNG. Saya akan mempresentasikan </a:t>
            </a:r>
            <a:r>
              <a:rPr lang="id-ID" dirty="0" err="1"/>
              <a:t>capstone</a:t>
            </a:r>
            <a:r>
              <a:rPr lang="id-ID" dirty="0"/>
              <a:t> </a:t>
            </a:r>
            <a:r>
              <a:rPr lang="id-ID" dirty="0" err="1"/>
              <a:t>project</a:t>
            </a:r>
            <a:r>
              <a:rPr lang="id-ID" dirty="0"/>
              <a:t> modul 3 saya yang berjudul </a:t>
            </a:r>
            <a:r>
              <a:rPr lang="id-ID" dirty="0" err="1"/>
              <a:t>california</a:t>
            </a:r>
            <a:r>
              <a:rPr lang="id-ID" dirty="0"/>
              <a:t> </a:t>
            </a:r>
            <a:r>
              <a:rPr lang="id-ID" dirty="0" err="1"/>
              <a:t>housing</a:t>
            </a:r>
            <a:r>
              <a:rPr lang="id-ID" dirty="0"/>
              <a:t> </a:t>
            </a:r>
            <a:r>
              <a:rPr lang="id-ID" dirty="0" err="1"/>
              <a:t>price</a:t>
            </a:r>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3538526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r>
              <a:rPr lang="id-ID" sz="1200" b="0" kern="1200" dirty="0">
                <a:solidFill>
                  <a:schemeClr val="tx1"/>
                </a:solidFill>
                <a:effectLst/>
                <a:latin typeface="+mn-lt"/>
                <a:ea typeface="+mn-ea"/>
                <a:cs typeface="+mn-cs"/>
              </a:rPr>
              <a:t>Setelah melakukan </a:t>
            </a:r>
            <a:r>
              <a:rPr lang="id-ID" sz="1200" b="0" kern="1200" dirty="0" err="1">
                <a:solidFill>
                  <a:schemeClr val="tx1"/>
                </a:solidFill>
                <a:effectLst/>
                <a:latin typeface="+mn-lt"/>
                <a:ea typeface="+mn-ea"/>
                <a:cs typeface="+mn-cs"/>
              </a:rPr>
              <a:t>Exploratory</a:t>
            </a:r>
            <a:r>
              <a:rPr lang="id-ID" sz="1200" b="0" kern="1200" dirty="0">
                <a:solidFill>
                  <a:schemeClr val="tx1"/>
                </a:solidFill>
                <a:effectLst/>
                <a:latin typeface="+mn-lt"/>
                <a:ea typeface="+mn-ea"/>
                <a:cs typeface="+mn-cs"/>
              </a:rPr>
              <a:t> Data </a:t>
            </a:r>
            <a:r>
              <a:rPr lang="id-ID" sz="1200" b="0" kern="1200" dirty="0" err="1">
                <a:solidFill>
                  <a:schemeClr val="tx1"/>
                </a:solidFill>
                <a:effectLst/>
                <a:latin typeface="+mn-lt"/>
                <a:ea typeface="+mn-ea"/>
                <a:cs typeface="+mn-cs"/>
              </a:rPr>
              <a:t>Analysis</a:t>
            </a:r>
            <a:r>
              <a:rPr lang="id-ID" sz="1200" b="0" kern="1200" dirty="0">
                <a:solidFill>
                  <a:schemeClr val="tx1"/>
                </a:solidFill>
                <a:effectLst/>
                <a:latin typeface="+mn-lt"/>
                <a:ea typeface="+mn-ea"/>
                <a:cs typeface="+mn-cs"/>
              </a:rPr>
              <a:t> (EDA), Kita telah mengidentifikasi pola, anomali, hubungan antar variabel, dan mengumpulkan wawasan awal yang akan sangat bermanfaat dalam tahap ini. </a:t>
            </a:r>
          </a:p>
          <a:p>
            <a:br>
              <a:rPr lang="id-ID" sz="1200" b="0" kern="1200" dirty="0">
                <a:solidFill>
                  <a:schemeClr val="tx1"/>
                </a:solidFill>
                <a:effectLst/>
                <a:latin typeface="+mn-lt"/>
                <a:ea typeface="+mn-ea"/>
                <a:cs typeface="+mn-cs"/>
              </a:rPr>
            </a:br>
            <a:r>
              <a:rPr lang="id-ID" sz="1200" b="1" kern="1200" dirty="0">
                <a:solidFill>
                  <a:schemeClr val="tx1"/>
                </a:solidFill>
                <a:effectLst/>
                <a:latin typeface="+mn-lt"/>
                <a:ea typeface="+mn-ea"/>
                <a:cs typeface="+mn-cs"/>
              </a:rPr>
              <a:t>**Pada tahap ini, terdapat 2 tahap utama yang akan dilakukan:**</a:t>
            </a:r>
            <a:endParaRPr lang="id-ID" sz="1200" b="0" kern="1200" dirty="0">
              <a:solidFill>
                <a:schemeClr val="tx1"/>
              </a:solidFill>
              <a:effectLst/>
              <a:latin typeface="+mn-lt"/>
              <a:ea typeface="+mn-ea"/>
              <a:cs typeface="+mn-cs"/>
            </a:endParaRP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- 4.1 Data </a:t>
            </a:r>
            <a:r>
              <a:rPr lang="id-ID" sz="1200" b="0" kern="1200" dirty="0" err="1">
                <a:solidFill>
                  <a:schemeClr val="tx1"/>
                </a:solidFill>
                <a:effectLst/>
                <a:latin typeface="+mn-lt"/>
                <a:ea typeface="+mn-ea"/>
                <a:cs typeface="+mn-cs"/>
              </a:rPr>
              <a:t>Cleaning</a:t>
            </a:r>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- 4.2 </a:t>
            </a:r>
            <a:r>
              <a:rPr lang="id-ID" sz="1200" b="0" kern="1200" dirty="0" err="1">
                <a:solidFill>
                  <a:schemeClr val="tx1"/>
                </a:solidFill>
                <a:effectLst/>
                <a:latin typeface="+mn-lt"/>
                <a:ea typeface="+mn-ea"/>
                <a:cs typeface="+mn-cs"/>
              </a:rPr>
              <a:t>Feature</a:t>
            </a:r>
            <a:r>
              <a:rPr lang="id-ID" sz="1200" b="0" kern="1200" dirty="0">
                <a:solidFill>
                  <a:schemeClr val="tx1"/>
                </a:solidFill>
                <a:effectLst/>
                <a:latin typeface="+mn-lt"/>
                <a:ea typeface="+mn-ea"/>
                <a:cs typeface="+mn-cs"/>
              </a:rPr>
              <a:t> Engineering</a:t>
            </a:r>
          </a:p>
          <a:p>
            <a:r>
              <a:rPr lang="id-ID" dirty="0"/>
              <a:t>- 4.3 </a:t>
            </a:r>
            <a:r>
              <a:rPr lang="id-ID" dirty="0" err="1"/>
              <a:t>Feature</a:t>
            </a:r>
            <a:r>
              <a:rPr lang="id-ID" dirty="0"/>
              <a:t> </a:t>
            </a:r>
            <a:r>
              <a:rPr lang="id-ID" dirty="0" err="1"/>
              <a:t>Selection</a:t>
            </a:r>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2580403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Terdapat 1 fitur yang memiliki </a:t>
            </a:r>
            <a:r>
              <a:rPr lang="id-ID" sz="1200" b="0" kern="1200" dirty="0" err="1">
                <a:solidFill>
                  <a:schemeClr val="tx1"/>
                </a:solidFill>
                <a:effectLst/>
                <a:latin typeface="+mn-lt"/>
                <a:ea typeface="+mn-ea"/>
                <a:cs typeface="+mn-cs"/>
              </a:rPr>
              <a:t>missing</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value</a:t>
            </a:r>
            <a:r>
              <a:rPr lang="id-ID" sz="1200" b="0" kern="1200" dirty="0">
                <a:solidFill>
                  <a:schemeClr val="tx1"/>
                </a:solidFill>
                <a:effectLst/>
                <a:latin typeface="+mn-lt"/>
                <a:ea typeface="+mn-ea"/>
                <a:cs typeface="+mn-cs"/>
              </a:rPr>
              <a:t>. Fitur `</a:t>
            </a:r>
            <a:r>
              <a:rPr lang="id-ID" sz="1200" b="0" kern="1200" dirty="0" err="1">
                <a:solidFill>
                  <a:schemeClr val="tx1"/>
                </a:solidFill>
                <a:effectLst/>
                <a:latin typeface="+mn-lt"/>
                <a:ea typeface="+mn-ea"/>
                <a:cs typeface="+mn-cs"/>
              </a:rPr>
              <a:t>total_bedrooms</a:t>
            </a:r>
            <a:r>
              <a:rPr lang="id-ID" sz="1200" b="0" kern="1200" dirty="0">
                <a:solidFill>
                  <a:schemeClr val="tx1"/>
                </a:solidFill>
                <a:effectLst/>
                <a:latin typeface="+mn-lt"/>
                <a:ea typeface="+mn-ea"/>
                <a:cs typeface="+mn-cs"/>
              </a:rPr>
              <a:t>' tang memiliki jumlah </a:t>
            </a:r>
            <a:r>
              <a:rPr lang="id-ID" sz="1200" b="0" kern="1200" dirty="0" err="1">
                <a:solidFill>
                  <a:schemeClr val="tx1"/>
                </a:solidFill>
                <a:effectLst/>
                <a:latin typeface="+mn-lt"/>
                <a:ea typeface="+mn-ea"/>
                <a:cs typeface="+mn-cs"/>
              </a:rPr>
              <a:t>missing</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value</a:t>
            </a:r>
            <a:r>
              <a:rPr lang="id-ID" sz="1200" b="0" kern="1200" dirty="0">
                <a:solidFill>
                  <a:schemeClr val="tx1"/>
                </a:solidFill>
                <a:effectLst/>
                <a:latin typeface="+mn-lt"/>
                <a:ea typeface="+mn-ea"/>
                <a:cs typeface="+mn-cs"/>
              </a:rPr>
              <a:t> sebanyak 137 dengan persentase sebanyak 0.1% dari total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d-ID"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Kita juga dapat mengetahui bahwa tidak ada data yang duplikat pada </a:t>
            </a:r>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 dengan melihat jumlah data unik dari fitur, di mana jumlah data uniknya sama dengan jumlah keseluruhan data. Oleh karena itu, </a:t>
            </a:r>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 ini tidak memiliki data yang duplikat. Untuk memastikannya, kita bisa cek dengan menggunakan </a:t>
            </a:r>
            <a:r>
              <a:rPr lang="id-ID" sz="1200" b="0" kern="1200" dirty="0" err="1">
                <a:solidFill>
                  <a:schemeClr val="tx1"/>
                </a:solidFill>
                <a:effectLst/>
                <a:latin typeface="+mn-lt"/>
                <a:ea typeface="+mn-ea"/>
                <a:cs typeface="+mn-cs"/>
              </a:rPr>
              <a:t>function</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duplicated</a:t>
            </a:r>
            <a:r>
              <a:rPr lang="id-ID" sz="1200" b="0" kern="1200" dirty="0">
                <a:solidFill>
                  <a:schemeClr val="tx1"/>
                </a:solidFill>
                <a:effectLst/>
                <a:latin typeface="+mn-lt"/>
                <a:ea typeface="+mn-ea"/>
                <a:cs typeface="+mn-cs"/>
              </a:rPr>
              <a:t>().</a:t>
            </a:r>
          </a:p>
          <a:p>
            <a:endParaRPr lang="id-ID" sz="1200" b="0" kern="1200" dirty="0">
              <a:solidFill>
                <a:schemeClr val="tx1"/>
              </a:solidFill>
              <a:effectLst/>
              <a:latin typeface="+mn-lt"/>
              <a:ea typeface="+mn-ea"/>
              <a:cs typeface="+mn-cs"/>
            </a:endParaRPr>
          </a:p>
        </p:txBody>
      </p:sp>
      <p:sp>
        <p:nvSpPr>
          <p:cNvPr id="4" name="Tampungan Nomor Slide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1266201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5BF4F-418E-C84E-0A47-DE6B7A601010}"/>
            </a:ext>
          </a:extLst>
        </p:cNvPr>
        <p:cNvGrpSpPr/>
        <p:nvPr/>
      </p:nvGrpSpPr>
      <p:grpSpPr>
        <a:xfrm>
          <a:off x="0" y="0"/>
          <a:ext cx="0" cy="0"/>
          <a:chOff x="0" y="0"/>
          <a:chExt cx="0" cy="0"/>
        </a:xfrm>
      </p:grpSpPr>
      <p:sp>
        <p:nvSpPr>
          <p:cNvPr id="2" name="Tampungan Gambar Slide 1">
            <a:extLst>
              <a:ext uri="{FF2B5EF4-FFF2-40B4-BE49-F238E27FC236}">
                <a16:creationId xmlns:a16="http://schemas.microsoft.com/office/drawing/2014/main" id="{BAB4782E-5D10-F2EE-D3D6-90ED06615D6D}"/>
              </a:ext>
            </a:extLst>
          </p:cNvPr>
          <p:cNvSpPr>
            <a:spLocks noGrp="1" noRot="1" noChangeAspect="1"/>
          </p:cNvSpPr>
          <p:nvPr>
            <p:ph type="sldImg"/>
          </p:nvPr>
        </p:nvSpPr>
        <p:spPr>
          <a:xfrm>
            <a:off x="2290763" y="512763"/>
            <a:ext cx="4562475" cy="2566987"/>
          </a:xfrm>
        </p:spPr>
      </p:sp>
      <p:sp>
        <p:nvSpPr>
          <p:cNvPr id="3" name="Tampungan Catatan 2">
            <a:extLst>
              <a:ext uri="{FF2B5EF4-FFF2-40B4-BE49-F238E27FC236}">
                <a16:creationId xmlns:a16="http://schemas.microsoft.com/office/drawing/2014/main" id="{57F6108B-D626-6098-3AAF-120693D619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Melakukan </a:t>
            </a:r>
            <a:r>
              <a:rPr lang="id-ID" sz="1200" b="0" kern="1200" dirty="0" err="1">
                <a:solidFill>
                  <a:schemeClr val="tx1"/>
                </a:solidFill>
                <a:effectLst/>
                <a:latin typeface="+mn-lt"/>
                <a:ea typeface="+mn-ea"/>
                <a:cs typeface="+mn-cs"/>
              </a:rPr>
              <a:t>plotting</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missing</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values</a:t>
            </a:r>
            <a:r>
              <a:rPr lang="id-ID" sz="1200" b="0" kern="1200" dirty="0">
                <a:solidFill>
                  <a:schemeClr val="tx1"/>
                </a:solidFill>
                <a:effectLst/>
                <a:latin typeface="+mn-lt"/>
                <a:ea typeface="+mn-ea"/>
                <a:cs typeface="+mn-cs"/>
              </a:rPr>
              <a:t> untuk melihat pola yang terjadi. Misalnya: apakah semua nilai hilang terkonsentrasi pada area tertentu atau tidak.</a:t>
            </a:r>
          </a:p>
          <a:p>
            <a:pPr marL="0" marR="0" lvl="0" indent="0" algn="l" defTabSz="914400" rtl="0" eaLnBrk="1" fontAlgn="auto" latinLnBrk="0" hangingPunct="1">
              <a:lnSpc>
                <a:spcPct val="100000"/>
              </a:lnSpc>
              <a:spcBef>
                <a:spcPts val="0"/>
              </a:spcBef>
              <a:spcAft>
                <a:spcPts val="0"/>
              </a:spcAft>
              <a:buClrTx/>
              <a:buSzTx/>
              <a:buFontTx/>
              <a:buNone/>
              <a:tabLst/>
              <a:defRPr/>
            </a:pPr>
            <a:endParaRPr lang="id-ID"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Berdasarkan </a:t>
            </a:r>
            <a:r>
              <a:rPr lang="id-ID" sz="1200" b="0" kern="1200" dirty="0" err="1">
                <a:solidFill>
                  <a:schemeClr val="tx1"/>
                </a:solidFill>
                <a:effectLst/>
                <a:latin typeface="+mn-lt"/>
                <a:ea typeface="+mn-ea"/>
                <a:cs typeface="+mn-cs"/>
              </a:rPr>
              <a:t>scatter</a:t>
            </a:r>
            <a:r>
              <a:rPr lang="id-ID" sz="1200" b="0" kern="1200" dirty="0">
                <a:solidFill>
                  <a:schemeClr val="tx1"/>
                </a:solidFill>
                <a:effectLst/>
                <a:latin typeface="+mn-lt"/>
                <a:ea typeface="+mn-ea"/>
                <a:cs typeface="+mn-cs"/>
              </a:rPr>
              <a:t> plot, </a:t>
            </a:r>
            <a:r>
              <a:rPr lang="id-ID" sz="1200" b="0" kern="1200" dirty="0" err="1">
                <a:solidFill>
                  <a:schemeClr val="tx1"/>
                </a:solidFill>
                <a:effectLst/>
                <a:latin typeface="+mn-lt"/>
                <a:ea typeface="+mn-ea"/>
                <a:cs typeface="+mn-cs"/>
              </a:rPr>
              <a:t>missing</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values</a:t>
            </a:r>
            <a:r>
              <a:rPr lang="id-ID" sz="1200" b="0" kern="1200" dirty="0">
                <a:solidFill>
                  <a:schemeClr val="tx1"/>
                </a:solidFill>
                <a:effectLst/>
                <a:latin typeface="+mn-lt"/>
                <a:ea typeface="+mn-ea"/>
                <a:cs typeface="+mn-cs"/>
              </a:rPr>
              <a:t> pada `</a:t>
            </a:r>
            <a:r>
              <a:rPr lang="id-ID" sz="1200" b="0" kern="1200" dirty="0" err="1">
                <a:solidFill>
                  <a:schemeClr val="tx1"/>
                </a:solidFill>
                <a:effectLst/>
                <a:latin typeface="+mn-lt"/>
                <a:ea typeface="+mn-ea"/>
                <a:cs typeface="+mn-cs"/>
              </a:rPr>
              <a:t>total_bedrooms</a:t>
            </a:r>
            <a:r>
              <a:rPr lang="id-ID" sz="1200" b="0" kern="1200" dirty="0">
                <a:solidFill>
                  <a:schemeClr val="tx1"/>
                </a:solidFill>
                <a:effectLst/>
                <a:latin typeface="+mn-lt"/>
                <a:ea typeface="+mn-ea"/>
                <a:cs typeface="+mn-cs"/>
              </a:rPr>
              <a:t>` tersebar secara acak di seluruh wilayah California dan `tidak terkonsentrasi di area tertentu`. Distribusi yang merata menunjukkan bahwa </a:t>
            </a:r>
            <a:r>
              <a:rPr lang="id-ID" sz="1200" b="0" kern="1200" dirty="0" err="1">
                <a:solidFill>
                  <a:schemeClr val="tx1"/>
                </a:solidFill>
                <a:effectLst/>
                <a:latin typeface="+mn-lt"/>
                <a:ea typeface="+mn-ea"/>
                <a:cs typeface="+mn-cs"/>
              </a:rPr>
              <a:t>missing</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values</a:t>
            </a:r>
            <a:r>
              <a:rPr lang="id-ID" sz="1200" b="0" kern="1200" dirty="0">
                <a:solidFill>
                  <a:schemeClr val="tx1"/>
                </a:solidFill>
                <a:effectLst/>
                <a:latin typeface="+mn-lt"/>
                <a:ea typeface="+mn-ea"/>
                <a:cs typeface="+mn-cs"/>
              </a:rPr>
              <a:t> tidak dipengaruhi oleh lokasi geografis, melainkan terjadi secara acak.</a:t>
            </a:r>
          </a:p>
          <a:p>
            <a:endParaRPr lang="id-ID"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Selanjutnya, dilakukan </a:t>
            </a:r>
            <a:r>
              <a:rPr lang="id-ID" sz="1200" b="0" kern="1200" dirty="0" err="1">
                <a:solidFill>
                  <a:schemeClr val="tx1"/>
                </a:solidFill>
                <a:effectLst/>
                <a:latin typeface="+mn-lt"/>
                <a:ea typeface="+mn-ea"/>
                <a:cs typeface="+mn-cs"/>
              </a:rPr>
              <a:t>plotting</a:t>
            </a:r>
            <a:r>
              <a:rPr lang="id-ID" sz="1200" b="0" kern="1200" dirty="0">
                <a:solidFill>
                  <a:schemeClr val="tx1"/>
                </a:solidFill>
                <a:effectLst/>
                <a:latin typeface="+mn-lt"/>
                <a:ea typeface="+mn-ea"/>
                <a:cs typeface="+mn-cs"/>
              </a:rPr>
              <a:t> histogram terhadap kolom `</a:t>
            </a:r>
            <a:r>
              <a:rPr lang="id-ID" sz="1200" b="0" kern="1200" dirty="0" err="1">
                <a:solidFill>
                  <a:schemeClr val="tx1"/>
                </a:solidFill>
                <a:effectLst/>
                <a:latin typeface="+mn-lt"/>
                <a:ea typeface="+mn-ea"/>
                <a:cs typeface="+mn-cs"/>
              </a:rPr>
              <a:t>total_bedrooms</a:t>
            </a:r>
            <a:r>
              <a:rPr lang="id-ID" sz="1200" b="0" kern="1200" dirty="0">
                <a:solidFill>
                  <a:schemeClr val="tx1"/>
                </a:solidFill>
                <a:effectLst/>
                <a:latin typeface="+mn-lt"/>
                <a:ea typeface="+mn-ea"/>
                <a:cs typeface="+mn-cs"/>
              </a:rPr>
              <a:t>` yang terdapat </a:t>
            </a:r>
            <a:r>
              <a:rPr lang="id-ID" sz="1200" b="0" kern="1200" dirty="0" err="1">
                <a:solidFill>
                  <a:schemeClr val="tx1"/>
                </a:solidFill>
                <a:effectLst/>
                <a:latin typeface="+mn-lt"/>
                <a:ea typeface="+mn-ea"/>
                <a:cs typeface="+mn-cs"/>
              </a:rPr>
              <a:t>missing</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values</a:t>
            </a:r>
            <a:r>
              <a:rPr lang="id-ID" sz="1200" b="0" kern="1200" dirty="0">
                <a:solidFill>
                  <a:schemeClr val="tx1"/>
                </a:solidFill>
                <a:effectLst/>
                <a:latin typeface="+mn-lt"/>
                <a:ea typeface="+mn-ea"/>
                <a:cs typeface="+mn-cs"/>
              </a:rPr>
              <a:t>. Karena </a:t>
            </a:r>
            <a:r>
              <a:rPr lang="id-ID" sz="1200" b="0" kern="1200" dirty="0" err="1">
                <a:solidFill>
                  <a:schemeClr val="tx1"/>
                </a:solidFill>
                <a:effectLst/>
                <a:latin typeface="+mn-lt"/>
                <a:ea typeface="+mn-ea"/>
                <a:cs typeface="+mn-cs"/>
              </a:rPr>
              <a:t>missing</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values</a:t>
            </a:r>
            <a:r>
              <a:rPr lang="id-ID" sz="1200" b="0" kern="1200" dirty="0">
                <a:solidFill>
                  <a:schemeClr val="tx1"/>
                </a:solidFill>
                <a:effectLst/>
                <a:latin typeface="+mn-lt"/>
                <a:ea typeface="+mn-ea"/>
                <a:cs typeface="+mn-cs"/>
              </a:rPr>
              <a:t> tersebar di seluruh wilayah California, kolom yang </a:t>
            </a:r>
            <a:r>
              <a:rPr lang="id-ID" sz="1200" b="1" kern="1200" dirty="0">
                <a:solidFill>
                  <a:schemeClr val="tx1"/>
                </a:solidFill>
                <a:effectLst/>
                <a:latin typeface="+mn-lt"/>
                <a:ea typeface="+mn-ea"/>
                <a:cs typeface="+mn-cs"/>
              </a:rPr>
              <a:t>**positif </a:t>
            </a:r>
            <a:r>
              <a:rPr lang="id-ID" sz="1200" b="1" kern="1200" dirty="0" err="1">
                <a:solidFill>
                  <a:schemeClr val="tx1"/>
                </a:solidFill>
                <a:effectLst/>
                <a:latin typeface="+mn-lt"/>
                <a:ea typeface="+mn-ea"/>
                <a:cs typeface="+mn-cs"/>
              </a:rPr>
              <a:t>skewed</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serta proporsi nilai hilang yang sangat kecil (0,1%), </a:t>
            </a:r>
            <a:r>
              <a:rPr lang="id-ID" sz="1200" b="0" kern="1200" dirty="0" err="1">
                <a:solidFill>
                  <a:schemeClr val="tx1"/>
                </a:solidFill>
                <a:effectLst/>
                <a:latin typeface="+mn-lt"/>
                <a:ea typeface="+mn-ea"/>
                <a:cs typeface="+mn-cs"/>
              </a:rPr>
              <a:t>imputasi</a:t>
            </a:r>
            <a:r>
              <a:rPr lang="id-ID" sz="1200" b="0" kern="1200" dirty="0">
                <a:solidFill>
                  <a:schemeClr val="tx1"/>
                </a:solidFill>
                <a:effectLst/>
                <a:latin typeface="+mn-lt"/>
                <a:ea typeface="+mn-ea"/>
                <a:cs typeface="+mn-cs"/>
              </a:rPr>
              <a:t> median merupakan pilihan tepat untuk menjaga integritas data tanpa memperkenalkan bias yang tidak diinginkan.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id-ID" sz="1200" b="0" kern="1200" dirty="0">
              <a:solidFill>
                <a:schemeClr val="tx1"/>
              </a:solidFill>
              <a:effectLst/>
              <a:latin typeface="+mn-lt"/>
              <a:ea typeface="+mn-ea"/>
              <a:cs typeface="+mn-cs"/>
            </a:endParaRPr>
          </a:p>
          <a:p>
            <a:endParaRPr lang="id-ID" dirty="0"/>
          </a:p>
        </p:txBody>
      </p:sp>
      <p:sp>
        <p:nvSpPr>
          <p:cNvPr id="4" name="Tampungan Nomor Slide 3">
            <a:extLst>
              <a:ext uri="{FF2B5EF4-FFF2-40B4-BE49-F238E27FC236}">
                <a16:creationId xmlns:a16="http://schemas.microsoft.com/office/drawing/2014/main" id="{CAF22797-6605-9C38-B697-881D17CCAEC9}"/>
              </a:ext>
            </a:extLst>
          </p:cNvPr>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729260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Banyaknya </a:t>
            </a:r>
            <a:r>
              <a:rPr lang="id-ID" sz="1200" b="0" kern="1200" dirty="0" err="1">
                <a:solidFill>
                  <a:schemeClr val="tx1"/>
                </a:solidFill>
                <a:effectLst/>
                <a:latin typeface="+mn-lt"/>
                <a:ea typeface="+mn-ea"/>
                <a:cs typeface="+mn-cs"/>
              </a:rPr>
              <a:t>outliers</a:t>
            </a:r>
            <a:r>
              <a:rPr lang="id-ID" sz="1200" b="0" kern="1200" dirty="0">
                <a:solidFill>
                  <a:schemeClr val="tx1"/>
                </a:solidFill>
                <a:effectLst/>
                <a:latin typeface="+mn-lt"/>
                <a:ea typeface="+mn-ea"/>
                <a:cs typeface="+mn-cs"/>
              </a:rPr>
              <a:t> pada data tentu akan memengaruhi hasil analisis dan pemodelan yang dilakukan. Ada beberapa hal yang harus dipertimbangkan sebelum memutuskan </a:t>
            </a:r>
            <a:r>
              <a:rPr lang="id-ID" sz="1200" b="0" kern="1200" dirty="0" err="1">
                <a:solidFill>
                  <a:schemeClr val="tx1"/>
                </a:solidFill>
                <a:effectLst/>
                <a:latin typeface="+mn-lt"/>
                <a:ea typeface="+mn-ea"/>
                <a:cs typeface="+mn-cs"/>
              </a:rPr>
              <a:t>treatment</a:t>
            </a:r>
            <a:r>
              <a:rPr lang="id-ID" sz="1200" b="0" kern="1200" dirty="0">
                <a:solidFill>
                  <a:schemeClr val="tx1"/>
                </a:solidFill>
                <a:effectLst/>
                <a:latin typeface="+mn-lt"/>
                <a:ea typeface="+mn-ea"/>
                <a:cs typeface="+mn-cs"/>
              </a:rPr>
              <a:t> yang sesuai dengan data, di antaranya adalah dengan mempertimbangkan sisi domain </a:t>
            </a:r>
            <a:r>
              <a:rPr lang="id-ID" sz="1200" b="0" kern="1200" dirty="0" err="1">
                <a:solidFill>
                  <a:schemeClr val="tx1"/>
                </a:solidFill>
                <a:effectLst/>
                <a:latin typeface="+mn-lt"/>
                <a:ea typeface="+mn-ea"/>
                <a:cs typeface="+mn-cs"/>
              </a:rPr>
              <a:t>knowledge</a:t>
            </a:r>
            <a:r>
              <a:rPr lang="id-ID" sz="1200" b="0" kern="1200" dirty="0">
                <a:solidFill>
                  <a:schemeClr val="tx1"/>
                </a:solidFill>
                <a:effectLst/>
                <a:latin typeface="+mn-lt"/>
                <a:ea typeface="+mn-ea"/>
                <a:cs typeface="+mn-cs"/>
              </a:rPr>
              <a:t>.</a:t>
            </a:r>
          </a:p>
          <a:p>
            <a:endParaRPr lang="id-ID"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Terdapat banyak </a:t>
            </a:r>
            <a:r>
              <a:rPr lang="id-ID" sz="1200" b="0" kern="1200" dirty="0" err="1">
                <a:solidFill>
                  <a:schemeClr val="tx1"/>
                </a:solidFill>
                <a:effectLst/>
                <a:latin typeface="+mn-lt"/>
                <a:ea typeface="+mn-ea"/>
                <a:cs typeface="+mn-cs"/>
              </a:rPr>
              <a:t>outlier</a:t>
            </a:r>
            <a:r>
              <a:rPr lang="id-ID" sz="1200" b="0" kern="1200" dirty="0">
                <a:solidFill>
                  <a:schemeClr val="tx1"/>
                </a:solidFill>
                <a:effectLst/>
                <a:latin typeface="+mn-lt"/>
                <a:ea typeface="+mn-ea"/>
                <a:cs typeface="+mn-cs"/>
              </a:rPr>
              <a:t> dalam data, namun tidak semuanya akan dihapus. Kita hanya akan menghilangkan </a:t>
            </a:r>
            <a:r>
              <a:rPr lang="id-ID" sz="1200" b="0" kern="1200" dirty="0" err="1">
                <a:solidFill>
                  <a:schemeClr val="tx1"/>
                </a:solidFill>
                <a:effectLst/>
                <a:latin typeface="+mn-lt"/>
                <a:ea typeface="+mn-ea"/>
                <a:cs typeface="+mn-cs"/>
              </a:rPr>
              <a:t>outlier</a:t>
            </a:r>
            <a:r>
              <a:rPr lang="id-ID" sz="1200" b="0" kern="1200" dirty="0">
                <a:solidFill>
                  <a:schemeClr val="tx1"/>
                </a:solidFill>
                <a:effectLst/>
                <a:latin typeface="+mn-lt"/>
                <a:ea typeface="+mn-ea"/>
                <a:cs typeface="+mn-cs"/>
              </a:rPr>
              <a:t> yang memiliki nilai yang sangat ekstrem atau tidak wajar. </a:t>
            </a:r>
            <a:r>
              <a:rPr lang="id-ID" sz="1200" b="0" kern="1200" dirty="0" err="1">
                <a:solidFill>
                  <a:schemeClr val="tx1"/>
                </a:solidFill>
                <a:effectLst/>
                <a:latin typeface="+mn-lt"/>
                <a:ea typeface="+mn-ea"/>
                <a:cs typeface="+mn-cs"/>
              </a:rPr>
              <a:t>Outlier</a:t>
            </a:r>
            <a:r>
              <a:rPr lang="id-ID" sz="1200" b="0" kern="1200" dirty="0">
                <a:solidFill>
                  <a:schemeClr val="tx1"/>
                </a:solidFill>
                <a:effectLst/>
                <a:latin typeface="+mn-lt"/>
                <a:ea typeface="+mn-ea"/>
                <a:cs typeface="+mn-cs"/>
              </a:rPr>
              <a:t> memang dapat memengaruhi kinerja model </a:t>
            </a:r>
            <a:r>
              <a:rPr lang="id-ID" sz="1200" b="0" kern="1200" dirty="0" err="1">
                <a:solidFill>
                  <a:schemeClr val="tx1"/>
                </a:solidFill>
                <a:effectLst/>
                <a:latin typeface="+mn-lt"/>
                <a:ea typeface="+mn-ea"/>
                <a:cs typeface="+mn-cs"/>
              </a:rPr>
              <a:t>machine</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learning</a:t>
            </a:r>
            <a:r>
              <a:rPr lang="id-ID" sz="1200" b="0" kern="1200" dirty="0">
                <a:solidFill>
                  <a:schemeClr val="tx1"/>
                </a:solidFill>
                <a:effectLst/>
                <a:latin typeface="+mn-lt"/>
                <a:ea typeface="+mn-ea"/>
                <a:cs typeface="+mn-cs"/>
              </a:rPr>
              <a:t>, tetapi jika terlalu banyak data yang dihapus, model yang dihasilkan mungkin tidak mampu merepresentasikan keseluruhan </a:t>
            </a:r>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 dengan baik.</a:t>
            </a:r>
          </a:p>
          <a:p>
            <a:endParaRPr lang="id-ID"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Berdasarkan plot, dapat disimpulkan bahwa semua kolom dalam </a:t>
            </a:r>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 menunjukkan distribusi yang miring ke kanan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right</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skewness</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kecuali untuk kolom `</a:t>
            </a:r>
            <a:r>
              <a:rPr lang="id-ID" sz="1200" b="0" kern="1200" dirty="0" err="1">
                <a:solidFill>
                  <a:schemeClr val="tx1"/>
                </a:solidFill>
                <a:effectLst/>
                <a:latin typeface="+mn-lt"/>
                <a:ea typeface="+mn-ea"/>
                <a:cs typeface="+mn-cs"/>
              </a:rPr>
              <a:t>longitude</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latitude</a:t>
            </a:r>
            <a:r>
              <a:rPr lang="id-ID" sz="1200" b="0" kern="1200" dirty="0">
                <a:solidFill>
                  <a:schemeClr val="tx1"/>
                </a:solidFill>
                <a:effectLst/>
                <a:latin typeface="+mn-lt"/>
                <a:ea typeface="+mn-ea"/>
                <a:cs typeface="+mn-cs"/>
              </a:rPr>
              <a:t>`, dan `</a:t>
            </a:r>
            <a:r>
              <a:rPr lang="id-ID" sz="1200" b="0" kern="1200" dirty="0" err="1">
                <a:solidFill>
                  <a:schemeClr val="tx1"/>
                </a:solidFill>
                <a:effectLst/>
                <a:latin typeface="+mn-lt"/>
                <a:ea typeface="+mn-ea"/>
                <a:cs typeface="+mn-cs"/>
              </a:rPr>
              <a:t>housing_median_age</a:t>
            </a:r>
            <a:r>
              <a:rPr lang="id-ID" sz="1200" b="0" kern="1200" dirty="0">
                <a:solidFill>
                  <a:schemeClr val="tx1"/>
                </a:solidFill>
                <a:effectLst/>
                <a:latin typeface="+mn-lt"/>
                <a:ea typeface="+mn-ea"/>
                <a:cs typeface="+mn-cs"/>
              </a:rPr>
              <a:t>`. Hal ini menunjukkan bahwa sebagian besar data terkonsentrasi di nilai-nilai rendah. Selain itu, pada kolom `</a:t>
            </a:r>
            <a:r>
              <a:rPr lang="id-ID" sz="1200" b="0" kern="1200" dirty="0" err="1">
                <a:solidFill>
                  <a:schemeClr val="tx1"/>
                </a:solidFill>
                <a:effectLst/>
                <a:latin typeface="+mn-lt"/>
                <a:ea typeface="+mn-ea"/>
                <a:cs typeface="+mn-cs"/>
              </a:rPr>
              <a:t>housing_median_age</a:t>
            </a:r>
            <a:r>
              <a:rPr lang="id-ID" sz="1200" b="0" kern="1200" dirty="0">
                <a:solidFill>
                  <a:schemeClr val="tx1"/>
                </a:solidFill>
                <a:effectLst/>
                <a:latin typeface="+mn-lt"/>
                <a:ea typeface="+mn-ea"/>
                <a:cs typeface="+mn-cs"/>
              </a:rPr>
              <a:t>` dan `</a:t>
            </a:r>
            <a:r>
              <a:rPr lang="id-ID" sz="1200" b="0" kern="1200" dirty="0" err="1">
                <a:solidFill>
                  <a:schemeClr val="tx1"/>
                </a:solidFill>
                <a:effectLst/>
                <a:latin typeface="+mn-lt"/>
                <a:ea typeface="+mn-ea"/>
                <a:cs typeface="+mn-cs"/>
              </a:rPr>
              <a:t>median_house_value</a:t>
            </a:r>
            <a:r>
              <a:rPr lang="id-ID" sz="1200" b="0" kern="1200" dirty="0">
                <a:solidFill>
                  <a:schemeClr val="tx1"/>
                </a:solidFill>
                <a:effectLst/>
                <a:latin typeface="+mn-lt"/>
                <a:ea typeface="+mn-ea"/>
                <a:cs typeface="+mn-cs"/>
              </a:rPr>
              <a:t>` terdapat beberapa nilai yang tampak tidak normal, yang akan ditangani pada pembahasan berikutnya.</a:t>
            </a:r>
          </a:p>
          <a:p>
            <a:endParaRPr lang="id-ID"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Oleh karena itu, kita akan memeriksa data yang tidak normal pada kolom `</a:t>
            </a:r>
            <a:r>
              <a:rPr lang="id-ID" sz="1200" b="0" kern="1200" dirty="0" err="1">
                <a:solidFill>
                  <a:schemeClr val="tx1"/>
                </a:solidFill>
                <a:effectLst/>
                <a:latin typeface="+mn-lt"/>
                <a:ea typeface="+mn-ea"/>
                <a:cs typeface="+mn-cs"/>
              </a:rPr>
              <a:t>housing_median_age</a:t>
            </a:r>
            <a:r>
              <a:rPr lang="id-ID" sz="1200" b="0" kern="1200" dirty="0">
                <a:solidFill>
                  <a:schemeClr val="tx1"/>
                </a:solidFill>
                <a:effectLst/>
                <a:latin typeface="+mn-lt"/>
                <a:ea typeface="+mn-ea"/>
                <a:cs typeface="+mn-cs"/>
              </a:rPr>
              <a:t>` dan `</a:t>
            </a:r>
            <a:r>
              <a:rPr lang="id-ID" sz="1200" b="0" kern="1200" dirty="0" err="1">
                <a:solidFill>
                  <a:schemeClr val="tx1"/>
                </a:solidFill>
                <a:effectLst/>
                <a:latin typeface="+mn-lt"/>
                <a:ea typeface="+mn-ea"/>
                <a:cs typeface="+mn-cs"/>
              </a:rPr>
              <a:t>median_house_value</a:t>
            </a:r>
            <a:r>
              <a:rPr lang="id-ID" sz="1200" b="0" kern="1200" dirty="0">
                <a:solidFill>
                  <a:schemeClr val="tx1"/>
                </a:solidFill>
                <a:effectLst/>
                <a:latin typeface="+mn-lt"/>
                <a:ea typeface="+mn-ea"/>
                <a:cs typeface="+mn-cs"/>
              </a:rPr>
              <a:t>`.</a:t>
            </a:r>
          </a:p>
          <a:p>
            <a:endParaRPr lang="id-ID"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Untuk setiap fitur ini, dengan membandingkan nilai maksimum dan nilai 75%-</a:t>
            </a:r>
            <a:r>
              <a:rPr lang="id-ID" sz="1200" b="0" kern="1200" dirty="0" err="1">
                <a:solidFill>
                  <a:schemeClr val="tx1"/>
                </a:solidFill>
                <a:effectLst/>
                <a:latin typeface="+mn-lt"/>
                <a:ea typeface="+mn-ea"/>
                <a:cs typeface="+mn-cs"/>
              </a:rPr>
              <a:t>nya</a:t>
            </a:r>
            <a:r>
              <a:rPr lang="id-ID" sz="1200" b="0" kern="1200" dirty="0">
                <a:solidFill>
                  <a:schemeClr val="tx1"/>
                </a:solidFill>
                <a:effectLst/>
                <a:latin typeface="+mn-lt"/>
                <a:ea typeface="+mn-ea"/>
                <a:cs typeface="+mn-cs"/>
              </a:rPr>
              <a:t>, kita dapat melihat perbedaan yang sangat besar. Hal ini mengonfirmasi intuisi bahwa ada beberapa nilai yang sangat ekstrem.</a:t>
            </a:r>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Terlihat terdapat banyak </a:t>
            </a:r>
            <a:r>
              <a:rPr lang="id-ID" sz="1200" b="0" kern="1200" dirty="0" err="1">
                <a:solidFill>
                  <a:schemeClr val="tx1"/>
                </a:solidFill>
                <a:effectLst/>
                <a:latin typeface="+mn-lt"/>
                <a:ea typeface="+mn-ea"/>
                <a:cs typeface="+mn-cs"/>
              </a:rPr>
              <a:t>outliers</a:t>
            </a:r>
            <a:r>
              <a:rPr lang="id-ID" sz="1200" b="0" kern="1200" dirty="0">
                <a:solidFill>
                  <a:schemeClr val="tx1"/>
                </a:solidFill>
                <a:effectLst/>
                <a:latin typeface="+mn-lt"/>
                <a:ea typeface="+mn-ea"/>
                <a:cs typeface="+mn-cs"/>
              </a:rPr>
              <a:t> pada beberapa fitur. Dalam </a:t>
            </a:r>
            <a:r>
              <a:rPr lang="id-ID" sz="1200" b="0" kern="1200" dirty="0" err="1">
                <a:solidFill>
                  <a:schemeClr val="tx1"/>
                </a:solidFill>
                <a:effectLst/>
                <a:latin typeface="+mn-lt"/>
                <a:ea typeface="+mn-ea"/>
                <a:cs typeface="+mn-cs"/>
              </a:rPr>
              <a:t>project</a:t>
            </a:r>
            <a:r>
              <a:rPr lang="id-ID" sz="1200" b="0" kern="1200" dirty="0">
                <a:solidFill>
                  <a:schemeClr val="tx1"/>
                </a:solidFill>
                <a:effectLst/>
                <a:latin typeface="+mn-lt"/>
                <a:ea typeface="+mn-ea"/>
                <a:cs typeface="+mn-cs"/>
              </a:rPr>
              <a:t> ini, untuk membuat </a:t>
            </a:r>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 yang lebih bersih dari </a:t>
            </a:r>
            <a:r>
              <a:rPr lang="id-ID" sz="1200" b="0" kern="1200" dirty="0" err="1">
                <a:solidFill>
                  <a:schemeClr val="tx1"/>
                </a:solidFill>
                <a:effectLst/>
                <a:latin typeface="+mn-lt"/>
                <a:ea typeface="+mn-ea"/>
                <a:cs typeface="+mn-cs"/>
              </a:rPr>
              <a:t>outliers</a:t>
            </a:r>
            <a:r>
              <a:rPr lang="id-ID" sz="1200" b="0" kern="1200" dirty="0">
                <a:solidFill>
                  <a:schemeClr val="tx1"/>
                </a:solidFill>
                <a:effectLst/>
                <a:latin typeface="+mn-lt"/>
                <a:ea typeface="+mn-ea"/>
                <a:cs typeface="+mn-cs"/>
              </a:rPr>
              <a:t>, saya akan melakukan beberapa rekayasa data pada fitur-fitur dengan mempertimbangkan kombinasi antara hasil dari metode IQR dan juga domain </a:t>
            </a:r>
            <a:r>
              <a:rPr lang="id-ID" sz="1200" b="0" kern="1200" dirty="0" err="1">
                <a:solidFill>
                  <a:schemeClr val="tx1"/>
                </a:solidFill>
                <a:effectLst/>
                <a:latin typeface="+mn-lt"/>
                <a:ea typeface="+mn-ea"/>
                <a:cs typeface="+mn-cs"/>
              </a:rPr>
              <a:t>knowledge</a:t>
            </a:r>
            <a:r>
              <a:rPr lang="id-ID" sz="1200" b="0" kern="1200" dirty="0">
                <a:solidFill>
                  <a:schemeClr val="tx1"/>
                </a:solidFill>
                <a:effectLst/>
                <a:latin typeface="+mn-lt"/>
                <a:ea typeface="+mn-ea"/>
                <a:cs typeface="+mn-cs"/>
              </a:rPr>
              <a:t>. Nantinya, model yang dihasilkan hanya terbatas dapat memprediksi </a:t>
            </a:r>
            <a:r>
              <a:rPr lang="id-ID" sz="1200" b="0" kern="1200" dirty="0" err="1">
                <a:solidFill>
                  <a:schemeClr val="tx1"/>
                </a:solidFill>
                <a:effectLst/>
                <a:latin typeface="+mn-lt"/>
                <a:ea typeface="+mn-ea"/>
                <a:cs typeface="+mn-cs"/>
              </a:rPr>
              <a:t>listing</a:t>
            </a:r>
            <a:r>
              <a:rPr lang="id-ID" sz="1200" b="0" kern="1200" dirty="0">
                <a:solidFill>
                  <a:schemeClr val="tx1"/>
                </a:solidFill>
                <a:effectLst/>
                <a:latin typeface="+mn-lt"/>
                <a:ea typeface="+mn-ea"/>
                <a:cs typeface="+mn-cs"/>
              </a:rPr>
              <a:t> baru yang nilai-nilainya pada rentang data berdasarkan '</a:t>
            </a:r>
            <a:r>
              <a:rPr lang="id-ID" sz="1200" b="0" kern="1200" dirty="0" err="1">
                <a:solidFill>
                  <a:schemeClr val="tx1"/>
                </a:solidFill>
                <a:effectLst/>
                <a:latin typeface="+mn-lt"/>
                <a:ea typeface="+mn-ea"/>
                <a:cs typeface="+mn-cs"/>
              </a:rPr>
              <a:t>clean</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 ini saja. Di luar rentang data, hasil prediksi dari model akan menjadi bias.</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1295718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Data abnormal ditemukan pada nilai </a:t>
            </a:r>
            <a:r>
              <a:rPr lang="id-ID" sz="1200" b="0" kern="1200" dirty="0" err="1">
                <a:solidFill>
                  <a:schemeClr val="tx1"/>
                </a:solidFill>
                <a:effectLst/>
                <a:latin typeface="+mn-lt"/>
                <a:ea typeface="+mn-ea"/>
                <a:cs typeface="+mn-cs"/>
              </a:rPr>
              <a:t>housing_median_age</a:t>
            </a:r>
            <a:r>
              <a:rPr lang="id-ID" sz="1200" b="0" kern="1200" dirty="0">
                <a:solidFill>
                  <a:schemeClr val="tx1"/>
                </a:solidFill>
                <a:effectLst/>
                <a:latin typeface="+mn-lt"/>
                <a:ea typeface="+mn-ea"/>
                <a:cs typeface="+mn-cs"/>
              </a:rPr>
              <a:t> sebesar 52, yang terlihat tidak wajar jika dibandingkan dengan tren pada grafik. Hal ini mungkin disebabkan oleh pengelompokan nilai saat proses </a:t>
            </a:r>
            <a:r>
              <a:rPr lang="id-ID" sz="1200" b="0" kern="1200" dirty="0" err="1">
                <a:solidFill>
                  <a:schemeClr val="tx1"/>
                </a:solidFill>
                <a:effectLst/>
                <a:latin typeface="+mn-lt"/>
                <a:ea typeface="+mn-ea"/>
                <a:cs typeface="+mn-cs"/>
              </a:rPr>
              <a:t>input</a:t>
            </a:r>
            <a:r>
              <a:rPr lang="id-ID" sz="1200" b="0" kern="1200" dirty="0">
                <a:solidFill>
                  <a:schemeClr val="tx1"/>
                </a:solidFill>
                <a:effectLst/>
                <a:latin typeface="+mn-lt"/>
                <a:ea typeface="+mn-ea"/>
                <a:cs typeface="+mn-cs"/>
              </a:rPr>
              <a:t> data, di mana nilai </a:t>
            </a:r>
            <a:r>
              <a:rPr lang="id-ID" sz="1200" b="0" kern="1200" dirty="0" err="1">
                <a:solidFill>
                  <a:schemeClr val="tx1"/>
                </a:solidFill>
                <a:effectLst/>
                <a:latin typeface="+mn-lt"/>
                <a:ea typeface="+mn-ea"/>
                <a:cs typeface="+mn-cs"/>
              </a:rPr>
              <a:t>housing_median_age</a:t>
            </a:r>
            <a:r>
              <a:rPr lang="id-ID" sz="1200" b="0" kern="1200" dirty="0">
                <a:solidFill>
                  <a:schemeClr val="tx1"/>
                </a:solidFill>
                <a:effectLst/>
                <a:latin typeface="+mn-lt"/>
                <a:ea typeface="+mn-ea"/>
                <a:cs typeface="+mn-cs"/>
              </a:rPr>
              <a:t> yang lebih besar atau sama dengan 52 digabungkan menjadi satu kategori. Berdasarkan informasi dari zerodown.com, banyak rumah di California yang berusia lebih dari 52 tahun. Oleh karena itu, baris data yang mengandung nilai ini akan kita hapus.</a:t>
            </a:r>
          </a:p>
          <a:p>
            <a:endParaRPr lang="id-ID" dirty="0"/>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3346019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Terdapat 1 nilai abnormal yang dapat dilihat pada gambar. Data pada kolom ini menunjukkan distribusi </a:t>
            </a:r>
            <a:r>
              <a:rPr lang="id-ID" sz="1200" b="0" kern="1200" dirty="0" err="1">
                <a:solidFill>
                  <a:schemeClr val="tx1"/>
                </a:solidFill>
                <a:effectLst/>
                <a:latin typeface="+mn-lt"/>
                <a:ea typeface="+mn-ea"/>
                <a:cs typeface="+mn-cs"/>
              </a:rPr>
              <a:t>right</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skewness</a:t>
            </a:r>
            <a:r>
              <a:rPr lang="id-ID"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Pada kolom `</a:t>
            </a:r>
            <a:r>
              <a:rPr lang="id-ID" sz="1200" b="0" kern="1200" dirty="0" err="1">
                <a:solidFill>
                  <a:schemeClr val="tx1"/>
                </a:solidFill>
                <a:effectLst/>
                <a:latin typeface="+mn-lt"/>
                <a:ea typeface="+mn-ea"/>
                <a:cs typeface="+mn-cs"/>
              </a:rPr>
              <a:t>median_house_value</a:t>
            </a:r>
            <a:r>
              <a:rPr lang="id-ID" sz="1200" b="0" kern="1200" dirty="0">
                <a:solidFill>
                  <a:schemeClr val="tx1"/>
                </a:solidFill>
                <a:effectLst/>
                <a:latin typeface="+mn-lt"/>
                <a:ea typeface="+mn-ea"/>
                <a:cs typeface="+mn-cs"/>
              </a:rPr>
              <a:t>`, ditemukan satu nilai abnormal, yaitu 500001. Hal ini dianggap tidak wajar karena nilai lainnya berakhir dengan dua angka nol (00), sedangkan nilai ini berakhir dengan 01. Kemungkinan, saat proses </a:t>
            </a:r>
            <a:r>
              <a:rPr lang="id-ID" sz="1200" b="0" kern="1200" dirty="0" err="1">
                <a:solidFill>
                  <a:schemeClr val="tx1"/>
                </a:solidFill>
                <a:effectLst/>
                <a:latin typeface="+mn-lt"/>
                <a:ea typeface="+mn-ea"/>
                <a:cs typeface="+mn-cs"/>
              </a:rPr>
              <a:t>input</a:t>
            </a:r>
            <a:r>
              <a:rPr lang="id-ID" sz="1200" b="0" kern="1200" dirty="0">
                <a:solidFill>
                  <a:schemeClr val="tx1"/>
                </a:solidFill>
                <a:effectLst/>
                <a:latin typeface="+mn-lt"/>
                <a:ea typeface="+mn-ea"/>
                <a:cs typeface="+mn-cs"/>
              </a:rPr>
              <a:t> data, nilai `</a:t>
            </a:r>
            <a:r>
              <a:rPr lang="id-ID" sz="1200" b="0" kern="1200" dirty="0" err="1">
                <a:solidFill>
                  <a:schemeClr val="tx1"/>
                </a:solidFill>
                <a:effectLst/>
                <a:latin typeface="+mn-lt"/>
                <a:ea typeface="+mn-ea"/>
                <a:cs typeface="+mn-cs"/>
              </a:rPr>
              <a:t>median_house_value</a:t>
            </a:r>
            <a:r>
              <a:rPr lang="id-ID" sz="1200" b="0" kern="1200" dirty="0">
                <a:solidFill>
                  <a:schemeClr val="tx1"/>
                </a:solidFill>
                <a:effectLst/>
                <a:latin typeface="+mn-lt"/>
                <a:ea typeface="+mn-ea"/>
                <a:cs typeface="+mn-cs"/>
              </a:rPr>
              <a:t>` yang lebih besar dari 500000 dikelompokkan ke dalam satu kategori. Oleh sebab itu, baris data dengan nilai ini akan kita hapus.</a:t>
            </a:r>
          </a:p>
          <a:p>
            <a:endParaRPr lang="id-ID" dirty="0"/>
          </a:p>
          <a:p>
            <a:r>
              <a:rPr lang="id-ID" sz="1200" b="0" kern="1200" dirty="0">
                <a:solidFill>
                  <a:schemeClr val="tx1"/>
                </a:solidFill>
                <a:effectLst/>
                <a:latin typeface="+mn-lt"/>
                <a:ea typeface="+mn-ea"/>
                <a:cs typeface="+mn-cs"/>
              </a:rPr>
              <a:t>Berdasarkan analisis, </a:t>
            </a:r>
            <a:r>
              <a:rPr lang="id-ID" sz="1200" b="0" kern="1200" dirty="0" err="1">
                <a:solidFill>
                  <a:schemeClr val="tx1"/>
                </a:solidFill>
                <a:effectLst/>
                <a:latin typeface="+mn-lt"/>
                <a:ea typeface="+mn-ea"/>
                <a:cs typeface="+mn-cs"/>
              </a:rPr>
              <a:t>outliers</a:t>
            </a:r>
            <a:r>
              <a:rPr lang="id-ID" sz="1200" b="0" kern="1200" dirty="0">
                <a:solidFill>
                  <a:schemeClr val="tx1"/>
                </a:solidFill>
                <a:effectLst/>
                <a:latin typeface="+mn-lt"/>
                <a:ea typeface="+mn-ea"/>
                <a:cs typeface="+mn-cs"/>
              </a:rPr>
              <a:t> pada kolom </a:t>
            </a:r>
            <a:r>
              <a:rPr lang="id-ID" sz="1200" b="0" kern="1200" dirty="0" err="1">
                <a:solidFill>
                  <a:schemeClr val="tx1"/>
                </a:solidFill>
                <a:effectLst/>
                <a:latin typeface="+mn-lt"/>
                <a:ea typeface="+mn-ea"/>
                <a:cs typeface="+mn-cs"/>
              </a:rPr>
              <a:t>median_house_value</a:t>
            </a:r>
            <a:r>
              <a:rPr lang="id-ID" sz="1200" b="0" kern="1200" dirty="0">
                <a:solidFill>
                  <a:schemeClr val="tx1"/>
                </a:solidFill>
                <a:effectLst/>
                <a:latin typeface="+mn-lt"/>
                <a:ea typeface="+mn-ea"/>
                <a:cs typeface="+mn-cs"/>
              </a:rPr>
              <a:t> dapat dikategorikan sebagai </a:t>
            </a:r>
            <a:r>
              <a:rPr lang="id-ID" sz="1200" b="1" kern="1200" dirty="0">
                <a:solidFill>
                  <a:schemeClr val="tx1"/>
                </a:solidFill>
                <a:effectLst/>
                <a:latin typeface="+mn-lt"/>
                <a:ea typeface="+mn-ea"/>
                <a:cs typeface="+mn-cs"/>
              </a:rPr>
              <a:t>**global </a:t>
            </a:r>
            <a:r>
              <a:rPr lang="id-ID" sz="1200" b="1" kern="1200" dirty="0" err="1">
                <a:solidFill>
                  <a:schemeClr val="tx1"/>
                </a:solidFill>
                <a:effectLst/>
                <a:latin typeface="+mn-lt"/>
                <a:ea typeface="+mn-ea"/>
                <a:cs typeface="+mn-cs"/>
              </a:rPr>
              <a:t>outliers</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Hal ini karena nilai yang melampaui batas distribusi normal secara signifikan berada pada ekor panjang (long </a:t>
            </a:r>
            <a:r>
              <a:rPr lang="id-ID" sz="1200" b="0" kern="1200" dirty="0" err="1">
                <a:solidFill>
                  <a:schemeClr val="tx1"/>
                </a:solidFill>
                <a:effectLst/>
                <a:latin typeface="+mn-lt"/>
                <a:ea typeface="+mn-ea"/>
                <a:cs typeface="+mn-cs"/>
              </a:rPr>
              <a:t>tail</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distribution</a:t>
            </a:r>
            <a:r>
              <a:rPr lang="id-ID" sz="1200" b="0" kern="1200" dirty="0">
                <a:solidFill>
                  <a:schemeClr val="tx1"/>
                </a:solidFill>
                <a:effectLst/>
                <a:latin typeface="+mn-lt"/>
                <a:ea typeface="+mn-ea"/>
                <a:cs typeface="+mn-cs"/>
              </a:rPr>
              <a:t>). Selain itu, adanya efek </a:t>
            </a:r>
            <a:r>
              <a:rPr lang="id-ID" sz="1200" b="0" kern="1200" dirty="0" err="1">
                <a:solidFill>
                  <a:schemeClr val="tx1"/>
                </a:solidFill>
                <a:effectLst/>
                <a:latin typeface="+mn-lt"/>
                <a:ea typeface="+mn-ea"/>
                <a:cs typeface="+mn-cs"/>
              </a:rPr>
              <a:t>threshold</a:t>
            </a:r>
            <a:r>
              <a:rPr lang="id-ID" sz="1200" b="0" kern="1200" dirty="0">
                <a:solidFill>
                  <a:schemeClr val="tx1"/>
                </a:solidFill>
                <a:effectLst/>
                <a:latin typeface="+mn-lt"/>
                <a:ea typeface="+mn-ea"/>
                <a:cs typeface="+mn-cs"/>
              </a:rPr>
              <a:t> di mana semua rumah dengan harga di atas $500,001 diberikan nilai $500,001 mengindikasikan beberapa nilai ekstrem yang tidak mewakili variasi alami.</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Dalam konteks ini, harga rumah yang tinggi ($500,001) bukanlah hasil dari kesalahan </a:t>
            </a:r>
            <a:r>
              <a:rPr lang="id-ID" sz="1200" b="0" kern="1200" dirty="0" err="1">
                <a:solidFill>
                  <a:schemeClr val="tx1"/>
                </a:solidFill>
                <a:effectLst/>
                <a:latin typeface="+mn-lt"/>
                <a:ea typeface="+mn-ea"/>
                <a:cs typeface="+mn-cs"/>
              </a:rPr>
              <a:t>input</a:t>
            </a:r>
            <a:r>
              <a:rPr lang="id-ID" sz="1200" b="0" kern="1200" dirty="0">
                <a:solidFill>
                  <a:schemeClr val="tx1"/>
                </a:solidFill>
                <a:effectLst/>
                <a:latin typeface="+mn-lt"/>
                <a:ea typeface="+mn-ea"/>
                <a:cs typeface="+mn-cs"/>
              </a:rPr>
              <a:t>, melainkan representasi dari batasan kebijakan pengumpulan data (</a:t>
            </a:r>
            <a:r>
              <a:rPr lang="id-ID" sz="1200" b="0" kern="1200" dirty="0" err="1">
                <a:solidFill>
                  <a:schemeClr val="tx1"/>
                </a:solidFill>
                <a:effectLst/>
                <a:latin typeface="+mn-lt"/>
                <a:ea typeface="+mn-ea"/>
                <a:cs typeface="+mn-cs"/>
              </a:rPr>
              <a:t>threshold</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effect</a:t>
            </a:r>
            <a:r>
              <a:rPr lang="id-ID" sz="1200" b="0" kern="1200" dirty="0">
                <a:solidFill>
                  <a:schemeClr val="tx1"/>
                </a:solidFill>
                <a:effectLst/>
                <a:latin typeface="+mn-lt"/>
                <a:ea typeface="+mn-ea"/>
                <a:cs typeface="+mn-cs"/>
              </a:rPr>
              <a:t>). Ini menjadikan sebagian besar </a:t>
            </a:r>
            <a:r>
              <a:rPr lang="id-ID" sz="1200" b="0" kern="1200" dirty="0" err="1">
                <a:solidFill>
                  <a:schemeClr val="tx1"/>
                </a:solidFill>
                <a:effectLst/>
                <a:latin typeface="+mn-lt"/>
                <a:ea typeface="+mn-ea"/>
                <a:cs typeface="+mn-cs"/>
              </a:rPr>
              <a:t>outliers</a:t>
            </a:r>
            <a:r>
              <a:rPr lang="id-ID" sz="1200" b="0" kern="1200" dirty="0">
                <a:solidFill>
                  <a:schemeClr val="tx1"/>
                </a:solidFill>
                <a:effectLst/>
                <a:latin typeface="+mn-lt"/>
                <a:ea typeface="+mn-ea"/>
                <a:cs typeface="+mn-cs"/>
              </a:rPr>
              <a:t> adalah natural </a:t>
            </a:r>
            <a:r>
              <a:rPr lang="id-ID" sz="1200" b="0" kern="1200" dirty="0" err="1">
                <a:solidFill>
                  <a:schemeClr val="tx1"/>
                </a:solidFill>
                <a:effectLst/>
                <a:latin typeface="+mn-lt"/>
                <a:ea typeface="+mn-ea"/>
                <a:cs typeface="+mn-cs"/>
              </a:rPr>
              <a:t>outliers</a:t>
            </a:r>
            <a:r>
              <a:rPr lang="id-ID" sz="1200" b="0" kern="1200" dirty="0">
                <a:solidFill>
                  <a:schemeClr val="tx1"/>
                </a:solidFill>
                <a:effectLst/>
                <a:latin typeface="+mn-lt"/>
                <a:ea typeface="+mn-ea"/>
                <a:cs typeface="+mn-cs"/>
              </a:rPr>
              <a:t>, namun masih memerlukan penanganan karena mereka tidak sepenuhnya mencerminkan variasi aktual dalam harga rumah.</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Untuk menangani efek </a:t>
            </a:r>
            <a:r>
              <a:rPr lang="id-ID" sz="1200" b="0" kern="1200" dirty="0" err="1">
                <a:solidFill>
                  <a:schemeClr val="tx1"/>
                </a:solidFill>
                <a:effectLst/>
                <a:latin typeface="+mn-lt"/>
                <a:ea typeface="+mn-ea"/>
                <a:cs typeface="+mn-cs"/>
              </a:rPr>
              <a:t>threshold</a:t>
            </a:r>
            <a:r>
              <a:rPr lang="id-ID" sz="1200" b="0" kern="1200" dirty="0">
                <a:solidFill>
                  <a:schemeClr val="tx1"/>
                </a:solidFill>
                <a:effectLst/>
                <a:latin typeface="+mn-lt"/>
                <a:ea typeface="+mn-ea"/>
                <a:cs typeface="+mn-cs"/>
              </a:rPr>
              <a:t> ($500,001), harga rumah yang lebih tinggi dapat dikelompokkan ke dalam kategori tertentu (misalnya "500K+"). Dalam hal ini, </a:t>
            </a:r>
            <a:r>
              <a:rPr lang="id-ID" sz="1200" b="0" kern="1200" dirty="0" err="1">
                <a:solidFill>
                  <a:schemeClr val="tx1"/>
                </a:solidFill>
                <a:effectLst/>
                <a:latin typeface="+mn-lt"/>
                <a:ea typeface="+mn-ea"/>
                <a:cs typeface="+mn-cs"/>
              </a:rPr>
              <a:t>value</a:t>
            </a:r>
            <a:r>
              <a:rPr lang="id-ID" sz="1200" b="0" kern="1200" dirty="0">
                <a:solidFill>
                  <a:schemeClr val="tx1"/>
                </a:solidFill>
                <a:effectLst/>
                <a:latin typeface="+mn-lt"/>
                <a:ea typeface="+mn-ea"/>
                <a:cs typeface="+mn-cs"/>
              </a:rPr>
              <a:t> tersebut akan dihapus untuk </a:t>
            </a:r>
            <a:r>
              <a:rPr lang="id-ID" sz="1200" b="0" kern="1200" dirty="0" err="1">
                <a:solidFill>
                  <a:schemeClr val="tx1"/>
                </a:solidFill>
                <a:effectLst/>
                <a:latin typeface="+mn-lt"/>
                <a:ea typeface="+mn-ea"/>
                <a:cs typeface="+mn-cs"/>
              </a:rPr>
              <a:t>meminimalisir</a:t>
            </a:r>
            <a:r>
              <a:rPr lang="id-ID" sz="1200" b="0" kern="1200" dirty="0">
                <a:solidFill>
                  <a:schemeClr val="tx1"/>
                </a:solidFill>
                <a:effectLst/>
                <a:latin typeface="+mn-lt"/>
                <a:ea typeface="+mn-ea"/>
                <a:cs typeface="+mn-cs"/>
              </a:rPr>
              <a:t> adanya bias dalam analisis</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349089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Meskipun </a:t>
            </a:r>
            <a:r>
              <a:rPr lang="id-ID" sz="1200" b="0" kern="1200" dirty="0" err="1">
                <a:solidFill>
                  <a:schemeClr val="tx1"/>
                </a:solidFill>
                <a:effectLst/>
                <a:latin typeface="+mn-lt"/>
                <a:ea typeface="+mn-ea"/>
                <a:cs typeface="+mn-cs"/>
              </a:rPr>
              <a:t>outlier</a:t>
            </a:r>
            <a:r>
              <a:rPr lang="id-ID" sz="1200" b="0" kern="1200" dirty="0">
                <a:solidFill>
                  <a:schemeClr val="tx1"/>
                </a:solidFill>
                <a:effectLst/>
                <a:latin typeface="+mn-lt"/>
                <a:ea typeface="+mn-ea"/>
                <a:cs typeface="+mn-cs"/>
              </a:rPr>
              <a:t> pada kolom `</a:t>
            </a:r>
            <a:r>
              <a:rPr lang="id-ID" sz="1200" b="0" kern="1200" dirty="0" err="1">
                <a:solidFill>
                  <a:schemeClr val="tx1"/>
                </a:solidFill>
                <a:effectLst/>
                <a:latin typeface="+mn-lt"/>
                <a:ea typeface="+mn-ea"/>
                <a:cs typeface="+mn-cs"/>
              </a:rPr>
              <a:t>median_house_value</a:t>
            </a:r>
            <a:r>
              <a:rPr lang="id-ID" sz="1200" b="0" kern="1200" dirty="0">
                <a:solidFill>
                  <a:schemeClr val="tx1"/>
                </a:solidFill>
                <a:effectLst/>
                <a:latin typeface="+mn-lt"/>
                <a:ea typeface="+mn-ea"/>
                <a:cs typeface="+mn-cs"/>
              </a:rPr>
              <a:t>` sudah dihapus, beberapa </a:t>
            </a:r>
            <a:r>
              <a:rPr lang="id-ID" sz="1200" b="0" kern="1200" dirty="0" err="1">
                <a:solidFill>
                  <a:schemeClr val="tx1"/>
                </a:solidFill>
                <a:effectLst/>
                <a:latin typeface="+mn-lt"/>
                <a:ea typeface="+mn-ea"/>
                <a:cs typeface="+mn-cs"/>
              </a:rPr>
              <a:t>outlier</a:t>
            </a:r>
            <a:r>
              <a:rPr lang="id-ID" sz="1200" b="0" kern="1200" dirty="0">
                <a:solidFill>
                  <a:schemeClr val="tx1"/>
                </a:solidFill>
                <a:effectLst/>
                <a:latin typeface="+mn-lt"/>
                <a:ea typeface="+mn-ea"/>
                <a:cs typeface="+mn-cs"/>
              </a:rPr>
              <a:t> tetap tersisa. Persentase </a:t>
            </a:r>
            <a:r>
              <a:rPr lang="id-ID" sz="1200" b="0" kern="1200" dirty="0" err="1">
                <a:solidFill>
                  <a:schemeClr val="tx1"/>
                </a:solidFill>
                <a:effectLst/>
                <a:latin typeface="+mn-lt"/>
                <a:ea typeface="+mn-ea"/>
                <a:cs typeface="+mn-cs"/>
              </a:rPr>
              <a:t>outlier</a:t>
            </a:r>
            <a:r>
              <a:rPr lang="id-ID" sz="1200" b="0" kern="1200" dirty="0">
                <a:solidFill>
                  <a:schemeClr val="tx1"/>
                </a:solidFill>
                <a:effectLst/>
                <a:latin typeface="+mn-lt"/>
                <a:ea typeface="+mn-ea"/>
                <a:cs typeface="+mn-cs"/>
              </a:rPr>
              <a:t> memang berkurang dari 2,13% menjadi 0,46%, namun setelah penghapusan berikutnya, masih akan ada </a:t>
            </a:r>
            <a:r>
              <a:rPr lang="id-ID" sz="1200" b="0" kern="1200" dirty="0" err="1">
                <a:solidFill>
                  <a:schemeClr val="tx1"/>
                </a:solidFill>
                <a:effectLst/>
                <a:latin typeface="+mn-lt"/>
                <a:ea typeface="+mn-ea"/>
                <a:cs typeface="+mn-cs"/>
              </a:rPr>
              <a:t>outlier</a:t>
            </a:r>
            <a:r>
              <a:rPr lang="id-ID" sz="1200" b="0" kern="1200" dirty="0">
                <a:solidFill>
                  <a:schemeClr val="tx1"/>
                </a:solidFill>
                <a:effectLst/>
                <a:latin typeface="+mn-lt"/>
                <a:ea typeface="+mn-ea"/>
                <a:cs typeface="+mn-cs"/>
              </a:rPr>
              <a:t> baru yang muncul, dan proses ini bisa terus berulang tanpa akhir. Oleh karena itu, kita akan menggunakan metrik evaluasi seperti </a:t>
            </a:r>
            <a:r>
              <a:rPr lang="id-ID" sz="1200" b="1" kern="1200" dirty="0">
                <a:solidFill>
                  <a:schemeClr val="tx1"/>
                </a:solidFill>
                <a:effectLst/>
                <a:latin typeface="+mn-lt"/>
                <a:ea typeface="+mn-ea"/>
                <a:cs typeface="+mn-cs"/>
              </a:rPr>
              <a:t>**MAE**</a:t>
            </a:r>
            <a:r>
              <a:rPr lang="id-ID" sz="1200" b="0" kern="1200" dirty="0">
                <a:solidFill>
                  <a:schemeClr val="tx1"/>
                </a:solidFill>
                <a:effectLst/>
                <a:latin typeface="+mn-lt"/>
                <a:ea typeface="+mn-ea"/>
                <a:cs typeface="+mn-cs"/>
              </a:rPr>
              <a:t> dan </a:t>
            </a:r>
            <a:r>
              <a:rPr lang="id-ID" sz="1200" b="1" kern="1200" dirty="0">
                <a:solidFill>
                  <a:schemeClr val="tx1"/>
                </a:solidFill>
                <a:effectLst/>
                <a:latin typeface="+mn-lt"/>
                <a:ea typeface="+mn-ea"/>
                <a:cs typeface="+mn-cs"/>
              </a:rPr>
              <a:t>**MAPE**</a:t>
            </a:r>
            <a:r>
              <a:rPr lang="id-ID" sz="1200" b="0" kern="1200" dirty="0">
                <a:solidFill>
                  <a:schemeClr val="tx1"/>
                </a:solidFill>
                <a:effectLst/>
                <a:latin typeface="+mn-lt"/>
                <a:ea typeface="+mn-ea"/>
                <a:cs typeface="+mn-cs"/>
              </a:rPr>
              <a:t>, yang lebih toleran dan tidak terlalu sensitif terhadap keberadaan </a:t>
            </a:r>
            <a:r>
              <a:rPr lang="id-ID" sz="1200" b="0" kern="1200" dirty="0" err="1">
                <a:solidFill>
                  <a:schemeClr val="tx1"/>
                </a:solidFill>
                <a:effectLst/>
                <a:latin typeface="+mn-lt"/>
                <a:ea typeface="+mn-ea"/>
                <a:cs typeface="+mn-cs"/>
              </a:rPr>
              <a:t>outlier</a:t>
            </a:r>
            <a:r>
              <a:rPr lang="id-ID" sz="1200" b="0" kern="1200" dirty="0">
                <a:solidFill>
                  <a:schemeClr val="tx1"/>
                </a:solidFill>
                <a:effectLst/>
                <a:latin typeface="+mn-lt"/>
                <a:ea typeface="+mn-ea"/>
                <a:cs typeface="+mn-cs"/>
              </a:rPr>
              <a:t>.</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409974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Ditemukan bahwa hanya ada satu data pada kolom `</a:t>
            </a:r>
            <a:r>
              <a:rPr lang="id-ID" sz="1200" b="0" kern="1200" dirty="0" err="1">
                <a:solidFill>
                  <a:schemeClr val="tx1"/>
                </a:solidFill>
                <a:effectLst/>
                <a:latin typeface="+mn-lt"/>
                <a:ea typeface="+mn-ea"/>
                <a:cs typeface="+mn-cs"/>
              </a:rPr>
              <a:t>ocean_proximity</a:t>
            </a:r>
            <a:r>
              <a:rPr lang="id-ID" sz="1200" b="0" kern="1200" dirty="0">
                <a:solidFill>
                  <a:schemeClr val="tx1"/>
                </a:solidFill>
                <a:effectLst/>
                <a:latin typeface="+mn-lt"/>
                <a:ea typeface="+mn-ea"/>
                <a:cs typeface="+mn-cs"/>
              </a:rPr>
              <a:t>` yang masuk dalam kategori "ISLAND". Karena jumlahnya sangat kecil, hanya sekitar 0,008% dari total data, kita akan mengabaikan data ini dengan cara menghapusnya.</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140493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r>
              <a:rPr lang="id-ID" sz="1200" b="0" kern="1200" dirty="0">
                <a:solidFill>
                  <a:schemeClr val="tx1"/>
                </a:solidFill>
                <a:effectLst/>
                <a:latin typeface="+mn-lt"/>
                <a:ea typeface="+mn-ea"/>
                <a:cs typeface="+mn-cs"/>
              </a:rPr>
              <a:t>Berdasarkan analisis pada kolom `</a:t>
            </a:r>
            <a:r>
              <a:rPr lang="id-ID" sz="1200" b="0" kern="1200" dirty="0" err="1">
                <a:solidFill>
                  <a:schemeClr val="tx1"/>
                </a:solidFill>
                <a:effectLst/>
                <a:latin typeface="+mn-lt"/>
                <a:ea typeface="+mn-ea"/>
                <a:cs typeface="+mn-cs"/>
              </a:rPr>
              <a:t>total_rooms</a:t>
            </a:r>
            <a:r>
              <a:rPr lang="id-ID" sz="1200" b="0" kern="1200" dirty="0">
                <a:solidFill>
                  <a:schemeClr val="tx1"/>
                </a:solidFill>
                <a:effectLst/>
                <a:latin typeface="+mn-lt"/>
                <a:ea typeface="+mn-ea"/>
                <a:cs typeface="+mn-cs"/>
              </a:rPr>
              <a:t>`, ditemukan sebanyak 900 baris data dengan nilai yang melebihi batas atas sebesar 5693.5. Hal ini mengindikasikan adanya global </a:t>
            </a:r>
            <a:r>
              <a:rPr lang="id-ID" sz="1200" b="0" kern="1200" dirty="0" err="1">
                <a:solidFill>
                  <a:schemeClr val="tx1"/>
                </a:solidFill>
                <a:effectLst/>
                <a:latin typeface="+mn-lt"/>
                <a:ea typeface="+mn-ea"/>
                <a:cs typeface="+mn-cs"/>
              </a:rPr>
              <a:t>outliers</a:t>
            </a:r>
            <a:r>
              <a:rPr lang="id-ID" sz="1200" b="0" kern="1200" dirty="0">
                <a:solidFill>
                  <a:schemeClr val="tx1"/>
                </a:solidFill>
                <a:effectLst/>
                <a:latin typeface="+mn-lt"/>
                <a:ea typeface="+mn-ea"/>
                <a:cs typeface="+mn-cs"/>
              </a:rPr>
              <a:t>, yang secara signifikan menyimpang dari distribusi umum data. </a:t>
            </a:r>
            <a:r>
              <a:rPr lang="id-ID" sz="1200" b="0" kern="1200" dirty="0" err="1">
                <a:solidFill>
                  <a:schemeClr val="tx1"/>
                </a:solidFill>
                <a:effectLst/>
                <a:latin typeface="+mn-lt"/>
                <a:ea typeface="+mn-ea"/>
                <a:cs typeface="+mn-cs"/>
              </a:rPr>
              <a:t>Outliers</a:t>
            </a:r>
            <a:r>
              <a:rPr lang="id-ID" sz="1200" b="0" kern="1200" dirty="0">
                <a:solidFill>
                  <a:schemeClr val="tx1"/>
                </a:solidFill>
                <a:effectLst/>
                <a:latin typeface="+mn-lt"/>
                <a:ea typeface="+mn-ea"/>
                <a:cs typeface="+mn-cs"/>
              </a:rPr>
              <a:t> ini menyebabkan distribusi data menjadi sangat positif </a:t>
            </a:r>
            <a:r>
              <a:rPr lang="id-ID" sz="1200" b="0" kern="1200" dirty="0" err="1">
                <a:solidFill>
                  <a:schemeClr val="tx1"/>
                </a:solidFill>
                <a:effectLst/>
                <a:latin typeface="+mn-lt"/>
                <a:ea typeface="+mn-ea"/>
                <a:cs typeface="+mn-cs"/>
              </a:rPr>
              <a:t>skewed</a:t>
            </a:r>
            <a:r>
              <a:rPr lang="id-ID" sz="1200" b="0" kern="1200" dirty="0">
                <a:solidFill>
                  <a:schemeClr val="tx1"/>
                </a:solidFill>
                <a:effectLst/>
                <a:latin typeface="+mn-lt"/>
                <a:ea typeface="+mn-ea"/>
                <a:cs typeface="+mn-cs"/>
              </a:rPr>
              <a:t>, yang terlihat dari konsentrasi nilai-nilai ekstrem di kanan.</a:t>
            </a:r>
          </a:p>
          <a:p>
            <a:br>
              <a:rPr lang="id-ID" sz="1200" b="0" kern="1200" dirty="0">
                <a:solidFill>
                  <a:schemeClr val="tx1"/>
                </a:solidFill>
                <a:effectLst/>
                <a:latin typeface="+mn-lt"/>
                <a:ea typeface="+mn-ea"/>
                <a:cs typeface="+mn-cs"/>
              </a:rPr>
            </a:br>
            <a:r>
              <a:rPr lang="id-ID" sz="1200" b="0" kern="1200" dirty="0" err="1">
                <a:solidFill>
                  <a:schemeClr val="tx1"/>
                </a:solidFill>
                <a:effectLst/>
                <a:latin typeface="+mn-lt"/>
                <a:ea typeface="+mn-ea"/>
                <a:cs typeface="+mn-cs"/>
              </a:rPr>
              <a:t>Outliers</a:t>
            </a:r>
            <a:r>
              <a:rPr lang="id-ID" sz="1200" b="0" kern="1200" dirty="0">
                <a:solidFill>
                  <a:schemeClr val="tx1"/>
                </a:solidFill>
                <a:effectLst/>
                <a:latin typeface="+mn-lt"/>
                <a:ea typeface="+mn-ea"/>
                <a:cs typeface="+mn-cs"/>
              </a:rPr>
              <a:t> ini dikategorikan sebagai </a:t>
            </a:r>
            <a:r>
              <a:rPr lang="id-ID" sz="1200" b="1" kern="1200" dirty="0">
                <a:solidFill>
                  <a:schemeClr val="tx1"/>
                </a:solidFill>
                <a:effectLst/>
                <a:latin typeface="+mn-lt"/>
                <a:ea typeface="+mn-ea"/>
                <a:cs typeface="+mn-cs"/>
              </a:rPr>
              <a:t>**natural </a:t>
            </a:r>
            <a:r>
              <a:rPr lang="id-ID" sz="1200" b="1" kern="1200" dirty="0" err="1">
                <a:solidFill>
                  <a:schemeClr val="tx1"/>
                </a:solidFill>
                <a:effectLst/>
                <a:latin typeface="+mn-lt"/>
                <a:ea typeface="+mn-ea"/>
                <a:cs typeface="+mn-cs"/>
              </a:rPr>
              <a:t>outliers</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karena menggambarkan variasi alami dalam data. Kolom `</a:t>
            </a:r>
            <a:r>
              <a:rPr lang="id-ID" sz="1200" b="0" kern="1200" dirty="0" err="1">
                <a:solidFill>
                  <a:schemeClr val="tx1"/>
                </a:solidFill>
                <a:effectLst/>
                <a:latin typeface="+mn-lt"/>
                <a:ea typeface="+mn-ea"/>
                <a:cs typeface="+mn-cs"/>
              </a:rPr>
              <a:t>total_rooms</a:t>
            </a:r>
            <a:r>
              <a:rPr lang="id-ID" sz="1200" b="0" kern="1200" dirty="0">
                <a:solidFill>
                  <a:schemeClr val="tx1"/>
                </a:solidFill>
                <a:effectLst/>
                <a:latin typeface="+mn-lt"/>
                <a:ea typeface="+mn-ea"/>
                <a:cs typeface="+mn-cs"/>
              </a:rPr>
              <a:t>` mewakili jumlah total ruangan di distrik tertentu di California, sehingga wajar bagi distrik dengan area besar atau populasi tinggi memiliki jumlah ruangan yang jauh lebih banyak dibandingkan distrik kecil.</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1805186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r>
              <a:rPr lang="id-ID" sz="1200" b="0" kern="1200" dirty="0">
                <a:solidFill>
                  <a:schemeClr val="tx1"/>
                </a:solidFill>
                <a:effectLst/>
                <a:latin typeface="+mn-lt"/>
                <a:ea typeface="+mn-ea"/>
                <a:cs typeface="+mn-cs"/>
              </a:rPr>
              <a:t>Ditemukan 888 </a:t>
            </a:r>
            <a:r>
              <a:rPr lang="id-ID" sz="1200" b="0" kern="1200" dirty="0" err="1">
                <a:solidFill>
                  <a:schemeClr val="tx1"/>
                </a:solidFill>
                <a:effectLst/>
                <a:latin typeface="+mn-lt"/>
                <a:ea typeface="+mn-ea"/>
                <a:cs typeface="+mn-cs"/>
              </a:rPr>
              <a:t>outliers</a:t>
            </a:r>
            <a:r>
              <a:rPr lang="id-ID" sz="1200" b="0" kern="1200" dirty="0">
                <a:solidFill>
                  <a:schemeClr val="tx1"/>
                </a:solidFill>
                <a:effectLst/>
                <a:latin typeface="+mn-lt"/>
                <a:ea typeface="+mn-ea"/>
                <a:cs typeface="+mn-cs"/>
              </a:rPr>
              <a:t> di kolom `</a:t>
            </a:r>
            <a:r>
              <a:rPr lang="id-ID" sz="1200" b="0" kern="1200" dirty="0" err="1">
                <a:solidFill>
                  <a:schemeClr val="tx1"/>
                </a:solidFill>
                <a:effectLst/>
                <a:latin typeface="+mn-lt"/>
                <a:ea typeface="+mn-ea"/>
                <a:cs typeface="+mn-cs"/>
              </a:rPr>
              <a:t>total_bedrooms</a:t>
            </a:r>
            <a:r>
              <a:rPr lang="id-ID" sz="1200" b="0" kern="1200" dirty="0">
                <a:solidFill>
                  <a:schemeClr val="tx1"/>
                </a:solidFill>
                <a:effectLst/>
                <a:latin typeface="+mn-lt"/>
                <a:ea typeface="+mn-ea"/>
                <a:cs typeface="+mn-cs"/>
              </a:rPr>
              <a:t>`, di mana nilai `</a:t>
            </a:r>
            <a:r>
              <a:rPr lang="id-ID" sz="1200" b="0" kern="1200" dirty="0" err="1">
                <a:solidFill>
                  <a:schemeClr val="tx1"/>
                </a:solidFill>
                <a:effectLst/>
                <a:latin typeface="+mn-lt"/>
                <a:ea typeface="+mn-ea"/>
                <a:cs typeface="+mn-cs"/>
              </a:rPr>
              <a:t>total_bedrooms</a:t>
            </a:r>
            <a:r>
              <a:rPr lang="id-ID" sz="1200" b="0" kern="1200" dirty="0">
                <a:solidFill>
                  <a:schemeClr val="tx1"/>
                </a:solidFill>
                <a:effectLst/>
                <a:latin typeface="+mn-lt"/>
                <a:ea typeface="+mn-ea"/>
                <a:cs typeface="+mn-cs"/>
              </a:rPr>
              <a:t>` melebihi 1168.5 kamar. </a:t>
            </a:r>
            <a:r>
              <a:rPr lang="id-ID" sz="1200" b="0" kern="1200" dirty="0" err="1">
                <a:solidFill>
                  <a:schemeClr val="tx1"/>
                </a:solidFill>
                <a:effectLst/>
                <a:latin typeface="+mn-lt"/>
                <a:ea typeface="+mn-ea"/>
                <a:cs typeface="+mn-cs"/>
              </a:rPr>
              <a:t>Outliers</a:t>
            </a:r>
            <a:r>
              <a:rPr lang="id-ID" sz="1200" b="0" kern="1200" dirty="0">
                <a:solidFill>
                  <a:schemeClr val="tx1"/>
                </a:solidFill>
                <a:effectLst/>
                <a:latin typeface="+mn-lt"/>
                <a:ea typeface="+mn-ea"/>
                <a:cs typeface="+mn-cs"/>
              </a:rPr>
              <a:t> ini termasuk dalam kategori </a:t>
            </a:r>
            <a:r>
              <a:rPr lang="id-ID" sz="1200" b="1" kern="1200" dirty="0">
                <a:solidFill>
                  <a:schemeClr val="tx1"/>
                </a:solidFill>
                <a:effectLst/>
                <a:latin typeface="+mn-lt"/>
                <a:ea typeface="+mn-ea"/>
                <a:cs typeface="+mn-cs"/>
              </a:rPr>
              <a:t>**global </a:t>
            </a:r>
            <a:r>
              <a:rPr lang="id-ID" sz="1200" b="1" kern="1200" dirty="0" err="1">
                <a:solidFill>
                  <a:schemeClr val="tx1"/>
                </a:solidFill>
                <a:effectLst/>
                <a:latin typeface="+mn-lt"/>
                <a:ea typeface="+mn-ea"/>
                <a:cs typeface="+mn-cs"/>
              </a:rPr>
              <a:t>outliers</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karena nilai-nilai ini secara signifikan berada di luar rentang distribusi data secara keseluruhan.</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Distribusi data `</a:t>
            </a:r>
            <a:r>
              <a:rPr lang="id-ID" sz="1200" b="0" kern="1200" dirty="0" err="1">
                <a:solidFill>
                  <a:schemeClr val="tx1"/>
                </a:solidFill>
                <a:effectLst/>
                <a:latin typeface="+mn-lt"/>
                <a:ea typeface="+mn-ea"/>
                <a:cs typeface="+mn-cs"/>
              </a:rPr>
              <a:t>total_bedrooms</a:t>
            </a:r>
            <a:r>
              <a:rPr lang="id-ID" sz="1200" b="0" kern="1200" dirty="0">
                <a:solidFill>
                  <a:schemeClr val="tx1"/>
                </a:solidFill>
                <a:effectLst/>
                <a:latin typeface="+mn-lt"/>
                <a:ea typeface="+mn-ea"/>
                <a:cs typeface="+mn-cs"/>
              </a:rPr>
              <a:t>` menunjukkan </a:t>
            </a:r>
            <a:r>
              <a:rPr lang="id-ID" sz="1200" b="0" kern="1200" dirty="0" err="1">
                <a:solidFill>
                  <a:schemeClr val="tx1"/>
                </a:solidFill>
                <a:effectLst/>
                <a:latin typeface="+mn-lt"/>
                <a:ea typeface="+mn-ea"/>
                <a:cs typeface="+mn-cs"/>
              </a:rPr>
              <a:t>kemencengan</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skewness</a:t>
            </a:r>
            <a:r>
              <a:rPr lang="id-ID" sz="1200" b="0" kern="1200" dirty="0">
                <a:solidFill>
                  <a:schemeClr val="tx1"/>
                </a:solidFill>
                <a:effectLst/>
                <a:latin typeface="+mn-lt"/>
                <a:ea typeface="+mn-ea"/>
                <a:cs typeface="+mn-cs"/>
              </a:rPr>
              <a:t>) yang sangat positif, yang artinya sebagian besar nilai terkonsentrasi pada rentang rendah, sementara nilai-nilai tinggi (</a:t>
            </a:r>
            <a:r>
              <a:rPr lang="id-ID" sz="1200" b="0" kern="1200" dirty="0" err="1">
                <a:solidFill>
                  <a:schemeClr val="tx1"/>
                </a:solidFill>
                <a:effectLst/>
                <a:latin typeface="+mn-lt"/>
                <a:ea typeface="+mn-ea"/>
                <a:cs typeface="+mn-cs"/>
              </a:rPr>
              <a:t>outliers</a:t>
            </a:r>
            <a:r>
              <a:rPr lang="id-ID" sz="1200" b="0" kern="1200" dirty="0">
                <a:solidFill>
                  <a:schemeClr val="tx1"/>
                </a:solidFill>
                <a:effectLst/>
                <a:latin typeface="+mn-lt"/>
                <a:ea typeface="+mn-ea"/>
                <a:cs typeface="+mn-cs"/>
              </a:rPr>
              <a:t>) mendistorsi distribusi.</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339582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r>
              <a:rPr lang="id-ID" dirty="0"/>
              <a:t>Daftar isi yang ada di ppt ini ada 7 daftar : yang pertama, yang kedua, yang ketiga, yang keempat, yang kelima, yang keenam, yang ketujuh</a:t>
            </a:r>
          </a:p>
        </p:txBody>
      </p:sp>
      <p:sp>
        <p:nvSpPr>
          <p:cNvPr id="4" name="Tampungan Nomor Slide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525813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r>
              <a:rPr lang="id-ID" sz="1200" b="0" kern="1200" dirty="0">
                <a:solidFill>
                  <a:schemeClr val="tx1"/>
                </a:solidFill>
                <a:effectLst/>
                <a:latin typeface="+mn-lt"/>
                <a:ea typeface="+mn-ea"/>
                <a:cs typeface="+mn-cs"/>
              </a:rPr>
              <a:t>Berdasarkan analisis menggunakan metode IQR, ditemukan bahwa batas atas untuk kolom </a:t>
            </a:r>
            <a:r>
              <a:rPr lang="id-ID" sz="1200" b="0" kern="1200" dirty="0" err="1">
                <a:solidFill>
                  <a:schemeClr val="tx1"/>
                </a:solidFill>
                <a:effectLst/>
                <a:latin typeface="+mn-lt"/>
                <a:ea typeface="+mn-ea"/>
                <a:cs typeface="+mn-cs"/>
              </a:rPr>
              <a:t>population</a:t>
            </a:r>
            <a:r>
              <a:rPr lang="id-ID" sz="1200" b="0" kern="1200" dirty="0">
                <a:solidFill>
                  <a:schemeClr val="tx1"/>
                </a:solidFill>
                <a:effectLst/>
                <a:latin typeface="+mn-lt"/>
                <a:ea typeface="+mn-ea"/>
                <a:cs typeface="+mn-cs"/>
              </a:rPr>
              <a:t> adalah 3134. Sebanyak </a:t>
            </a:r>
            <a:r>
              <a:rPr lang="id-ID" sz="1200" b="1" kern="1200" dirty="0">
                <a:solidFill>
                  <a:schemeClr val="tx1"/>
                </a:solidFill>
                <a:effectLst/>
                <a:latin typeface="+mn-lt"/>
                <a:ea typeface="+mn-ea"/>
                <a:cs typeface="+mn-cs"/>
              </a:rPr>
              <a:t>**827 data**</a:t>
            </a:r>
            <a:r>
              <a:rPr lang="id-ID" sz="1200" b="0" kern="1200" dirty="0">
                <a:solidFill>
                  <a:schemeClr val="tx1"/>
                </a:solidFill>
                <a:effectLst/>
                <a:latin typeface="+mn-lt"/>
                <a:ea typeface="+mn-ea"/>
                <a:cs typeface="+mn-cs"/>
              </a:rPr>
              <a:t> memiliki nilai yang lebih besar dari batas tersebut, sehingga data ini dianggap sebagai </a:t>
            </a:r>
            <a:r>
              <a:rPr lang="id-ID" sz="1200" b="1" kern="1200" dirty="0">
                <a:solidFill>
                  <a:schemeClr val="tx1"/>
                </a:solidFill>
                <a:effectLst/>
                <a:latin typeface="+mn-lt"/>
                <a:ea typeface="+mn-ea"/>
                <a:cs typeface="+mn-cs"/>
              </a:rPr>
              <a:t>**global </a:t>
            </a:r>
            <a:r>
              <a:rPr lang="id-ID" sz="1200" b="1" kern="1200" dirty="0" err="1">
                <a:solidFill>
                  <a:schemeClr val="tx1"/>
                </a:solidFill>
                <a:effectLst/>
                <a:latin typeface="+mn-lt"/>
                <a:ea typeface="+mn-ea"/>
                <a:cs typeface="+mn-cs"/>
              </a:rPr>
              <a:t>outliers</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karena penyimpangan ini signifikan dibandingkan dengan distribusi `populasi` keseluruhan distrik di California.</a:t>
            </a:r>
          </a:p>
          <a:p>
            <a:br>
              <a:rPr lang="id-ID" sz="1200" b="0" kern="1200" dirty="0">
                <a:solidFill>
                  <a:schemeClr val="tx1"/>
                </a:solidFill>
                <a:effectLst/>
                <a:latin typeface="+mn-lt"/>
                <a:ea typeface="+mn-ea"/>
                <a:cs typeface="+mn-cs"/>
              </a:rPr>
            </a:br>
            <a:r>
              <a:rPr lang="id-ID" sz="1200" b="0" kern="1200" dirty="0" err="1">
                <a:solidFill>
                  <a:schemeClr val="tx1"/>
                </a:solidFill>
                <a:effectLst/>
                <a:latin typeface="+mn-lt"/>
                <a:ea typeface="+mn-ea"/>
                <a:cs typeface="+mn-cs"/>
              </a:rPr>
              <a:t>Outliers</a:t>
            </a:r>
            <a:r>
              <a:rPr lang="id-ID" sz="1200" b="0" kern="1200" dirty="0">
                <a:solidFill>
                  <a:schemeClr val="tx1"/>
                </a:solidFill>
                <a:effectLst/>
                <a:latin typeface="+mn-lt"/>
                <a:ea typeface="+mn-ea"/>
                <a:cs typeface="+mn-cs"/>
              </a:rPr>
              <a:t> ini dianggap sebagai </a:t>
            </a:r>
            <a:r>
              <a:rPr lang="id-ID" sz="1200" b="1" kern="1200" dirty="0">
                <a:solidFill>
                  <a:schemeClr val="tx1"/>
                </a:solidFill>
                <a:effectLst/>
                <a:latin typeface="+mn-lt"/>
                <a:ea typeface="+mn-ea"/>
                <a:cs typeface="+mn-cs"/>
              </a:rPr>
              <a:t>**natural </a:t>
            </a:r>
            <a:r>
              <a:rPr lang="id-ID" sz="1200" b="1" kern="1200" dirty="0" err="1">
                <a:solidFill>
                  <a:schemeClr val="tx1"/>
                </a:solidFill>
                <a:effectLst/>
                <a:latin typeface="+mn-lt"/>
                <a:ea typeface="+mn-ea"/>
                <a:cs typeface="+mn-cs"/>
              </a:rPr>
              <a:t>outliers</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karena distrik dengan `populasi` besar merupakan fenomena yang wajar dan bukan hasil kesalahan </a:t>
            </a:r>
            <a:r>
              <a:rPr lang="id-ID" sz="1200" b="0" kern="1200" dirty="0" err="1">
                <a:solidFill>
                  <a:schemeClr val="tx1"/>
                </a:solidFill>
                <a:effectLst/>
                <a:latin typeface="+mn-lt"/>
                <a:ea typeface="+mn-ea"/>
                <a:cs typeface="+mn-cs"/>
              </a:rPr>
              <a:t>input</a:t>
            </a:r>
            <a:r>
              <a:rPr lang="id-ID" sz="1200" b="0" kern="1200" dirty="0">
                <a:solidFill>
                  <a:schemeClr val="tx1"/>
                </a:solidFill>
                <a:effectLst/>
                <a:latin typeface="+mn-lt"/>
                <a:ea typeface="+mn-ea"/>
                <a:cs typeface="+mn-cs"/>
              </a:rPr>
              <a:t>. Menghapus </a:t>
            </a:r>
            <a:r>
              <a:rPr lang="id-ID" sz="1200" b="0" kern="1200" dirty="0" err="1">
                <a:solidFill>
                  <a:schemeClr val="tx1"/>
                </a:solidFill>
                <a:effectLst/>
                <a:latin typeface="+mn-lt"/>
                <a:ea typeface="+mn-ea"/>
                <a:cs typeface="+mn-cs"/>
              </a:rPr>
              <a:t>outliers</a:t>
            </a:r>
            <a:r>
              <a:rPr lang="id-ID" sz="1200" b="0" kern="1200" dirty="0">
                <a:solidFill>
                  <a:schemeClr val="tx1"/>
                </a:solidFill>
                <a:effectLst/>
                <a:latin typeface="+mn-lt"/>
                <a:ea typeface="+mn-ea"/>
                <a:cs typeface="+mn-cs"/>
              </a:rPr>
              <a:t> berpotensi menghilangkan informasi penting tentang distrik dengan `populasi` besar, yang relevan dalam prediksi harga rumah.</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687059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r>
              <a:rPr lang="id-ID" sz="1200" b="0" kern="1200" dirty="0">
                <a:solidFill>
                  <a:schemeClr val="tx1"/>
                </a:solidFill>
                <a:effectLst/>
                <a:latin typeface="+mn-lt"/>
                <a:ea typeface="+mn-ea"/>
                <a:cs typeface="+mn-cs"/>
              </a:rPr>
              <a:t>Hasil deteksi </a:t>
            </a:r>
            <a:r>
              <a:rPr lang="id-ID" sz="1200" b="0" kern="1200" dirty="0" err="1">
                <a:solidFill>
                  <a:schemeClr val="tx1"/>
                </a:solidFill>
                <a:effectLst/>
                <a:latin typeface="+mn-lt"/>
                <a:ea typeface="+mn-ea"/>
                <a:cs typeface="+mn-cs"/>
              </a:rPr>
              <a:t>outliers</a:t>
            </a:r>
            <a:r>
              <a:rPr lang="id-ID" sz="1200" b="0" kern="1200" dirty="0">
                <a:solidFill>
                  <a:schemeClr val="tx1"/>
                </a:solidFill>
                <a:effectLst/>
                <a:latin typeface="+mn-lt"/>
                <a:ea typeface="+mn-ea"/>
                <a:cs typeface="+mn-cs"/>
              </a:rPr>
              <a:t> pada kolom </a:t>
            </a:r>
            <a:r>
              <a:rPr lang="id-ID" sz="1200" b="0" kern="1200" dirty="0" err="1">
                <a:solidFill>
                  <a:schemeClr val="tx1"/>
                </a:solidFill>
                <a:effectLst/>
                <a:latin typeface="+mn-lt"/>
                <a:ea typeface="+mn-ea"/>
                <a:cs typeface="+mn-cs"/>
              </a:rPr>
              <a:t>households</a:t>
            </a:r>
            <a:r>
              <a:rPr lang="id-ID" sz="1200" b="0" kern="1200" dirty="0">
                <a:solidFill>
                  <a:schemeClr val="tx1"/>
                </a:solidFill>
                <a:effectLst/>
                <a:latin typeface="+mn-lt"/>
                <a:ea typeface="+mn-ea"/>
                <a:cs typeface="+mn-cs"/>
              </a:rPr>
              <a:t> menunjukkan bahwa berdasarkan metode </a:t>
            </a:r>
            <a:r>
              <a:rPr lang="id-ID" sz="1200" b="0" kern="1200" dirty="0" err="1">
                <a:solidFill>
                  <a:schemeClr val="tx1"/>
                </a:solidFill>
                <a:effectLst/>
                <a:latin typeface="+mn-lt"/>
                <a:ea typeface="+mn-ea"/>
                <a:cs typeface="+mn-cs"/>
              </a:rPr>
              <a:t>Interquartile</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Range</a:t>
            </a:r>
            <a:r>
              <a:rPr lang="id-ID" sz="1200" b="0" kern="1200" dirty="0">
                <a:solidFill>
                  <a:schemeClr val="tx1"/>
                </a:solidFill>
                <a:effectLst/>
                <a:latin typeface="+mn-lt"/>
                <a:ea typeface="+mn-ea"/>
                <a:cs typeface="+mn-cs"/>
              </a:rPr>
              <a:t> (IQR), nilai batas atas adalah 1091.5, dengan 842 data yang melebihi nilai tersebut. </a:t>
            </a:r>
            <a:r>
              <a:rPr lang="id-ID" sz="1200" b="0" kern="1200" dirty="0" err="1">
                <a:solidFill>
                  <a:schemeClr val="tx1"/>
                </a:solidFill>
                <a:effectLst/>
                <a:latin typeface="+mn-lt"/>
                <a:ea typeface="+mn-ea"/>
                <a:cs typeface="+mn-cs"/>
              </a:rPr>
              <a:t>Outliers</a:t>
            </a:r>
            <a:r>
              <a:rPr lang="id-ID" sz="1200" b="0" kern="1200" dirty="0">
                <a:solidFill>
                  <a:schemeClr val="tx1"/>
                </a:solidFill>
                <a:effectLst/>
                <a:latin typeface="+mn-lt"/>
                <a:ea typeface="+mn-ea"/>
                <a:cs typeface="+mn-cs"/>
              </a:rPr>
              <a:t> ini dapat diklasifikasikan sebagai global </a:t>
            </a:r>
            <a:r>
              <a:rPr lang="id-ID" sz="1200" b="0" kern="1200" dirty="0" err="1">
                <a:solidFill>
                  <a:schemeClr val="tx1"/>
                </a:solidFill>
                <a:effectLst/>
                <a:latin typeface="+mn-lt"/>
                <a:ea typeface="+mn-ea"/>
                <a:cs typeface="+mn-cs"/>
              </a:rPr>
              <a:t>outliers</a:t>
            </a:r>
            <a:r>
              <a:rPr lang="id-ID" sz="1200" b="0" kern="1200" dirty="0">
                <a:solidFill>
                  <a:schemeClr val="tx1"/>
                </a:solidFill>
                <a:effectLst/>
                <a:latin typeface="+mn-lt"/>
                <a:ea typeface="+mn-ea"/>
                <a:cs typeface="+mn-cs"/>
              </a:rPr>
              <a:t>, karena nilai-nilai yang sangat tinggi secara signifikan berada di luar distribusi normal data tanpa mempertimbangkan konteks lokasi atau waktu. </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Nilai `</a:t>
            </a:r>
            <a:r>
              <a:rPr lang="id-ID" sz="1200" b="0" kern="1200" dirty="0" err="1">
                <a:solidFill>
                  <a:schemeClr val="tx1"/>
                </a:solidFill>
                <a:effectLst/>
                <a:latin typeface="+mn-lt"/>
                <a:ea typeface="+mn-ea"/>
                <a:cs typeface="+mn-cs"/>
              </a:rPr>
              <a:t>households</a:t>
            </a:r>
            <a:r>
              <a:rPr lang="id-ID" sz="1200" b="0" kern="1200" dirty="0">
                <a:solidFill>
                  <a:schemeClr val="tx1"/>
                </a:solidFill>
                <a:effectLst/>
                <a:latin typeface="+mn-lt"/>
                <a:ea typeface="+mn-ea"/>
                <a:cs typeface="+mn-cs"/>
              </a:rPr>
              <a:t>` yang tinggi bisa saja mencerminkan distrik-distrik dengan populasi sangat padat, seperti area perkotaan besar di California, yang secara domain </a:t>
            </a:r>
            <a:r>
              <a:rPr lang="id-ID" sz="1200" b="0" kern="1200" dirty="0" err="1">
                <a:solidFill>
                  <a:schemeClr val="tx1"/>
                </a:solidFill>
                <a:effectLst/>
                <a:latin typeface="+mn-lt"/>
                <a:ea typeface="+mn-ea"/>
                <a:cs typeface="+mn-cs"/>
              </a:rPr>
              <a:t>knowledge</a:t>
            </a:r>
            <a:r>
              <a:rPr lang="id-ID" sz="1200" b="0" kern="1200" dirty="0">
                <a:solidFill>
                  <a:schemeClr val="tx1"/>
                </a:solidFill>
                <a:effectLst/>
                <a:latin typeface="+mn-lt"/>
                <a:ea typeface="+mn-ea"/>
                <a:cs typeface="+mn-cs"/>
              </a:rPr>
              <a:t> adalah </a:t>
            </a:r>
            <a:r>
              <a:rPr lang="id-ID" sz="1200" b="1" kern="1200" dirty="0">
                <a:solidFill>
                  <a:schemeClr val="tx1"/>
                </a:solidFill>
                <a:effectLst/>
                <a:latin typeface="+mn-lt"/>
                <a:ea typeface="+mn-ea"/>
                <a:cs typeface="+mn-cs"/>
              </a:rPr>
              <a:t>**natural </a:t>
            </a:r>
            <a:r>
              <a:rPr lang="id-ID" sz="1200" b="1" kern="1200" dirty="0" err="1">
                <a:solidFill>
                  <a:schemeClr val="tx1"/>
                </a:solidFill>
                <a:effectLst/>
                <a:latin typeface="+mn-lt"/>
                <a:ea typeface="+mn-ea"/>
                <a:cs typeface="+mn-cs"/>
              </a:rPr>
              <a:t>outliers</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dan bukan hasil kesalahan </a:t>
            </a:r>
            <a:r>
              <a:rPr lang="id-ID" sz="1200" b="0" kern="1200" dirty="0" err="1">
                <a:solidFill>
                  <a:schemeClr val="tx1"/>
                </a:solidFill>
                <a:effectLst/>
                <a:latin typeface="+mn-lt"/>
                <a:ea typeface="+mn-ea"/>
                <a:cs typeface="+mn-cs"/>
              </a:rPr>
              <a:t>input</a:t>
            </a:r>
            <a:r>
              <a:rPr lang="id-ID" sz="1200" b="0" kern="1200" dirty="0">
                <a:solidFill>
                  <a:schemeClr val="tx1"/>
                </a:solidFill>
                <a:effectLst/>
                <a:latin typeface="+mn-lt"/>
                <a:ea typeface="+mn-ea"/>
                <a:cs typeface="+mn-cs"/>
              </a:rPr>
              <a:t>.</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1838170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r>
              <a:rPr lang="id-ID" sz="1200" b="0" kern="1200" dirty="0">
                <a:solidFill>
                  <a:schemeClr val="tx1"/>
                </a:solidFill>
                <a:effectLst/>
                <a:latin typeface="+mn-lt"/>
                <a:ea typeface="+mn-ea"/>
                <a:cs typeface="+mn-cs"/>
              </a:rPr>
              <a:t>Setelah menganalisis distribusi pada kolom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median_income</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ditemukan bahwa kolom ini memiliki </a:t>
            </a:r>
            <a:r>
              <a:rPr lang="id-ID" sz="1200" b="1" kern="1200" dirty="0">
                <a:solidFill>
                  <a:schemeClr val="tx1"/>
                </a:solidFill>
                <a:effectLst/>
                <a:latin typeface="+mn-lt"/>
                <a:ea typeface="+mn-ea"/>
                <a:cs typeface="+mn-cs"/>
              </a:rPr>
              <a:t>**long-</a:t>
            </a:r>
            <a:r>
              <a:rPr lang="id-ID" sz="1200" b="1" kern="1200" dirty="0" err="1">
                <a:solidFill>
                  <a:schemeClr val="tx1"/>
                </a:solidFill>
                <a:effectLst/>
                <a:latin typeface="+mn-lt"/>
                <a:ea typeface="+mn-ea"/>
                <a:cs typeface="+mn-cs"/>
              </a:rPr>
              <a:t>tail</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distribution</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dengan beberapa data yang mencerminkan nilai pendapatan sangat tinggi. Distribusi ini mencerminkan kondisi nyata, di mana sebagian kecil populasi memiliki pendapatan jauh lebih tinggi dibandingkan median populasi.</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Jenis </a:t>
            </a:r>
            <a:r>
              <a:rPr lang="id-ID" sz="1200" b="0" kern="1200" dirty="0" err="1">
                <a:solidFill>
                  <a:schemeClr val="tx1"/>
                </a:solidFill>
                <a:effectLst/>
                <a:latin typeface="+mn-lt"/>
                <a:ea typeface="+mn-ea"/>
                <a:cs typeface="+mn-cs"/>
              </a:rPr>
              <a:t>outliers</a:t>
            </a:r>
            <a:r>
              <a:rPr lang="id-ID" sz="1200" b="0" kern="1200" dirty="0">
                <a:solidFill>
                  <a:schemeClr val="tx1"/>
                </a:solidFill>
                <a:effectLst/>
                <a:latin typeface="+mn-lt"/>
                <a:ea typeface="+mn-ea"/>
                <a:cs typeface="+mn-cs"/>
              </a:rPr>
              <a:t> yang ditemukan dapat dikategorikan sebagai </a:t>
            </a:r>
            <a:r>
              <a:rPr lang="id-ID" sz="1200" b="1" kern="1200" dirty="0">
                <a:solidFill>
                  <a:schemeClr val="tx1"/>
                </a:solidFill>
                <a:effectLst/>
                <a:latin typeface="+mn-lt"/>
                <a:ea typeface="+mn-ea"/>
                <a:cs typeface="+mn-cs"/>
              </a:rPr>
              <a:t>**natural </a:t>
            </a:r>
            <a:r>
              <a:rPr lang="id-ID" sz="1200" b="1" kern="1200" dirty="0" err="1">
                <a:solidFill>
                  <a:schemeClr val="tx1"/>
                </a:solidFill>
                <a:effectLst/>
                <a:latin typeface="+mn-lt"/>
                <a:ea typeface="+mn-ea"/>
                <a:cs typeface="+mn-cs"/>
              </a:rPr>
              <a:t>outliers</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karena data ini menggambarkan kelompok kecil individu dengan pendapatan tinggi, yang secara kontekstual masuk akal dalam domain data ini, yaitu prediksi harga rumah di California.</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Menghapus </a:t>
            </a:r>
            <a:r>
              <a:rPr lang="id-ID" sz="1200" b="0" kern="1200" dirty="0" err="1">
                <a:solidFill>
                  <a:schemeClr val="tx1"/>
                </a:solidFill>
                <a:effectLst/>
                <a:latin typeface="+mn-lt"/>
                <a:ea typeface="+mn-ea"/>
                <a:cs typeface="+mn-cs"/>
              </a:rPr>
              <a:t>outliers</a:t>
            </a:r>
            <a:r>
              <a:rPr lang="id-ID" sz="1200" b="0" kern="1200" dirty="0">
                <a:solidFill>
                  <a:schemeClr val="tx1"/>
                </a:solidFill>
                <a:effectLst/>
                <a:latin typeface="+mn-lt"/>
                <a:ea typeface="+mn-ea"/>
                <a:cs typeface="+mn-cs"/>
              </a:rPr>
              <a:t> ini akan menghilangkan informasi penting, terutama karena pendapatan yang sangat tinggi kemungkinan besar memiliki korelasi kuat terhadap harga rumah yang tinggi.</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Dengan mempertimbangkan poin-poin di atas, </a:t>
            </a:r>
            <a:r>
              <a:rPr lang="id-ID" sz="1200" b="0" kern="1200" dirty="0" err="1">
                <a:solidFill>
                  <a:schemeClr val="tx1"/>
                </a:solidFill>
                <a:effectLst/>
                <a:latin typeface="+mn-lt"/>
                <a:ea typeface="+mn-ea"/>
                <a:cs typeface="+mn-cs"/>
              </a:rPr>
              <a:t>outliers</a:t>
            </a:r>
            <a:r>
              <a:rPr lang="id-ID" sz="1200" b="0" kern="1200" dirty="0">
                <a:solidFill>
                  <a:schemeClr val="tx1"/>
                </a:solidFill>
                <a:effectLst/>
                <a:latin typeface="+mn-lt"/>
                <a:ea typeface="+mn-ea"/>
                <a:cs typeface="+mn-cs"/>
              </a:rPr>
              <a:t> dalam kolom </a:t>
            </a:r>
            <a:r>
              <a:rPr lang="id-ID" sz="1200" b="0" kern="1200" dirty="0" err="1">
                <a:solidFill>
                  <a:schemeClr val="tx1"/>
                </a:solidFill>
                <a:effectLst/>
                <a:latin typeface="+mn-lt"/>
                <a:ea typeface="+mn-ea"/>
                <a:cs typeface="+mn-cs"/>
              </a:rPr>
              <a:t>median_income</a:t>
            </a:r>
            <a:r>
              <a:rPr lang="id-ID" sz="1200" b="0" kern="1200" dirty="0">
                <a:solidFill>
                  <a:schemeClr val="tx1"/>
                </a:solidFill>
                <a:effectLst/>
                <a:latin typeface="+mn-lt"/>
                <a:ea typeface="+mn-ea"/>
                <a:cs typeface="+mn-cs"/>
              </a:rPr>
              <a:t> tidak dihapus, tetapi dapat ditransformasikan atau digunakan langsung dalam model bergantung pada kebutuhan spesifik analisis atau model yang digunakan.</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559925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Pada langkah ini, akan dilakukan </a:t>
            </a:r>
            <a:r>
              <a:rPr lang="id-ID" sz="1200" b="0" kern="1200" dirty="0" err="1">
                <a:solidFill>
                  <a:schemeClr val="tx1"/>
                </a:solidFill>
                <a:effectLst/>
                <a:latin typeface="+mn-lt"/>
                <a:ea typeface="+mn-ea"/>
                <a:cs typeface="+mn-cs"/>
              </a:rPr>
              <a:t>recategorization</a:t>
            </a:r>
            <a:r>
              <a:rPr lang="id-ID" sz="1200" b="0" kern="1200" dirty="0">
                <a:solidFill>
                  <a:schemeClr val="tx1"/>
                </a:solidFill>
                <a:effectLst/>
                <a:latin typeface="+mn-lt"/>
                <a:ea typeface="+mn-ea"/>
                <a:cs typeface="+mn-cs"/>
              </a:rPr>
              <a:t> atau </a:t>
            </a:r>
            <a:r>
              <a:rPr lang="id-ID" sz="1200" b="0" kern="1200" dirty="0" err="1">
                <a:solidFill>
                  <a:schemeClr val="tx1"/>
                </a:solidFill>
                <a:effectLst/>
                <a:latin typeface="+mn-lt"/>
                <a:ea typeface="+mn-ea"/>
                <a:cs typeface="+mn-cs"/>
              </a:rPr>
              <a:t>binning</a:t>
            </a:r>
            <a:r>
              <a:rPr lang="id-ID" sz="1200" b="0" kern="1200" dirty="0">
                <a:solidFill>
                  <a:schemeClr val="tx1"/>
                </a:solidFill>
                <a:effectLst/>
                <a:latin typeface="+mn-lt"/>
                <a:ea typeface="+mn-ea"/>
                <a:cs typeface="+mn-cs"/>
              </a:rPr>
              <a:t> terhadap fitur yang ada untuk mempertajam model regresi pada nantinya serta untuk simplifikasi kategori data.</a:t>
            </a:r>
          </a:p>
          <a:p>
            <a:r>
              <a:rPr lang="id-ID" sz="1200" b="0" kern="1200" dirty="0">
                <a:solidFill>
                  <a:schemeClr val="tx1"/>
                </a:solidFill>
                <a:effectLst/>
                <a:latin typeface="+mn-lt"/>
                <a:ea typeface="+mn-ea"/>
                <a:cs typeface="+mn-cs"/>
              </a:rPr>
              <a:t>Untuk menganalisis korelasi antara satu fitur dengan fitur lainnya, akan dibuat plot menggunakan metode </a:t>
            </a:r>
            <a:r>
              <a:rPr lang="id-ID" sz="1200" b="1" kern="1200" dirty="0">
                <a:solidFill>
                  <a:schemeClr val="tx1"/>
                </a:solidFill>
                <a:effectLst/>
                <a:latin typeface="+mn-lt"/>
                <a:ea typeface="+mn-ea"/>
                <a:cs typeface="+mn-cs"/>
              </a:rPr>
              <a:t>**Pearson**</a:t>
            </a:r>
            <a:r>
              <a:rPr lang="id-ID" sz="1200" b="0" kern="1200" dirty="0">
                <a:solidFill>
                  <a:schemeClr val="tx1"/>
                </a:solidFill>
                <a:effectLst/>
                <a:latin typeface="+mn-lt"/>
                <a:ea typeface="+mn-ea"/>
                <a:cs typeface="+mn-cs"/>
              </a:rPr>
              <a:t>. Metode ini dipilih karena data numerik dalam </a:t>
            </a:r>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 memiliki skala interval.</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Hal ini berguna untuk melihat fitur-fitur mana saja yang akan kita fokuskan </a:t>
            </a:r>
            <a:r>
              <a:rPr lang="id-ID" sz="1200" b="0" kern="1200" dirty="0" err="1">
                <a:solidFill>
                  <a:schemeClr val="tx1"/>
                </a:solidFill>
                <a:effectLst/>
                <a:latin typeface="+mn-lt"/>
                <a:ea typeface="+mn-ea"/>
                <a:cs typeface="+mn-cs"/>
              </a:rPr>
              <a:t>ata</a:t>
            </a:r>
            <a:r>
              <a:rPr lang="id-ID" sz="1200" b="0" kern="1200" dirty="0">
                <a:solidFill>
                  <a:schemeClr val="tx1"/>
                </a:solidFill>
                <a:effectLst/>
                <a:latin typeface="+mn-lt"/>
                <a:ea typeface="+mn-ea"/>
                <a:cs typeface="+mn-cs"/>
              </a:rPr>
              <a:t> kita tindak lanjuti.</a:t>
            </a:r>
          </a:p>
          <a:p>
            <a:endParaRPr lang="id-ID" dirty="0"/>
          </a:p>
          <a:p>
            <a:r>
              <a:rPr lang="id-ID" sz="1200" b="0" kern="1200" dirty="0">
                <a:solidFill>
                  <a:schemeClr val="tx1"/>
                </a:solidFill>
                <a:effectLst/>
                <a:latin typeface="+mn-lt"/>
                <a:ea typeface="+mn-ea"/>
                <a:cs typeface="+mn-cs"/>
              </a:rPr>
              <a:t>Analisis korelasi antar fitur menunjukkan beberapa pola menarik:</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 Terdapat kelompok fitur dengan korelasi positif yang tinggi satu sama lain, seperti `</a:t>
            </a:r>
            <a:r>
              <a:rPr lang="id-ID" sz="1200" b="0" kern="1200" dirty="0" err="1">
                <a:solidFill>
                  <a:schemeClr val="tx1"/>
                </a:solidFill>
                <a:effectLst/>
                <a:latin typeface="+mn-lt"/>
                <a:ea typeface="+mn-ea"/>
                <a:cs typeface="+mn-cs"/>
              </a:rPr>
              <a:t>total_rooms</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total_bedrooms</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population</a:t>
            </a:r>
            <a:r>
              <a:rPr lang="id-ID" sz="1200" b="0" kern="1200" dirty="0">
                <a:solidFill>
                  <a:schemeClr val="tx1"/>
                </a:solidFill>
                <a:effectLst/>
                <a:latin typeface="+mn-lt"/>
                <a:ea typeface="+mn-ea"/>
                <a:cs typeface="+mn-cs"/>
              </a:rPr>
              <a:t>`, dan `</a:t>
            </a:r>
            <a:r>
              <a:rPr lang="id-ID" sz="1200" b="0" kern="1200" dirty="0" err="1">
                <a:solidFill>
                  <a:schemeClr val="tx1"/>
                </a:solidFill>
                <a:effectLst/>
                <a:latin typeface="+mn-lt"/>
                <a:ea typeface="+mn-ea"/>
                <a:cs typeface="+mn-cs"/>
              </a:rPr>
              <a:t>households</a:t>
            </a:r>
            <a:r>
              <a:rPr lang="id-ID" sz="1200" b="0" kern="1200" dirty="0">
                <a:solidFill>
                  <a:schemeClr val="tx1"/>
                </a:solidFill>
                <a:effectLst/>
                <a:latin typeface="+mn-lt"/>
                <a:ea typeface="+mn-ea"/>
                <a:cs typeface="+mn-cs"/>
              </a:rPr>
              <a:t>`.</a:t>
            </a:r>
          </a:p>
          <a:p>
            <a:r>
              <a:rPr lang="id-ID" sz="1200" b="0" kern="1200" dirty="0">
                <a:solidFill>
                  <a:schemeClr val="tx1"/>
                </a:solidFill>
                <a:effectLst/>
                <a:latin typeface="+mn-lt"/>
                <a:ea typeface="+mn-ea"/>
                <a:cs typeface="+mn-cs"/>
              </a:rPr>
              <a:t>- Beberapa fitur juga menunjukkan korelasi negatif yang cukup kuat, seperti antara `</a:t>
            </a:r>
            <a:r>
              <a:rPr lang="id-ID" sz="1200" b="0" kern="1200" dirty="0" err="1">
                <a:solidFill>
                  <a:schemeClr val="tx1"/>
                </a:solidFill>
                <a:effectLst/>
                <a:latin typeface="+mn-lt"/>
                <a:ea typeface="+mn-ea"/>
                <a:cs typeface="+mn-cs"/>
              </a:rPr>
              <a:t>latitude</a:t>
            </a:r>
            <a:r>
              <a:rPr lang="id-ID" sz="1200" b="0" kern="1200" dirty="0">
                <a:solidFill>
                  <a:schemeClr val="tx1"/>
                </a:solidFill>
                <a:effectLst/>
                <a:latin typeface="+mn-lt"/>
                <a:ea typeface="+mn-ea"/>
                <a:cs typeface="+mn-cs"/>
              </a:rPr>
              <a:t>` dan `</a:t>
            </a:r>
            <a:r>
              <a:rPr lang="id-ID" sz="1200" b="0" kern="1200" dirty="0" err="1">
                <a:solidFill>
                  <a:schemeClr val="tx1"/>
                </a:solidFill>
                <a:effectLst/>
                <a:latin typeface="+mn-lt"/>
                <a:ea typeface="+mn-ea"/>
                <a:cs typeface="+mn-cs"/>
              </a:rPr>
              <a:t>longitude</a:t>
            </a:r>
            <a:r>
              <a:rPr lang="id-ID" sz="1200" b="0" kern="1200" dirty="0">
                <a:solidFill>
                  <a:schemeClr val="tx1"/>
                </a:solidFill>
                <a:effectLst/>
                <a:latin typeface="+mn-lt"/>
                <a:ea typeface="+mn-ea"/>
                <a:cs typeface="+mn-cs"/>
              </a:rPr>
              <a:t>`, serta antara `</a:t>
            </a:r>
            <a:r>
              <a:rPr lang="id-ID" sz="1200" b="0" kern="1200" dirty="0" err="1">
                <a:solidFill>
                  <a:schemeClr val="tx1"/>
                </a:solidFill>
                <a:effectLst/>
                <a:latin typeface="+mn-lt"/>
                <a:ea typeface="+mn-ea"/>
                <a:cs typeface="+mn-cs"/>
              </a:rPr>
              <a:t>median_income</a:t>
            </a:r>
            <a:r>
              <a:rPr lang="id-ID" sz="1200" b="0" kern="1200" dirty="0">
                <a:solidFill>
                  <a:schemeClr val="tx1"/>
                </a:solidFill>
                <a:effectLst/>
                <a:latin typeface="+mn-lt"/>
                <a:ea typeface="+mn-ea"/>
                <a:cs typeface="+mn-cs"/>
              </a:rPr>
              <a:t>` dan `</a:t>
            </a:r>
            <a:r>
              <a:rPr lang="id-ID" sz="1200" b="0" kern="1200" dirty="0" err="1">
                <a:solidFill>
                  <a:schemeClr val="tx1"/>
                </a:solidFill>
                <a:effectLst/>
                <a:latin typeface="+mn-lt"/>
                <a:ea typeface="+mn-ea"/>
                <a:cs typeface="+mn-cs"/>
              </a:rPr>
              <a:t>bedrooms_per_room</a:t>
            </a:r>
            <a:r>
              <a:rPr lang="id-ID" sz="1200" b="0" kern="1200" dirty="0">
                <a:solidFill>
                  <a:schemeClr val="tx1"/>
                </a:solidFill>
                <a:effectLst/>
                <a:latin typeface="+mn-lt"/>
                <a:ea typeface="+mn-ea"/>
                <a:cs typeface="+mn-cs"/>
              </a:rPr>
              <a:t>`.</a:t>
            </a:r>
          </a:p>
          <a:p>
            <a:r>
              <a:rPr lang="id-ID" sz="1200" b="0" kern="1200" dirty="0">
                <a:solidFill>
                  <a:schemeClr val="tx1"/>
                </a:solidFill>
                <a:effectLst/>
                <a:latin typeface="+mn-lt"/>
                <a:ea typeface="+mn-ea"/>
                <a:cs typeface="+mn-cs"/>
              </a:rPr>
              <a:t>- Untuk fitur target (`</a:t>
            </a:r>
            <a:r>
              <a:rPr lang="id-ID" sz="1200" b="0" kern="1200" dirty="0" err="1">
                <a:solidFill>
                  <a:schemeClr val="tx1"/>
                </a:solidFill>
                <a:effectLst/>
                <a:latin typeface="+mn-lt"/>
                <a:ea typeface="+mn-ea"/>
                <a:cs typeface="+mn-cs"/>
              </a:rPr>
              <a:t>median_house_value</a:t>
            </a:r>
            <a:r>
              <a:rPr lang="id-ID" sz="1200" b="0" kern="1200" dirty="0">
                <a:solidFill>
                  <a:schemeClr val="tx1"/>
                </a:solidFill>
                <a:effectLst/>
                <a:latin typeface="+mn-lt"/>
                <a:ea typeface="+mn-ea"/>
                <a:cs typeface="+mn-cs"/>
              </a:rPr>
              <a:t>`), ditemukan korelasi yang tinggi dengan `</a:t>
            </a:r>
            <a:r>
              <a:rPr lang="id-ID" sz="1200" b="0" kern="1200" dirty="0" err="1">
                <a:solidFill>
                  <a:schemeClr val="tx1"/>
                </a:solidFill>
                <a:effectLst/>
                <a:latin typeface="+mn-lt"/>
                <a:ea typeface="+mn-ea"/>
                <a:cs typeface="+mn-cs"/>
              </a:rPr>
              <a:t>median_income</a:t>
            </a:r>
            <a:r>
              <a:rPr lang="id-ID" sz="1200" b="0" kern="1200" dirty="0">
                <a:solidFill>
                  <a:schemeClr val="tx1"/>
                </a:solidFill>
                <a:effectLst/>
                <a:latin typeface="+mn-lt"/>
                <a:ea typeface="+mn-ea"/>
                <a:cs typeface="+mn-cs"/>
              </a:rPr>
              <a:t>`.</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Selanjutnya, kita akan menganalisis korelasi fitur target dengan fitur numerik lainnya secara lebih mendalam.</a:t>
            </a:r>
          </a:p>
          <a:p>
            <a:endParaRPr lang="id-ID" dirty="0"/>
          </a:p>
          <a:p>
            <a:r>
              <a:rPr lang="id-ID" sz="1200" b="0" kern="1200" dirty="0">
                <a:solidFill>
                  <a:schemeClr val="tx1"/>
                </a:solidFill>
                <a:effectLst/>
                <a:latin typeface="+mn-lt"/>
                <a:ea typeface="+mn-ea"/>
                <a:cs typeface="+mn-cs"/>
              </a:rPr>
              <a:t>Berdasarkan hasil analisis nilai korelasi, beberapa fitur menunjukkan korelasi yang rendah. Untuk meningkatkan kualitas model, kita akan menambahkan beberapa fitur baru, yaitu:</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bedrooms_per_room</a:t>
            </a:r>
            <a:r>
              <a:rPr lang="id-ID" sz="1200" b="0" kern="1200" dirty="0">
                <a:solidFill>
                  <a:schemeClr val="tx1"/>
                </a:solidFill>
                <a:effectLst/>
                <a:latin typeface="+mn-lt"/>
                <a:ea typeface="+mn-ea"/>
                <a:cs typeface="+mn-cs"/>
              </a:rPr>
              <a:t>`: rasio jumlah total kamar tidur terhadap total jumlah kamar.</a:t>
            </a:r>
          </a:p>
          <a:p>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population_per_household</a:t>
            </a:r>
            <a:r>
              <a:rPr lang="id-ID" sz="1200" b="0" kern="1200" dirty="0">
                <a:solidFill>
                  <a:schemeClr val="tx1"/>
                </a:solidFill>
                <a:effectLst/>
                <a:latin typeface="+mn-lt"/>
                <a:ea typeface="+mn-ea"/>
                <a:cs typeface="+mn-cs"/>
              </a:rPr>
              <a:t>`: rasio jumlah total populasi terhadap jumlah rumah tangga (KK).</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2811025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Membuat fitur baru yang dapat meningkatkan performa model. Fitur-fitur ini dapat memiliki korelasi lebih tinggi dengan `</a:t>
            </a:r>
            <a:r>
              <a:rPr lang="id-ID" sz="1200" b="0" kern="1200" dirty="0" err="1">
                <a:solidFill>
                  <a:schemeClr val="tx1"/>
                </a:solidFill>
                <a:effectLst/>
                <a:latin typeface="+mn-lt"/>
                <a:ea typeface="+mn-ea"/>
                <a:cs typeface="+mn-cs"/>
              </a:rPr>
              <a:t>median_house_value</a:t>
            </a:r>
            <a:r>
              <a:rPr lang="id-ID" sz="1200" b="0" kern="1200" dirty="0">
                <a:solidFill>
                  <a:schemeClr val="tx1"/>
                </a:solidFill>
                <a:effectLst/>
                <a:latin typeface="+mn-lt"/>
                <a:ea typeface="+mn-ea"/>
                <a:cs typeface="+mn-cs"/>
              </a:rPr>
              <a:t>` dibandingkan fitur aslinya. </a:t>
            </a:r>
            <a:r>
              <a:rPr lang="id-ID" sz="1200" b="0" kern="1200" dirty="0" err="1">
                <a:solidFill>
                  <a:schemeClr val="tx1"/>
                </a:solidFill>
                <a:effectLst/>
                <a:latin typeface="+mn-lt"/>
                <a:ea typeface="+mn-ea"/>
                <a:cs typeface="+mn-cs"/>
              </a:rPr>
              <a:t>Disini</a:t>
            </a:r>
            <a:r>
              <a:rPr lang="id-ID" sz="1200" b="0" kern="1200" dirty="0">
                <a:solidFill>
                  <a:schemeClr val="tx1"/>
                </a:solidFill>
                <a:effectLst/>
                <a:latin typeface="+mn-lt"/>
                <a:ea typeface="+mn-ea"/>
                <a:cs typeface="+mn-cs"/>
              </a:rPr>
              <a:t> saya menambahkan fitur </a:t>
            </a:r>
            <a:r>
              <a:rPr lang="id-ID" sz="1200" b="0" kern="1200" dirty="0" err="1">
                <a:solidFill>
                  <a:schemeClr val="tx1"/>
                </a:solidFill>
                <a:effectLst/>
                <a:latin typeface="+mn-lt"/>
                <a:ea typeface="+mn-ea"/>
                <a:cs typeface="+mn-cs"/>
              </a:rPr>
              <a:t>bedrooms</a:t>
            </a:r>
            <a:r>
              <a:rPr lang="id-ID" sz="1200" b="0" kern="1200" dirty="0">
                <a:solidFill>
                  <a:schemeClr val="tx1"/>
                </a:solidFill>
                <a:effectLst/>
                <a:latin typeface="+mn-lt"/>
                <a:ea typeface="+mn-ea"/>
                <a:cs typeface="+mn-cs"/>
              </a:rPr>
              <a:t> per </a:t>
            </a:r>
            <a:r>
              <a:rPr lang="id-ID" sz="1200" b="0" kern="1200" dirty="0" err="1">
                <a:solidFill>
                  <a:schemeClr val="tx1"/>
                </a:solidFill>
                <a:effectLst/>
                <a:latin typeface="+mn-lt"/>
                <a:ea typeface="+mn-ea"/>
                <a:cs typeface="+mn-cs"/>
              </a:rPr>
              <a:t>room</a:t>
            </a:r>
            <a:r>
              <a:rPr lang="id-ID" sz="1200" b="0" kern="1200" dirty="0">
                <a:solidFill>
                  <a:schemeClr val="tx1"/>
                </a:solidFill>
                <a:effectLst/>
                <a:latin typeface="+mn-lt"/>
                <a:ea typeface="+mn-ea"/>
                <a:cs typeface="+mn-cs"/>
              </a:rPr>
              <a:t> dan </a:t>
            </a:r>
            <a:r>
              <a:rPr lang="id-ID" sz="1200" b="0" kern="1200" dirty="0" err="1">
                <a:solidFill>
                  <a:schemeClr val="tx1"/>
                </a:solidFill>
                <a:effectLst/>
                <a:latin typeface="+mn-lt"/>
                <a:ea typeface="+mn-ea"/>
                <a:cs typeface="+mn-cs"/>
              </a:rPr>
              <a:t>population</a:t>
            </a:r>
            <a:r>
              <a:rPr lang="id-ID" sz="1200" b="0" kern="1200" dirty="0">
                <a:solidFill>
                  <a:schemeClr val="tx1"/>
                </a:solidFill>
                <a:effectLst/>
                <a:latin typeface="+mn-lt"/>
                <a:ea typeface="+mn-ea"/>
                <a:cs typeface="+mn-cs"/>
              </a:rPr>
              <a:t> per </a:t>
            </a:r>
            <a:r>
              <a:rPr lang="id-ID" sz="1200" b="0" kern="1200" dirty="0" err="1">
                <a:solidFill>
                  <a:schemeClr val="tx1"/>
                </a:solidFill>
                <a:effectLst/>
                <a:latin typeface="+mn-lt"/>
                <a:ea typeface="+mn-ea"/>
                <a:cs typeface="+mn-cs"/>
              </a:rPr>
              <a:t>household</a:t>
            </a:r>
            <a:r>
              <a:rPr lang="id-ID"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d-ID"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Fitur `</a:t>
            </a:r>
            <a:r>
              <a:rPr lang="id-ID" sz="1200" b="0" kern="1200" dirty="0" err="1">
                <a:solidFill>
                  <a:schemeClr val="tx1"/>
                </a:solidFill>
                <a:effectLst/>
                <a:latin typeface="+mn-lt"/>
                <a:ea typeface="+mn-ea"/>
                <a:cs typeface="+mn-cs"/>
              </a:rPr>
              <a:t>bedrooms_per_room</a:t>
            </a:r>
            <a:r>
              <a:rPr lang="id-ID" sz="1200" b="0" kern="1200" dirty="0">
                <a:solidFill>
                  <a:schemeClr val="tx1"/>
                </a:solidFill>
                <a:effectLst/>
                <a:latin typeface="+mn-lt"/>
                <a:ea typeface="+mn-ea"/>
                <a:cs typeface="+mn-cs"/>
              </a:rPr>
              <a:t>` memiliki korelasi yang lebih tinggi dibandingkan dengan `</a:t>
            </a:r>
            <a:r>
              <a:rPr lang="id-ID" sz="1200" b="0" kern="1200" dirty="0" err="1">
                <a:solidFill>
                  <a:schemeClr val="tx1"/>
                </a:solidFill>
                <a:effectLst/>
                <a:latin typeface="+mn-lt"/>
                <a:ea typeface="+mn-ea"/>
                <a:cs typeface="+mn-cs"/>
              </a:rPr>
              <a:t>total_bedrooms</a:t>
            </a:r>
            <a:r>
              <a:rPr lang="id-ID" sz="1200" b="0" kern="1200" dirty="0">
                <a:solidFill>
                  <a:schemeClr val="tx1"/>
                </a:solidFill>
                <a:effectLst/>
                <a:latin typeface="+mn-lt"/>
                <a:ea typeface="+mn-ea"/>
                <a:cs typeface="+mn-cs"/>
              </a:rPr>
              <a:t>`. Sementara itu, fitur </a:t>
            </a:r>
            <a:r>
              <a:rPr lang="id-ID" sz="1200" b="0" kern="1200" dirty="0" err="1">
                <a:solidFill>
                  <a:schemeClr val="tx1"/>
                </a:solidFill>
                <a:effectLst/>
                <a:latin typeface="+mn-lt"/>
                <a:ea typeface="+mn-ea"/>
                <a:cs typeface="+mn-cs"/>
              </a:rPr>
              <a:t>population_per_household</a:t>
            </a:r>
            <a:r>
              <a:rPr lang="id-ID" sz="1200" b="0" kern="1200" dirty="0">
                <a:solidFill>
                  <a:schemeClr val="tx1"/>
                </a:solidFill>
                <a:effectLst/>
                <a:latin typeface="+mn-lt"/>
                <a:ea typeface="+mn-ea"/>
                <a:cs typeface="+mn-cs"/>
              </a:rPr>
              <a:t> menunjukkan tingkat kepentingan (</a:t>
            </a:r>
            <a:r>
              <a:rPr lang="id-ID" sz="1200" b="0" kern="1200" dirty="0" err="1">
                <a:solidFill>
                  <a:schemeClr val="tx1"/>
                </a:solidFill>
                <a:effectLst/>
                <a:latin typeface="+mn-lt"/>
                <a:ea typeface="+mn-ea"/>
                <a:cs typeface="+mn-cs"/>
              </a:rPr>
              <a:t>feature</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importance</a:t>
            </a:r>
            <a:r>
              <a:rPr lang="id-ID" sz="1200" b="0" kern="1200" dirty="0">
                <a:solidFill>
                  <a:schemeClr val="tx1"/>
                </a:solidFill>
                <a:effectLst/>
                <a:latin typeface="+mn-lt"/>
                <a:ea typeface="+mn-ea"/>
                <a:cs typeface="+mn-cs"/>
              </a:rPr>
              <a:t>) yang lebih tinggi dibandingkan dengan </a:t>
            </a:r>
            <a:r>
              <a:rPr lang="id-ID" sz="1200" b="0" kern="1200" dirty="0" err="1">
                <a:solidFill>
                  <a:schemeClr val="tx1"/>
                </a:solidFill>
                <a:effectLst/>
                <a:latin typeface="+mn-lt"/>
                <a:ea typeface="+mn-ea"/>
                <a:cs typeface="+mn-cs"/>
              </a:rPr>
              <a:t>population</a:t>
            </a:r>
            <a:r>
              <a:rPr lang="id-ID" sz="1200" b="0" kern="1200" dirty="0">
                <a:solidFill>
                  <a:schemeClr val="tx1"/>
                </a:solidFill>
                <a:effectLst/>
                <a:latin typeface="+mn-lt"/>
                <a:ea typeface="+mn-ea"/>
                <a:cs typeface="+mn-cs"/>
              </a:rPr>
              <a:t>. Oleh karena itu, kita akan menghapus fitur `</a:t>
            </a:r>
            <a:r>
              <a:rPr lang="id-ID" sz="1200" b="0" kern="1200" dirty="0" err="1">
                <a:solidFill>
                  <a:schemeClr val="tx1"/>
                </a:solidFill>
                <a:effectLst/>
                <a:latin typeface="+mn-lt"/>
                <a:ea typeface="+mn-ea"/>
                <a:cs typeface="+mn-cs"/>
              </a:rPr>
              <a:t>total_bedrooms</a:t>
            </a:r>
            <a:r>
              <a:rPr lang="id-ID" sz="1200" b="0" kern="1200" dirty="0">
                <a:solidFill>
                  <a:schemeClr val="tx1"/>
                </a:solidFill>
                <a:effectLst/>
                <a:latin typeface="+mn-lt"/>
                <a:ea typeface="+mn-ea"/>
                <a:cs typeface="+mn-cs"/>
              </a:rPr>
              <a:t>` dan `</a:t>
            </a:r>
            <a:r>
              <a:rPr lang="id-ID" sz="1200" b="0" kern="1200" dirty="0" err="1">
                <a:solidFill>
                  <a:schemeClr val="tx1"/>
                </a:solidFill>
                <a:effectLst/>
                <a:latin typeface="+mn-lt"/>
                <a:ea typeface="+mn-ea"/>
                <a:cs typeface="+mn-cs"/>
              </a:rPr>
              <a:t>population</a:t>
            </a:r>
            <a:r>
              <a:rPr lang="id-ID" sz="1200" b="0" kern="1200" dirty="0">
                <a:solidFill>
                  <a:schemeClr val="tx1"/>
                </a:solidFill>
                <a:effectLst/>
                <a:latin typeface="+mn-lt"/>
                <a:ea typeface="+mn-ea"/>
                <a:cs typeface="+mn-cs"/>
              </a:rPr>
              <a:t>` dari </a:t>
            </a:r>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d-ID" sz="1200" b="0" kern="1200" dirty="0">
              <a:solidFill>
                <a:schemeClr val="tx1"/>
              </a:solidFill>
              <a:effectLst/>
              <a:latin typeface="+mn-lt"/>
              <a:ea typeface="+mn-ea"/>
              <a:cs typeface="+mn-cs"/>
            </a:endParaRP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2857522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Pada bagian ini, </a:t>
            </a:r>
            <a:r>
              <a:rPr lang="id-ID" sz="1200" b="0" i="1" kern="1200" dirty="0">
                <a:solidFill>
                  <a:schemeClr val="tx1"/>
                </a:solidFill>
                <a:effectLst/>
                <a:latin typeface="+mn-lt"/>
                <a:ea typeface="+mn-ea"/>
                <a:cs typeface="+mn-cs"/>
              </a:rPr>
              <a:t>*</a:t>
            </a:r>
            <a:r>
              <a:rPr lang="id-ID" sz="1200" b="0" i="1" kern="1200" dirty="0" err="1">
                <a:solidFill>
                  <a:schemeClr val="tx1"/>
                </a:solidFill>
                <a:effectLst/>
                <a:latin typeface="+mn-lt"/>
                <a:ea typeface="+mn-ea"/>
                <a:cs typeface="+mn-cs"/>
              </a:rPr>
              <a:t>recategorization</a:t>
            </a:r>
            <a:r>
              <a:rPr lang="id-ID" sz="1200" b="0" i="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atau </a:t>
            </a:r>
            <a:r>
              <a:rPr lang="id-ID" sz="1200" b="0" i="1" kern="1200" dirty="0">
                <a:solidFill>
                  <a:schemeClr val="tx1"/>
                </a:solidFill>
                <a:effectLst/>
                <a:latin typeface="+mn-lt"/>
                <a:ea typeface="+mn-ea"/>
                <a:cs typeface="+mn-cs"/>
              </a:rPr>
              <a:t>*</a:t>
            </a:r>
            <a:r>
              <a:rPr lang="id-ID" sz="1200" b="0" i="1" kern="1200" dirty="0" err="1">
                <a:solidFill>
                  <a:schemeClr val="tx1"/>
                </a:solidFill>
                <a:effectLst/>
                <a:latin typeface="+mn-lt"/>
                <a:ea typeface="+mn-ea"/>
                <a:cs typeface="+mn-cs"/>
              </a:rPr>
              <a:t>binning</a:t>
            </a:r>
            <a:r>
              <a:rPr lang="id-ID" sz="1200" b="0" i="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akan dilakukan terhadap </a:t>
            </a:r>
            <a:r>
              <a:rPr lang="id-ID" sz="1200" b="0" i="1" kern="1200" dirty="0">
                <a:solidFill>
                  <a:schemeClr val="tx1"/>
                </a:solidFill>
                <a:effectLst/>
                <a:latin typeface="+mn-lt"/>
                <a:ea typeface="+mn-ea"/>
                <a:cs typeface="+mn-cs"/>
              </a:rPr>
              <a:t>*median </a:t>
            </a:r>
            <a:r>
              <a:rPr lang="id-ID" sz="1200" b="0" i="1" kern="1200" dirty="0" err="1">
                <a:solidFill>
                  <a:schemeClr val="tx1"/>
                </a:solidFill>
                <a:effectLst/>
                <a:latin typeface="+mn-lt"/>
                <a:ea typeface="+mn-ea"/>
                <a:cs typeface="+mn-cs"/>
              </a:rPr>
              <a:t>income</a:t>
            </a:r>
            <a:r>
              <a:rPr lang="id-ID" sz="1200" b="0" i="1" kern="1200" dirty="0">
                <a:solidFill>
                  <a:schemeClr val="tx1"/>
                </a:solidFill>
                <a:effectLst/>
                <a:latin typeface="+mn-lt"/>
                <a:ea typeface="+mn-ea"/>
                <a:cs typeface="+mn-cs"/>
              </a:rPr>
              <a:t> </a:t>
            </a:r>
            <a:r>
              <a:rPr lang="id-ID" sz="1200" b="0" i="1" kern="1200" dirty="0" err="1">
                <a:solidFill>
                  <a:schemeClr val="tx1"/>
                </a:solidFill>
                <a:effectLst/>
                <a:latin typeface="+mn-lt"/>
                <a:ea typeface="+mn-ea"/>
                <a:cs typeface="+mn-cs"/>
              </a:rPr>
              <a:t>value</a:t>
            </a:r>
            <a:r>
              <a:rPr lang="id-ID" sz="1200" b="0" i="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akan dilakukan. </a:t>
            </a:r>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 Membuat </a:t>
            </a:r>
            <a:r>
              <a:rPr lang="id-ID" sz="1200" b="0" kern="1200" dirty="0" err="1">
                <a:solidFill>
                  <a:schemeClr val="tx1"/>
                </a:solidFill>
                <a:effectLst/>
                <a:latin typeface="+mn-lt"/>
                <a:ea typeface="+mn-ea"/>
                <a:cs typeface="+mn-cs"/>
              </a:rPr>
              <a:t>binning</a:t>
            </a:r>
            <a:r>
              <a:rPr lang="id-ID" sz="1200" b="0" kern="1200" dirty="0">
                <a:solidFill>
                  <a:schemeClr val="tx1"/>
                </a:solidFill>
                <a:effectLst/>
                <a:latin typeface="+mn-lt"/>
                <a:ea typeface="+mn-ea"/>
                <a:cs typeface="+mn-cs"/>
              </a:rPr>
              <a:t> pada kolom </a:t>
            </a:r>
            <a:r>
              <a:rPr lang="id-ID" sz="1200" b="0" kern="1200" dirty="0" err="1">
                <a:solidFill>
                  <a:schemeClr val="tx1"/>
                </a:solidFill>
                <a:effectLst/>
                <a:latin typeface="+mn-lt"/>
                <a:ea typeface="+mn-ea"/>
                <a:cs typeface="+mn-cs"/>
              </a:rPr>
              <a:t>housing_median_age</a:t>
            </a:r>
            <a:r>
              <a:rPr lang="id-ID" sz="1200" b="0" kern="1200" dirty="0">
                <a:solidFill>
                  <a:schemeClr val="tx1"/>
                </a:solidFill>
                <a:effectLst/>
                <a:latin typeface="+mn-lt"/>
                <a:ea typeface="+mn-ea"/>
                <a:cs typeface="+mn-cs"/>
              </a:rPr>
              <a:t> menjadi 5 interval yang sama</a:t>
            </a:r>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 Menambahkan </a:t>
            </a:r>
            <a:r>
              <a:rPr lang="id-ID" sz="1200" b="0" kern="1200" dirty="0" err="1">
                <a:solidFill>
                  <a:schemeClr val="tx1"/>
                </a:solidFill>
                <a:effectLst/>
                <a:latin typeface="+mn-lt"/>
                <a:ea typeface="+mn-ea"/>
                <a:cs typeface="+mn-cs"/>
              </a:rPr>
              <a:t>encoding</a:t>
            </a:r>
            <a:r>
              <a:rPr lang="id-ID" sz="1200" b="0" kern="1200" dirty="0">
                <a:solidFill>
                  <a:schemeClr val="tx1"/>
                </a:solidFill>
                <a:effectLst/>
                <a:latin typeface="+mn-lt"/>
                <a:ea typeface="+mn-ea"/>
                <a:cs typeface="+mn-cs"/>
              </a:rPr>
              <a:t> untuk interval dengan label 1-5</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3097026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r>
              <a:rPr lang="id-ID" sz="1200" b="0" kern="1200" dirty="0">
                <a:solidFill>
                  <a:schemeClr val="tx1"/>
                </a:solidFill>
                <a:effectLst/>
                <a:latin typeface="+mn-lt"/>
                <a:ea typeface="+mn-ea"/>
                <a:cs typeface="+mn-cs"/>
              </a:rPr>
              <a:t>Agar dapat menggunakan semua fitur yang dipilih, maka fitur-fitur </a:t>
            </a:r>
            <a:r>
              <a:rPr lang="id-ID" sz="1200" b="0" kern="1200" dirty="0" err="1">
                <a:solidFill>
                  <a:schemeClr val="tx1"/>
                </a:solidFill>
                <a:effectLst/>
                <a:latin typeface="+mn-lt"/>
                <a:ea typeface="+mn-ea"/>
                <a:cs typeface="+mn-cs"/>
              </a:rPr>
              <a:t>kategorikal</a:t>
            </a:r>
            <a:r>
              <a:rPr lang="id-ID" sz="1200" b="0" kern="1200" dirty="0">
                <a:solidFill>
                  <a:schemeClr val="tx1"/>
                </a:solidFill>
                <a:effectLst/>
                <a:latin typeface="+mn-lt"/>
                <a:ea typeface="+mn-ea"/>
                <a:cs typeface="+mn-cs"/>
              </a:rPr>
              <a:t> harus diubah menjadi fitur </a:t>
            </a:r>
            <a:r>
              <a:rPr lang="id-ID" sz="1200" b="0" kern="1200" dirty="0" err="1">
                <a:solidFill>
                  <a:schemeClr val="tx1"/>
                </a:solidFill>
                <a:effectLst/>
                <a:latin typeface="+mn-lt"/>
                <a:ea typeface="+mn-ea"/>
                <a:cs typeface="+mn-cs"/>
              </a:rPr>
              <a:t>numerikal</a:t>
            </a:r>
            <a:r>
              <a:rPr lang="id-ID" sz="1200" b="0" kern="1200" dirty="0">
                <a:solidFill>
                  <a:schemeClr val="tx1"/>
                </a:solidFill>
                <a:effectLst/>
                <a:latin typeface="+mn-lt"/>
                <a:ea typeface="+mn-ea"/>
                <a:cs typeface="+mn-cs"/>
              </a:rPr>
              <a:t>. Kita dapat menggunakan </a:t>
            </a:r>
            <a:r>
              <a:rPr lang="id-ID" sz="1200" b="0" kern="1200" dirty="0" err="1">
                <a:solidFill>
                  <a:schemeClr val="tx1"/>
                </a:solidFill>
                <a:effectLst/>
                <a:latin typeface="+mn-lt"/>
                <a:ea typeface="+mn-ea"/>
                <a:cs typeface="+mn-cs"/>
              </a:rPr>
              <a:t>ColumnTransformer</a:t>
            </a:r>
            <a:r>
              <a:rPr lang="id-ID" sz="1200" b="0" kern="1200" dirty="0">
                <a:solidFill>
                  <a:schemeClr val="tx1"/>
                </a:solidFill>
                <a:effectLst/>
                <a:latin typeface="+mn-lt"/>
                <a:ea typeface="+mn-ea"/>
                <a:cs typeface="+mn-cs"/>
              </a:rPr>
              <a:t> untuk dapat mengubah tipe datanya, yang mana nanti dapat diaplikasikan pada </a:t>
            </a:r>
            <a:r>
              <a:rPr lang="id-ID" sz="1200" b="0" kern="1200" dirty="0" err="1">
                <a:solidFill>
                  <a:schemeClr val="tx1"/>
                </a:solidFill>
                <a:effectLst/>
                <a:latin typeface="+mn-lt"/>
                <a:ea typeface="+mn-ea"/>
                <a:cs typeface="+mn-cs"/>
              </a:rPr>
              <a:t>pipeline</a:t>
            </a:r>
            <a:r>
              <a:rPr lang="id-ID" sz="1200" b="0" kern="1200" dirty="0">
                <a:solidFill>
                  <a:schemeClr val="tx1"/>
                </a:solidFill>
                <a:effectLst/>
                <a:latin typeface="+mn-lt"/>
                <a:ea typeface="+mn-ea"/>
                <a:cs typeface="+mn-cs"/>
              </a:rPr>
              <a:t> model.</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Berdasarkan analisis </a:t>
            </a:r>
            <a:r>
              <a:rPr lang="id-ID" sz="1200" b="0" kern="1200" dirty="0" err="1">
                <a:solidFill>
                  <a:schemeClr val="tx1"/>
                </a:solidFill>
                <a:effectLst/>
                <a:latin typeface="+mn-lt"/>
                <a:ea typeface="+mn-ea"/>
                <a:cs typeface="+mn-cs"/>
              </a:rPr>
              <a:t>bivariat</a:t>
            </a:r>
            <a:r>
              <a:rPr lang="id-ID" sz="1200" b="0" kern="1200" dirty="0">
                <a:solidFill>
                  <a:schemeClr val="tx1"/>
                </a:solidFill>
                <a:effectLst/>
                <a:latin typeface="+mn-lt"/>
                <a:ea typeface="+mn-ea"/>
                <a:cs typeface="+mn-cs"/>
              </a:rPr>
              <a:t> dapat disimpulkan bahwa `</a:t>
            </a:r>
            <a:r>
              <a:rPr lang="id-ID" sz="1200" b="0" kern="1200" dirty="0" err="1">
                <a:solidFill>
                  <a:schemeClr val="tx1"/>
                </a:solidFill>
                <a:effectLst/>
                <a:latin typeface="+mn-lt"/>
                <a:ea typeface="+mn-ea"/>
                <a:cs typeface="+mn-cs"/>
              </a:rPr>
              <a:t>ocean_proximity</a:t>
            </a:r>
            <a:r>
              <a:rPr lang="id-ID" sz="1200" b="0" kern="1200" dirty="0">
                <a:solidFill>
                  <a:schemeClr val="tx1"/>
                </a:solidFill>
                <a:effectLst/>
                <a:latin typeface="+mn-lt"/>
                <a:ea typeface="+mn-ea"/>
                <a:cs typeface="+mn-cs"/>
              </a:rPr>
              <a:t>` memiliki korelasi dengan variabel target  `</a:t>
            </a:r>
            <a:r>
              <a:rPr lang="id-ID" sz="1200" b="0" kern="1200" dirty="0" err="1">
                <a:solidFill>
                  <a:schemeClr val="tx1"/>
                </a:solidFill>
                <a:effectLst/>
                <a:latin typeface="+mn-lt"/>
                <a:ea typeface="+mn-ea"/>
                <a:cs typeface="+mn-cs"/>
              </a:rPr>
              <a:t>median_house_value</a:t>
            </a:r>
            <a:r>
              <a:rPr lang="id-ID" sz="1200" b="0" kern="1200" dirty="0">
                <a:solidFill>
                  <a:schemeClr val="tx1"/>
                </a:solidFill>
                <a:effectLst/>
                <a:latin typeface="+mn-lt"/>
                <a:ea typeface="+mn-ea"/>
                <a:cs typeface="+mn-cs"/>
              </a:rPr>
              <a:t>`. Distrik yang dekat dengan laut atau teluk (`&lt;1H OCEAN`, `NEAR BAY`) memiliki harga rumah lebih tinggi.</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Dengan demikian berlandaskan hasil analisis </a:t>
            </a:r>
            <a:r>
              <a:rPr lang="id-ID" sz="1200" b="0" kern="1200" dirty="0" err="1">
                <a:solidFill>
                  <a:schemeClr val="tx1"/>
                </a:solidFill>
                <a:effectLst/>
                <a:latin typeface="+mn-lt"/>
                <a:ea typeface="+mn-ea"/>
                <a:cs typeface="+mn-cs"/>
              </a:rPr>
              <a:t>bivariat</a:t>
            </a:r>
            <a:r>
              <a:rPr lang="id-ID" sz="1200" b="0" kern="1200" dirty="0">
                <a:solidFill>
                  <a:schemeClr val="tx1"/>
                </a:solidFill>
                <a:effectLst/>
                <a:latin typeface="+mn-lt"/>
                <a:ea typeface="+mn-ea"/>
                <a:cs typeface="+mn-cs"/>
              </a:rPr>
              <a:t> yang telah dilakukan, Kita akan melakukan </a:t>
            </a:r>
            <a:r>
              <a:rPr lang="id-ID" sz="1200" b="0" kern="1200" dirty="0" err="1">
                <a:solidFill>
                  <a:schemeClr val="tx1"/>
                </a:solidFill>
                <a:effectLst/>
                <a:latin typeface="+mn-lt"/>
                <a:ea typeface="+mn-ea"/>
                <a:cs typeface="+mn-cs"/>
              </a:rPr>
              <a:t>encoding</a:t>
            </a:r>
            <a:r>
              <a:rPr lang="id-ID" sz="1200" b="0" kern="1200" dirty="0">
                <a:solidFill>
                  <a:schemeClr val="tx1"/>
                </a:solidFill>
                <a:effectLst/>
                <a:latin typeface="+mn-lt"/>
                <a:ea typeface="+mn-ea"/>
                <a:cs typeface="+mn-cs"/>
              </a:rPr>
              <a:t> pada fitur </a:t>
            </a:r>
            <a:r>
              <a:rPr lang="id-ID" sz="1200" b="0" kern="1200" dirty="0" err="1">
                <a:solidFill>
                  <a:schemeClr val="tx1"/>
                </a:solidFill>
                <a:effectLst/>
                <a:latin typeface="+mn-lt"/>
                <a:ea typeface="+mn-ea"/>
                <a:cs typeface="+mn-cs"/>
              </a:rPr>
              <a:t>kategorikal</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ocean_proximity</a:t>
            </a:r>
            <a:r>
              <a:rPr lang="id-ID" sz="1200" b="0" kern="1200" dirty="0">
                <a:solidFill>
                  <a:schemeClr val="tx1"/>
                </a:solidFill>
                <a:effectLst/>
                <a:latin typeface="+mn-lt"/>
                <a:ea typeface="+mn-ea"/>
                <a:cs typeface="+mn-cs"/>
              </a:rPr>
              <a:t>`. Kita akan membuat 5 fitur baru berdasarkan jumlah </a:t>
            </a:r>
            <a:r>
              <a:rPr lang="id-ID" sz="1200" b="0" kern="1200" dirty="0" err="1">
                <a:solidFill>
                  <a:schemeClr val="tx1"/>
                </a:solidFill>
                <a:effectLst/>
                <a:latin typeface="+mn-lt"/>
                <a:ea typeface="+mn-ea"/>
                <a:cs typeface="+mn-cs"/>
              </a:rPr>
              <a:t>uniqe</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values</a:t>
            </a:r>
            <a:r>
              <a:rPr lang="id-ID" sz="1200" b="0" kern="1200" dirty="0">
                <a:solidFill>
                  <a:schemeClr val="tx1"/>
                </a:solidFill>
                <a:effectLst/>
                <a:latin typeface="+mn-lt"/>
                <a:ea typeface="+mn-ea"/>
                <a:cs typeface="+mn-cs"/>
              </a:rPr>
              <a:t> di kolom `</a:t>
            </a:r>
            <a:r>
              <a:rPr lang="id-ID" sz="1200" b="0" kern="1200" dirty="0" err="1">
                <a:solidFill>
                  <a:schemeClr val="tx1"/>
                </a:solidFill>
                <a:effectLst/>
                <a:latin typeface="+mn-lt"/>
                <a:ea typeface="+mn-ea"/>
                <a:cs typeface="+mn-cs"/>
              </a:rPr>
              <a:t>ocean_proximity</a:t>
            </a:r>
            <a:r>
              <a:rPr lang="id-ID" sz="1200" b="0" kern="1200" dirty="0">
                <a:solidFill>
                  <a:schemeClr val="tx1"/>
                </a:solidFill>
                <a:effectLst/>
                <a:latin typeface="+mn-lt"/>
                <a:ea typeface="+mn-ea"/>
                <a:cs typeface="+mn-cs"/>
              </a:rPr>
              <a:t>` dengan membuat </a:t>
            </a:r>
            <a:r>
              <a:rPr lang="id-ID" sz="1200" b="0" kern="1200" dirty="0" err="1">
                <a:solidFill>
                  <a:schemeClr val="tx1"/>
                </a:solidFill>
                <a:effectLst/>
                <a:latin typeface="+mn-lt"/>
                <a:ea typeface="+mn-ea"/>
                <a:cs typeface="+mn-cs"/>
              </a:rPr>
              <a:t>valuenya</a:t>
            </a:r>
            <a:r>
              <a:rPr lang="id-ID" sz="1200" b="0" kern="1200" dirty="0">
                <a:solidFill>
                  <a:schemeClr val="tx1"/>
                </a:solidFill>
                <a:effectLst/>
                <a:latin typeface="+mn-lt"/>
                <a:ea typeface="+mn-ea"/>
                <a:cs typeface="+mn-cs"/>
              </a:rPr>
              <a:t> berisi 0 atau 1.</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3045659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dirty="0"/>
              <a:t>Dikarenakan kolom </a:t>
            </a:r>
            <a:r>
              <a:rPr lang="id-ID" dirty="0" err="1"/>
              <a:t>ocean_proximity</a:t>
            </a:r>
            <a:r>
              <a:rPr lang="id-ID" dirty="0"/>
              <a:t> menggunakan data </a:t>
            </a:r>
            <a:r>
              <a:rPr lang="id-ID" dirty="0" err="1"/>
              <a:t>kategorikal</a:t>
            </a:r>
            <a:r>
              <a:rPr lang="id-ID" dirty="0"/>
              <a:t>, maka kita menerapkan </a:t>
            </a:r>
            <a:r>
              <a:rPr lang="id-ID" dirty="0" err="1"/>
              <a:t>one</a:t>
            </a:r>
            <a:r>
              <a:rPr lang="id-ID" dirty="0"/>
              <a:t> hot </a:t>
            </a:r>
            <a:r>
              <a:rPr lang="id-ID" dirty="0" err="1"/>
              <a:t>encoding</a:t>
            </a:r>
            <a:r>
              <a:rPr lang="id-ID" dirty="0"/>
              <a:t>. </a:t>
            </a:r>
            <a:r>
              <a:rPr lang="id-ID" sz="1200" b="0" kern="1200" dirty="0">
                <a:solidFill>
                  <a:schemeClr val="tx1"/>
                </a:solidFill>
                <a:effectLst/>
                <a:latin typeface="+mn-lt"/>
                <a:ea typeface="+mn-ea"/>
                <a:cs typeface="+mn-cs"/>
              </a:rPr>
              <a:t>Proses ini bertujuan untuk mengubah data </a:t>
            </a:r>
            <a:r>
              <a:rPr lang="id-ID" sz="1200" b="0" kern="1200" dirty="0" err="1">
                <a:solidFill>
                  <a:schemeClr val="tx1"/>
                </a:solidFill>
                <a:effectLst/>
                <a:latin typeface="+mn-lt"/>
                <a:ea typeface="+mn-ea"/>
                <a:cs typeface="+mn-cs"/>
              </a:rPr>
              <a:t>kategorikal</a:t>
            </a:r>
            <a:r>
              <a:rPr lang="id-ID" sz="1200" b="0" kern="1200" dirty="0">
                <a:solidFill>
                  <a:schemeClr val="tx1"/>
                </a:solidFill>
                <a:effectLst/>
                <a:latin typeface="+mn-lt"/>
                <a:ea typeface="+mn-ea"/>
                <a:cs typeface="+mn-cs"/>
              </a:rPr>
              <a:t> menjadi bentuk </a:t>
            </a:r>
            <a:r>
              <a:rPr lang="id-ID" sz="1200" b="0" kern="1200" dirty="0" err="1">
                <a:solidFill>
                  <a:schemeClr val="tx1"/>
                </a:solidFill>
                <a:effectLst/>
                <a:latin typeface="+mn-lt"/>
                <a:ea typeface="+mn-ea"/>
                <a:cs typeface="+mn-cs"/>
              </a:rPr>
              <a:t>boolean</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True</a:t>
            </a:r>
            <a:r>
              <a:rPr lang="id-ID" sz="1200" b="0" kern="1200" dirty="0">
                <a:solidFill>
                  <a:schemeClr val="tx1"/>
                </a:solidFill>
                <a:effectLst/>
                <a:latin typeface="+mn-lt"/>
                <a:ea typeface="+mn-ea"/>
                <a:cs typeface="+mn-cs"/>
              </a:rPr>
              <a:t>/</a:t>
            </a:r>
            <a:r>
              <a:rPr lang="id-ID" sz="1200" b="0" kern="1200" dirty="0" err="1">
                <a:solidFill>
                  <a:schemeClr val="tx1"/>
                </a:solidFill>
                <a:effectLst/>
                <a:latin typeface="+mn-lt"/>
                <a:ea typeface="+mn-ea"/>
                <a:cs typeface="+mn-cs"/>
              </a:rPr>
              <a:t>False</a:t>
            </a:r>
            <a:r>
              <a:rPr lang="id-ID" sz="1200" b="0" kern="1200" dirty="0">
                <a:solidFill>
                  <a:schemeClr val="tx1"/>
                </a:solidFill>
                <a:effectLst/>
                <a:latin typeface="+mn-lt"/>
                <a:ea typeface="+mn-ea"/>
                <a:cs typeface="+mn-cs"/>
              </a:rPr>
              <a:t>), di mana setiap kategori unik akan diubah menjadi kolom baru. Berbeda dengan metode k-1 </a:t>
            </a:r>
            <a:r>
              <a:rPr lang="id-ID" sz="1200" b="0" kern="1200" dirty="0" err="1">
                <a:solidFill>
                  <a:schemeClr val="tx1"/>
                </a:solidFill>
                <a:effectLst/>
                <a:latin typeface="+mn-lt"/>
                <a:ea typeface="+mn-ea"/>
                <a:cs typeface="+mn-cs"/>
              </a:rPr>
              <a:t>dummy</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variables</a:t>
            </a:r>
            <a:r>
              <a:rPr lang="id-ID" sz="1200" b="0" kern="1200" dirty="0">
                <a:solidFill>
                  <a:schemeClr val="tx1"/>
                </a:solidFill>
                <a:effectLst/>
                <a:latin typeface="+mn-lt"/>
                <a:ea typeface="+mn-ea"/>
                <a:cs typeface="+mn-cs"/>
              </a:rPr>
              <a:t>, kita akan mempertahankan seluruh k variabel kategori. Hal ini dilakukan karena kita menggunakan model </a:t>
            </a:r>
            <a:r>
              <a:rPr lang="id-ID" sz="1200" b="0" kern="1200" dirty="0" err="1">
                <a:solidFill>
                  <a:schemeClr val="tx1"/>
                </a:solidFill>
                <a:effectLst/>
                <a:latin typeface="+mn-lt"/>
                <a:ea typeface="+mn-ea"/>
                <a:cs typeface="+mn-cs"/>
              </a:rPr>
              <a:t>tree-based</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machine</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learning</a:t>
            </a:r>
            <a:r>
              <a:rPr lang="id-ID" sz="1200" b="0" kern="1200" dirty="0">
                <a:solidFill>
                  <a:schemeClr val="tx1"/>
                </a:solidFill>
                <a:effectLst/>
                <a:latin typeface="+mn-lt"/>
                <a:ea typeface="+mn-ea"/>
                <a:cs typeface="+mn-cs"/>
              </a:rPr>
              <a:t> dan </a:t>
            </a:r>
            <a:r>
              <a:rPr lang="id-ID" sz="1200" b="0" kern="1200" dirty="0" err="1">
                <a:solidFill>
                  <a:schemeClr val="tx1"/>
                </a:solidFill>
                <a:effectLst/>
                <a:latin typeface="+mn-lt"/>
                <a:ea typeface="+mn-ea"/>
                <a:cs typeface="+mn-cs"/>
              </a:rPr>
              <a:t>feature</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selection</a:t>
            </a:r>
            <a:r>
              <a:rPr lang="id-ID" sz="1200" b="0" kern="1200" dirty="0">
                <a:solidFill>
                  <a:schemeClr val="tx1"/>
                </a:solidFill>
                <a:effectLst/>
                <a:latin typeface="+mn-lt"/>
                <a:ea typeface="+mn-ea"/>
                <a:cs typeface="+mn-cs"/>
              </a:rPr>
              <a:t>, yang menurut artikel di </a:t>
            </a:r>
            <a:r>
              <a:rPr lang="id-ID" sz="1200" b="0" kern="1200" dirty="0" err="1">
                <a:solidFill>
                  <a:schemeClr val="tx1"/>
                </a:solidFill>
                <a:effectLst/>
                <a:latin typeface="+mn-lt"/>
                <a:ea typeface="+mn-ea"/>
                <a:cs typeface="+mn-cs"/>
              </a:rPr>
              <a:t>Kaggle</a:t>
            </a:r>
            <a:r>
              <a:rPr lang="id-ID" sz="1200" b="0" kern="1200" dirty="0">
                <a:solidFill>
                  <a:schemeClr val="tx1"/>
                </a:solidFill>
                <a:effectLst/>
                <a:latin typeface="+mn-lt"/>
                <a:ea typeface="+mn-ea"/>
                <a:cs typeface="+mn-cs"/>
              </a:rPr>
              <a:t>, performanya dapat berkurang jika satu variabel hilang.</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2626252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r>
              <a:rPr lang="id-ID" dirty="0"/>
              <a:t>terdapat 8 tahapan </a:t>
            </a:r>
            <a:r>
              <a:rPr lang="id-ID" dirty="0" err="1"/>
              <a:t>dimana</a:t>
            </a:r>
            <a:r>
              <a:rPr lang="id-ID" dirty="0"/>
              <a:t> untuk mendapatkan hasil model yang terbaik maka harus </a:t>
            </a:r>
            <a:r>
              <a:rPr lang="id-ID" dirty="0" err="1"/>
              <a:t>menyelasaikan</a:t>
            </a:r>
            <a:r>
              <a:rPr lang="id-ID" dirty="0"/>
              <a:t> satu persatu</a:t>
            </a:r>
          </a:p>
        </p:txBody>
      </p:sp>
      <p:sp>
        <p:nvSpPr>
          <p:cNvPr id="4" name="Tampungan Nomor Slide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348260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Untuk membagi </a:t>
            </a:r>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 menjadi </a:t>
            </a:r>
            <a:r>
              <a:rPr lang="id-ID" sz="1200" b="0" kern="1200" dirty="0" err="1">
                <a:solidFill>
                  <a:schemeClr val="tx1"/>
                </a:solidFill>
                <a:effectLst/>
                <a:latin typeface="+mn-lt"/>
                <a:ea typeface="+mn-ea"/>
                <a:cs typeface="+mn-cs"/>
              </a:rPr>
              <a:t>train</a:t>
            </a:r>
            <a:r>
              <a:rPr lang="id-ID" sz="1200" b="0" kern="1200" dirty="0">
                <a:solidFill>
                  <a:schemeClr val="tx1"/>
                </a:solidFill>
                <a:effectLst/>
                <a:latin typeface="+mn-lt"/>
                <a:ea typeface="+mn-ea"/>
                <a:cs typeface="+mn-cs"/>
              </a:rPr>
              <a:t> dan </a:t>
            </a:r>
            <a:r>
              <a:rPr lang="id-ID" sz="1200" b="0" kern="1200" dirty="0" err="1">
                <a:solidFill>
                  <a:schemeClr val="tx1"/>
                </a:solidFill>
                <a:effectLst/>
                <a:latin typeface="+mn-lt"/>
                <a:ea typeface="+mn-ea"/>
                <a:cs typeface="+mn-cs"/>
              </a:rPr>
              <a:t>test</a:t>
            </a:r>
            <a:r>
              <a:rPr lang="id-ID" sz="1200" b="0" kern="1200" dirty="0">
                <a:solidFill>
                  <a:schemeClr val="tx1"/>
                </a:solidFill>
                <a:effectLst/>
                <a:latin typeface="+mn-lt"/>
                <a:ea typeface="+mn-ea"/>
                <a:cs typeface="+mn-cs"/>
              </a:rPr>
              <a:t> set, kita perlu memastikan bahwa </a:t>
            </a:r>
            <a:r>
              <a:rPr lang="id-ID" sz="1200" b="0" kern="1200" dirty="0" err="1">
                <a:solidFill>
                  <a:schemeClr val="tx1"/>
                </a:solidFill>
                <a:effectLst/>
                <a:latin typeface="+mn-lt"/>
                <a:ea typeface="+mn-ea"/>
                <a:cs typeface="+mn-cs"/>
              </a:rPr>
              <a:t>test</a:t>
            </a:r>
            <a:r>
              <a:rPr lang="id-ID" sz="1200" b="0" kern="1200" dirty="0">
                <a:solidFill>
                  <a:schemeClr val="tx1"/>
                </a:solidFill>
                <a:effectLst/>
                <a:latin typeface="+mn-lt"/>
                <a:ea typeface="+mn-ea"/>
                <a:cs typeface="+mn-cs"/>
              </a:rPr>
              <a:t> set mampu merepresentasikan sebagian besar variasi dalam </a:t>
            </a:r>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 Pada kasus ini, kita akan menggunakan rasio 70:30 untuk pembagian </a:t>
            </a:r>
            <a:r>
              <a:rPr lang="id-ID" sz="1200" b="0" kern="1200" dirty="0" err="1">
                <a:solidFill>
                  <a:schemeClr val="tx1"/>
                </a:solidFill>
                <a:effectLst/>
                <a:latin typeface="+mn-lt"/>
                <a:ea typeface="+mn-ea"/>
                <a:cs typeface="+mn-cs"/>
              </a:rPr>
              <a:t>train:test</a:t>
            </a:r>
            <a:r>
              <a:rPr lang="id-ID" sz="1200" b="0" kern="1200" dirty="0">
                <a:solidFill>
                  <a:schemeClr val="tx1"/>
                </a:solidFill>
                <a:effectLst/>
                <a:latin typeface="+mn-lt"/>
                <a:ea typeface="+mn-ea"/>
                <a:cs typeface="+mn-cs"/>
              </a:rPr>
              <a:t>, sesuai dengan referensi dari baeldung.com untuk </a:t>
            </a:r>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 dengan ukuran sekitar 10.000 data. Selain itu, kita akan menetapkan </a:t>
            </a:r>
            <a:r>
              <a:rPr lang="id-ID" sz="1200" b="0" kern="1200" dirty="0" err="1">
                <a:solidFill>
                  <a:schemeClr val="tx1"/>
                </a:solidFill>
                <a:effectLst/>
                <a:latin typeface="+mn-lt"/>
                <a:ea typeface="+mn-ea"/>
                <a:cs typeface="+mn-cs"/>
              </a:rPr>
              <a:t>random_state</a:t>
            </a:r>
            <a:r>
              <a:rPr lang="id-ID" sz="1200" b="0" kern="1200" dirty="0">
                <a:solidFill>
                  <a:schemeClr val="tx1"/>
                </a:solidFill>
                <a:effectLst/>
                <a:latin typeface="+mn-lt"/>
                <a:ea typeface="+mn-ea"/>
                <a:cs typeface="+mn-cs"/>
              </a:rPr>
              <a:t>=2023 untuk memastikan hasil pembagian </a:t>
            </a:r>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 tetap konsisten setiap kali dijalankan.</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3438662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dirty="0" err="1"/>
              <a:t>Context</a:t>
            </a:r>
            <a:r>
              <a:rPr lang="id-ID" dirty="0"/>
              <a:t> : jadi pada </a:t>
            </a:r>
            <a:r>
              <a:rPr lang="id-ID" dirty="0" err="1"/>
              <a:t>dataset</a:t>
            </a:r>
            <a:r>
              <a:rPr lang="id-ID" dirty="0"/>
              <a:t> ini menceritakan </a:t>
            </a:r>
            <a:r>
              <a:rPr lang="id-ID" sz="1200" b="0" kern="1200" dirty="0">
                <a:solidFill>
                  <a:schemeClr val="tx1"/>
                </a:solidFill>
                <a:effectLst/>
                <a:latin typeface="+mn-lt"/>
                <a:ea typeface="+mn-ea"/>
                <a:cs typeface="+mn-cs"/>
              </a:rPr>
              <a:t>Pasar perumahan di California pada tahun 1990, Sementara itu, penjual rumah perlu mengetahui nilai properti mereka secara akurat untuk menentukan harga jual yang kompetitif dan menarik pembeli potensial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id-ID"/>
          </a:p>
          <a:p>
            <a:pPr marL="0" marR="0" lvl="0" indent="0" algn="l" defTabSz="914400" rtl="0" eaLnBrk="1" fontAlgn="auto" latinLnBrk="0" hangingPunct="1">
              <a:lnSpc>
                <a:spcPct val="100000"/>
              </a:lnSpc>
              <a:spcBef>
                <a:spcPts val="0"/>
              </a:spcBef>
              <a:spcAft>
                <a:spcPts val="0"/>
              </a:spcAft>
              <a:buClrTx/>
              <a:buSzTx/>
              <a:buFontTx/>
              <a:buNone/>
              <a:tabLst/>
              <a:defRPr/>
            </a:pPr>
            <a:r>
              <a:rPr lang="id-ID"/>
              <a:t>Problem </a:t>
            </a:r>
            <a:r>
              <a:rPr lang="id-ID" dirty="0" err="1"/>
              <a:t>Statement</a:t>
            </a:r>
            <a:r>
              <a:rPr lang="id-ID" dirty="0"/>
              <a:t> : </a:t>
            </a:r>
            <a:r>
              <a:rPr lang="id-ID" sz="1200" b="0" kern="1200" dirty="0">
                <a:solidFill>
                  <a:schemeClr val="tx1"/>
                </a:solidFill>
                <a:effectLst/>
                <a:latin typeface="+mn-lt"/>
                <a:ea typeface="+mn-ea"/>
                <a:cs typeface="+mn-cs"/>
              </a:rPr>
              <a:t>Pembeli dan penjual rumah di California kesulitan dalam menilai harga pasar properti secara akurat, terutama karena fluktuasi harga yang dipengaruhi oleh berbagai faktor seperti lokasi, kondisi ekonomi, dan karakteristik properti. Ketidakakuratan dalam penilaian harga dapat menyebabkan pembeli membayar lebih dari nilai pasar atau kehilangan kesempatan untuk membeli rumah yang diinginkan. Bagi penjual, hal ini bisa berarti menetapkan harga terlalu rendah dan kehilangan potensi keuntungan, atau menetapkan harga terlalu tinggi dan mengalami kesulitan menjual properti.</a:t>
            </a:r>
          </a:p>
          <a:p>
            <a:pPr marL="0" marR="0" lvl="0" indent="0" algn="l" defTabSz="914400" rtl="0" eaLnBrk="1" fontAlgn="auto" latinLnBrk="0" hangingPunct="1">
              <a:lnSpc>
                <a:spcPct val="100000"/>
              </a:lnSpc>
              <a:spcBef>
                <a:spcPts val="0"/>
              </a:spcBef>
              <a:spcAft>
                <a:spcPts val="0"/>
              </a:spcAft>
              <a:buClrTx/>
              <a:buSzTx/>
              <a:buFontTx/>
              <a:buNone/>
              <a:tabLst/>
              <a:defRPr/>
            </a:pPr>
            <a:endParaRPr lang="id-ID"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dirty="0"/>
              <a:t> </a:t>
            </a:r>
            <a:r>
              <a:rPr lang="id-ID" dirty="0" err="1"/>
              <a:t>Goals</a:t>
            </a:r>
            <a:r>
              <a:rPr lang="id-ID" dirty="0"/>
              <a:t> : </a:t>
            </a:r>
            <a:r>
              <a:rPr lang="id-ID" sz="1200" b="0" kern="1200" dirty="0">
                <a:solidFill>
                  <a:schemeClr val="tx1"/>
                </a:solidFill>
                <a:effectLst/>
                <a:latin typeface="+mn-lt"/>
                <a:ea typeface="+mn-ea"/>
                <a:cs typeface="+mn-cs"/>
              </a:rPr>
              <a:t> proyek ini bertujuan untuk mengembangkan model </a:t>
            </a:r>
            <a:r>
              <a:rPr lang="id-ID" sz="1200" b="0" kern="1200" dirty="0" err="1">
                <a:solidFill>
                  <a:schemeClr val="tx1"/>
                </a:solidFill>
                <a:effectLst/>
                <a:latin typeface="+mn-lt"/>
                <a:ea typeface="+mn-ea"/>
                <a:cs typeface="+mn-cs"/>
              </a:rPr>
              <a:t>machine</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learning</a:t>
            </a:r>
            <a:r>
              <a:rPr lang="id-ID" sz="1200" b="0" kern="1200" dirty="0">
                <a:solidFill>
                  <a:schemeClr val="tx1"/>
                </a:solidFill>
                <a:effectLst/>
                <a:latin typeface="+mn-lt"/>
                <a:ea typeface="+mn-ea"/>
                <a:cs typeface="+mn-cs"/>
              </a:rPr>
              <a:t> yang sangat akurat untuk memprediksi harga median rumah berdasarkan data sensus tahun 1990. Tujuan utama adalah membangun model prediktif yang mencapai akurasi setinggi mungkin dan kesalahan serendah mungkin.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id-ID"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dirty="0" err="1"/>
              <a:t>Analythic</a:t>
            </a:r>
            <a:r>
              <a:rPr lang="id-ID" dirty="0"/>
              <a:t> </a:t>
            </a:r>
            <a:r>
              <a:rPr lang="id-ID" dirty="0" err="1"/>
              <a:t>approach</a:t>
            </a:r>
            <a:r>
              <a:rPr lang="id-ID" dirty="0"/>
              <a:t> : </a:t>
            </a:r>
            <a:r>
              <a:rPr lang="id-ID" sz="1200" b="0" kern="1200" dirty="0">
                <a:solidFill>
                  <a:schemeClr val="tx1"/>
                </a:solidFill>
                <a:effectLst/>
                <a:latin typeface="+mn-lt"/>
                <a:ea typeface="+mn-ea"/>
                <a:cs typeface="+mn-cs"/>
              </a:rPr>
              <a:t>Untuk menyelesaikan masalah dan mencapai tujuan proyek, kita akan menganalisis data untuk menemukan pola dan hubungan antara fitur-fitur yang memengaruhi harga rumah di California. Langkah pertama adalah melakukan eksplorasi dan pembersihan data untuk memastikan kualitas data yang optimal. Selanjutnya, kita akan membangun model regresi yang dapat memprediksi harga median rumah dengan akurasi tinggi. Model ini akan membantu pembeli dan penjual dalam menilai nilai properti secara tepat, sehingga mempermudah mereka dalam membuat keputusan transaksi yang informatif.</a:t>
            </a:r>
          </a:p>
          <a:p>
            <a:pPr marL="0" marR="0" lvl="0" indent="0" algn="l" defTabSz="914400" rtl="0" eaLnBrk="1" fontAlgn="auto" latinLnBrk="0" hangingPunct="1">
              <a:lnSpc>
                <a:spcPct val="100000"/>
              </a:lnSpc>
              <a:spcBef>
                <a:spcPts val="0"/>
              </a:spcBef>
              <a:spcAft>
                <a:spcPts val="0"/>
              </a:spcAft>
              <a:buClrTx/>
              <a:buSzTx/>
              <a:buFontTx/>
              <a:buNone/>
              <a:tabLst/>
              <a:defRPr/>
            </a:pPr>
            <a:endParaRPr lang="id-ID" dirty="0"/>
          </a:p>
          <a:p>
            <a:r>
              <a:rPr lang="id-ID" dirty="0" err="1"/>
              <a:t>Metric</a:t>
            </a:r>
            <a:r>
              <a:rPr lang="id-ID" dirty="0"/>
              <a:t> </a:t>
            </a:r>
            <a:r>
              <a:rPr lang="id-ID" dirty="0" err="1"/>
              <a:t>Evaluation</a:t>
            </a:r>
            <a:r>
              <a:rPr lang="id-ID" dirty="0"/>
              <a:t> : </a:t>
            </a:r>
            <a:r>
              <a:rPr lang="id-ID" sz="1200" b="0" kern="1200" dirty="0">
                <a:solidFill>
                  <a:schemeClr val="tx1"/>
                </a:solidFill>
                <a:effectLst/>
                <a:latin typeface="+mn-lt"/>
                <a:ea typeface="+mn-ea"/>
                <a:cs typeface="+mn-cs"/>
              </a:rPr>
              <a:t>Evaluasi metrik yang akan digunakan dalam proyek ini adalah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Root</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Mean</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Squared</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Error</a:t>
            </a:r>
            <a:r>
              <a:rPr lang="id-ID" sz="1200" b="1" kern="1200" dirty="0">
                <a:solidFill>
                  <a:schemeClr val="tx1"/>
                </a:solidFill>
                <a:effectLst/>
                <a:latin typeface="+mn-lt"/>
                <a:ea typeface="+mn-ea"/>
                <a:cs typeface="+mn-cs"/>
              </a:rPr>
              <a:t> (RMSE)**</a:t>
            </a:r>
            <a:r>
              <a:rPr lang="id-ID" sz="1200" b="0" kern="1200" dirty="0">
                <a:solidFill>
                  <a:schemeClr val="tx1"/>
                </a:solidFill>
                <a:effectLst/>
                <a:latin typeface="+mn-lt"/>
                <a:ea typeface="+mn-ea"/>
                <a:cs typeface="+mn-cs"/>
              </a:rPr>
              <a:t>,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Mean</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Absolute</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Error</a:t>
            </a:r>
            <a:r>
              <a:rPr lang="id-ID" sz="1200" b="1" kern="1200" dirty="0">
                <a:solidFill>
                  <a:schemeClr val="tx1"/>
                </a:solidFill>
                <a:effectLst/>
                <a:latin typeface="+mn-lt"/>
                <a:ea typeface="+mn-ea"/>
                <a:cs typeface="+mn-cs"/>
              </a:rPr>
              <a:t> (MAE)**</a:t>
            </a:r>
            <a:r>
              <a:rPr lang="id-ID" sz="1200" b="0" kern="1200" dirty="0">
                <a:solidFill>
                  <a:schemeClr val="tx1"/>
                </a:solidFill>
                <a:effectLst/>
                <a:latin typeface="+mn-lt"/>
                <a:ea typeface="+mn-ea"/>
                <a:cs typeface="+mn-cs"/>
              </a:rPr>
              <a:t>,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Mean</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Absolute</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Percentage</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Error</a:t>
            </a:r>
            <a:r>
              <a:rPr lang="id-ID" sz="1200" b="1" kern="1200" dirty="0">
                <a:solidFill>
                  <a:schemeClr val="tx1"/>
                </a:solidFill>
                <a:effectLst/>
                <a:latin typeface="+mn-lt"/>
                <a:ea typeface="+mn-ea"/>
                <a:cs typeface="+mn-cs"/>
              </a:rPr>
              <a:t> (MAPE)**</a:t>
            </a:r>
            <a:r>
              <a:rPr lang="id-ID" sz="1200" b="0" kern="1200" dirty="0">
                <a:solidFill>
                  <a:schemeClr val="tx1"/>
                </a:solidFill>
                <a:effectLst/>
                <a:latin typeface="+mn-lt"/>
                <a:ea typeface="+mn-ea"/>
                <a:cs typeface="+mn-cs"/>
              </a:rPr>
              <a:t>, dan </a:t>
            </a:r>
            <a:r>
              <a:rPr lang="id-ID" sz="1200" b="1" kern="1200" dirty="0">
                <a:solidFill>
                  <a:schemeClr val="tx1"/>
                </a:solidFill>
                <a:effectLst/>
                <a:latin typeface="+mn-lt"/>
                <a:ea typeface="+mn-ea"/>
                <a:cs typeface="+mn-cs"/>
              </a:rPr>
              <a:t>**R-</a:t>
            </a:r>
            <a:r>
              <a:rPr lang="id-ID" sz="1200" b="1" kern="1200" dirty="0" err="1">
                <a:solidFill>
                  <a:schemeClr val="tx1"/>
                </a:solidFill>
                <a:effectLst/>
                <a:latin typeface="+mn-lt"/>
                <a:ea typeface="+mn-ea"/>
                <a:cs typeface="+mn-cs"/>
              </a:rPr>
              <a:t>squared</a:t>
            </a:r>
            <a:r>
              <a:rPr lang="id-ID" sz="1200" b="1" kern="1200" dirty="0">
                <a:solidFill>
                  <a:schemeClr val="tx1"/>
                </a:solidFill>
                <a:effectLst/>
                <a:latin typeface="+mn-lt"/>
                <a:ea typeface="+mn-ea"/>
                <a:cs typeface="+mn-cs"/>
              </a:rPr>
              <a:t> (R²)**</a:t>
            </a:r>
            <a:r>
              <a:rPr lang="id-ID" sz="1200" b="0" kern="1200" dirty="0">
                <a:solidFill>
                  <a:schemeClr val="tx1"/>
                </a:solidFill>
                <a:effectLst/>
                <a:latin typeface="+mn-lt"/>
                <a:ea typeface="+mn-ea"/>
                <a:cs typeface="+mn-cs"/>
              </a:rPr>
              <a:t>.</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1. </a:t>
            </a:r>
            <a:r>
              <a:rPr lang="id-ID" sz="1200" b="1" kern="1200" dirty="0">
                <a:solidFill>
                  <a:schemeClr val="tx1"/>
                </a:solidFill>
                <a:effectLst/>
                <a:latin typeface="+mn-lt"/>
                <a:ea typeface="+mn-ea"/>
                <a:cs typeface="+mn-cs"/>
              </a:rPr>
              <a:t>**RMSE (</a:t>
            </a:r>
            <a:r>
              <a:rPr lang="id-ID" sz="1200" b="1" kern="1200" dirty="0" err="1">
                <a:solidFill>
                  <a:schemeClr val="tx1"/>
                </a:solidFill>
                <a:effectLst/>
                <a:latin typeface="+mn-lt"/>
                <a:ea typeface="+mn-ea"/>
                <a:cs typeface="+mn-cs"/>
              </a:rPr>
              <a:t>Root</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Mean</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Squared</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Error</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a:t>
            </a:r>
          </a:p>
          <a:p>
            <a:r>
              <a:rPr lang="id-ID" sz="1200" b="0" kern="1200" dirty="0">
                <a:solidFill>
                  <a:schemeClr val="tx1"/>
                </a:solidFill>
                <a:effectLst/>
                <a:latin typeface="+mn-lt"/>
                <a:ea typeface="+mn-ea"/>
                <a:cs typeface="+mn-cs"/>
              </a:rPr>
              <a:t>   RMSE adalah akar dari rata-rata kuadrat kesalahan prediksi. RMSE memberikan penalti lebih besar untuk kesalahan prediksi yang besar, sehingga sensitif terhadap </a:t>
            </a:r>
            <a:r>
              <a:rPr lang="id-ID" sz="1200" b="0" kern="1200" dirty="0" err="1">
                <a:solidFill>
                  <a:schemeClr val="tx1"/>
                </a:solidFill>
                <a:effectLst/>
                <a:latin typeface="+mn-lt"/>
                <a:ea typeface="+mn-ea"/>
                <a:cs typeface="+mn-cs"/>
              </a:rPr>
              <a:t>outliers</a:t>
            </a:r>
            <a:r>
              <a:rPr lang="id-ID" sz="1200" b="0" kern="1200" dirty="0">
                <a:solidFill>
                  <a:schemeClr val="tx1"/>
                </a:solidFill>
                <a:effectLst/>
                <a:latin typeface="+mn-lt"/>
                <a:ea typeface="+mn-ea"/>
                <a:cs typeface="+mn-cs"/>
              </a:rPr>
              <a:t>. Metrik ini penting untuk memberikan gambaran tentang seberapa besar kesalahan prediksi dalam unit dolar.</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2. </a:t>
            </a:r>
            <a:r>
              <a:rPr lang="id-ID" sz="1200" b="1" kern="1200" dirty="0">
                <a:solidFill>
                  <a:schemeClr val="tx1"/>
                </a:solidFill>
                <a:effectLst/>
                <a:latin typeface="+mn-lt"/>
                <a:ea typeface="+mn-ea"/>
                <a:cs typeface="+mn-cs"/>
              </a:rPr>
              <a:t>**MAE (</a:t>
            </a:r>
            <a:r>
              <a:rPr lang="id-ID" sz="1200" b="1" kern="1200" dirty="0" err="1">
                <a:solidFill>
                  <a:schemeClr val="tx1"/>
                </a:solidFill>
                <a:effectLst/>
                <a:latin typeface="+mn-lt"/>
                <a:ea typeface="+mn-ea"/>
                <a:cs typeface="+mn-cs"/>
              </a:rPr>
              <a:t>Mean</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Absolute</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Error</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a:t>
            </a:r>
          </a:p>
          <a:p>
            <a:r>
              <a:rPr lang="id-ID" sz="1200" b="0" kern="1200" dirty="0">
                <a:solidFill>
                  <a:schemeClr val="tx1"/>
                </a:solidFill>
                <a:effectLst/>
                <a:latin typeface="+mn-lt"/>
                <a:ea typeface="+mn-ea"/>
                <a:cs typeface="+mn-cs"/>
              </a:rPr>
              <a:t>   MAE adalah rata-rata dari nilai absolut kesalahan prediksi. MAE memberikan interpretasi langsung dalam unit dolar, sehingga mudah dipahami oleh </a:t>
            </a:r>
            <a:r>
              <a:rPr lang="id-ID" sz="1200" b="0" kern="1200" dirty="0" err="1">
                <a:solidFill>
                  <a:schemeClr val="tx1"/>
                </a:solidFill>
                <a:effectLst/>
                <a:latin typeface="+mn-lt"/>
                <a:ea typeface="+mn-ea"/>
                <a:cs typeface="+mn-cs"/>
              </a:rPr>
              <a:t>stakeholder</a:t>
            </a:r>
            <a:r>
              <a:rPr lang="id-ID" sz="1200" b="0" kern="1200" dirty="0">
                <a:solidFill>
                  <a:schemeClr val="tx1"/>
                </a:solidFill>
                <a:effectLst/>
                <a:latin typeface="+mn-lt"/>
                <a:ea typeface="+mn-ea"/>
                <a:cs typeface="+mn-cs"/>
              </a:rPr>
              <a:t>. Metrik ini relevan untuk memahami rata-rata deviasi absolut dari prediksi terhadap nilai aktual.</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3. </a:t>
            </a:r>
            <a:r>
              <a:rPr lang="id-ID" sz="1200" b="1" kern="1200" dirty="0">
                <a:solidFill>
                  <a:schemeClr val="tx1"/>
                </a:solidFill>
                <a:effectLst/>
                <a:latin typeface="+mn-lt"/>
                <a:ea typeface="+mn-ea"/>
                <a:cs typeface="+mn-cs"/>
              </a:rPr>
              <a:t>**MAPE (</a:t>
            </a:r>
            <a:r>
              <a:rPr lang="id-ID" sz="1200" b="1" kern="1200" dirty="0" err="1">
                <a:solidFill>
                  <a:schemeClr val="tx1"/>
                </a:solidFill>
                <a:effectLst/>
                <a:latin typeface="+mn-lt"/>
                <a:ea typeface="+mn-ea"/>
                <a:cs typeface="+mn-cs"/>
              </a:rPr>
              <a:t>Mean</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Absolute</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Percentage</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Error</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a:t>
            </a:r>
          </a:p>
          <a:p>
            <a:r>
              <a:rPr lang="id-ID" sz="1200" b="0" kern="1200" dirty="0">
                <a:solidFill>
                  <a:schemeClr val="tx1"/>
                </a:solidFill>
                <a:effectLst/>
                <a:latin typeface="+mn-lt"/>
                <a:ea typeface="+mn-ea"/>
                <a:cs typeface="+mn-cs"/>
              </a:rPr>
              <a:t>   MAPE adalah rata-rata dari persentase kesalahan prediksi terhadap nilai aktual. MAPE memberikan gambaran tingkat kesalahan relatif, yang sangat berguna untuk membandingkan performa model di berbagai rentang nilai harga. MAPE memungkinkan kita mengukur performa model secara persentase, yang dapat membantu dalam konteks pengambilan keputusan bisnis.</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4. </a:t>
            </a:r>
            <a:r>
              <a:rPr lang="id-ID" sz="1200" b="1" kern="1200" dirty="0">
                <a:solidFill>
                  <a:schemeClr val="tx1"/>
                </a:solidFill>
                <a:effectLst/>
                <a:latin typeface="+mn-lt"/>
                <a:ea typeface="+mn-ea"/>
                <a:cs typeface="+mn-cs"/>
              </a:rPr>
              <a:t>**R-</a:t>
            </a:r>
            <a:r>
              <a:rPr lang="id-ID" sz="1200" b="1" kern="1200" dirty="0" err="1">
                <a:solidFill>
                  <a:schemeClr val="tx1"/>
                </a:solidFill>
                <a:effectLst/>
                <a:latin typeface="+mn-lt"/>
                <a:ea typeface="+mn-ea"/>
                <a:cs typeface="+mn-cs"/>
              </a:rPr>
              <a:t>squared</a:t>
            </a:r>
            <a:r>
              <a:rPr lang="id-ID" sz="1200" b="1" kern="1200" dirty="0">
                <a:solidFill>
                  <a:schemeClr val="tx1"/>
                </a:solidFill>
                <a:effectLst/>
                <a:latin typeface="+mn-lt"/>
                <a:ea typeface="+mn-ea"/>
                <a:cs typeface="+mn-cs"/>
              </a:rPr>
              <a:t> (R²):**</a:t>
            </a:r>
            <a:r>
              <a:rPr lang="id-ID" sz="1200" b="0" kern="1200" dirty="0">
                <a:solidFill>
                  <a:schemeClr val="tx1"/>
                </a:solidFill>
                <a:effectLst/>
                <a:latin typeface="+mn-lt"/>
                <a:ea typeface="+mn-ea"/>
                <a:cs typeface="+mn-cs"/>
              </a:rPr>
              <a:t>  </a:t>
            </a:r>
          </a:p>
          <a:p>
            <a:r>
              <a:rPr lang="id-ID" sz="1200" b="0" kern="1200" dirty="0">
                <a:solidFill>
                  <a:schemeClr val="tx1"/>
                </a:solidFill>
                <a:effectLst/>
                <a:latin typeface="+mn-lt"/>
                <a:ea typeface="+mn-ea"/>
                <a:cs typeface="+mn-cs"/>
              </a:rPr>
              <a:t>   R² adalah proporsi variansi dalam variabel dependen (harga rumah) yang dapat dijelaskan oleh variabel independen (fitur-fitur dalam model). Nilai R² berkisar antara 0 dan 1; semakin mendekati 1, semakin baik model menjelaskan variansi data. Metrik ini membantu menilai seberapa baik model dapat menjelaskan data secara keseluruhan.</a:t>
            </a:r>
          </a:p>
          <a:p>
            <a:br>
              <a:rPr lang="id-ID" sz="1200" b="0" kern="1200" dirty="0">
                <a:solidFill>
                  <a:schemeClr val="tx1"/>
                </a:solidFill>
                <a:effectLst/>
                <a:latin typeface="+mn-lt"/>
                <a:ea typeface="+mn-ea"/>
                <a:cs typeface="+mn-cs"/>
              </a:rPr>
            </a:br>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Semakin kecil nilai RMSE, MAE, dan MAPE yang dihasilkan, berarti model semakin akurat dalam memprediksi harga rumah sesuai dengan fitur yang digunakan. Nilai RMSE dan MAE memberikan gambaran tentang seberapa besar kesalahan prediksi dalam unit dolar AS, sedangkan nilai MAPE membantu menilai tingkat kesalahan dalam persentase yang lebih mudah dibandingkan antar-rentang nilai harga.</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Nilai </a:t>
            </a:r>
            <a:r>
              <a:rPr lang="id-ID" sz="1200" b="1" kern="1200" dirty="0">
                <a:solidFill>
                  <a:schemeClr val="tx1"/>
                </a:solidFill>
                <a:effectLst/>
                <a:latin typeface="+mn-lt"/>
                <a:ea typeface="+mn-ea"/>
                <a:cs typeface="+mn-cs"/>
              </a:rPr>
              <a:t>**R-</a:t>
            </a:r>
            <a:r>
              <a:rPr lang="id-ID" sz="1200" b="1" kern="1200" dirty="0" err="1">
                <a:solidFill>
                  <a:schemeClr val="tx1"/>
                </a:solidFill>
                <a:effectLst/>
                <a:latin typeface="+mn-lt"/>
                <a:ea typeface="+mn-ea"/>
                <a:cs typeface="+mn-cs"/>
              </a:rPr>
              <a:t>squared</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digunakan untuk mengetahui seberapa baik model dapat merepresentasikan variansi keseluruhan data. Semakin mendekati 1, maka semakin fit model terhadap data observasi, menunjukkan bahwa model dapat dipercaya dalam konteks prediksi harga rumah.</a:t>
            </a:r>
          </a:p>
          <a:p>
            <a:pPr marL="0" marR="0" lvl="0" indent="0" algn="l" defTabSz="914400" rtl="0" eaLnBrk="1" fontAlgn="auto" latinLnBrk="0" hangingPunct="1">
              <a:lnSpc>
                <a:spcPct val="100000"/>
              </a:lnSpc>
              <a:spcBef>
                <a:spcPts val="0"/>
              </a:spcBef>
              <a:spcAft>
                <a:spcPts val="0"/>
              </a:spcAft>
              <a:buClrTx/>
              <a:buSzTx/>
              <a:buFontTx/>
              <a:buNone/>
              <a:tabLst/>
              <a:defRPr/>
            </a:pPr>
            <a:br>
              <a:rPr lang="id-ID" sz="1200" b="0" kern="1200" dirty="0">
                <a:solidFill>
                  <a:schemeClr val="tx1"/>
                </a:solidFill>
                <a:effectLst/>
                <a:latin typeface="+mn-lt"/>
                <a:ea typeface="+mn-ea"/>
                <a:cs typeface="+mn-cs"/>
              </a:rPr>
            </a:br>
            <a:r>
              <a:rPr lang="id-ID" sz="1200" b="0" i="1" kern="1200" dirty="0">
                <a:solidFill>
                  <a:schemeClr val="tx1"/>
                </a:solidFill>
                <a:effectLst/>
                <a:latin typeface="+mn-lt"/>
                <a:ea typeface="+mn-ea"/>
                <a:cs typeface="+mn-cs"/>
              </a:rPr>
              <a:t>Dengan menggunakan metrik evaluasi ini, kita dapat mengukur performa model secara komprehensif dan memastikan bahwa model yang dikembangkan tidak hanya akurat secara statistik tetapi juga memberikan nilai praktis bagi pembeli dan penjual dalam konteks bisnis. Hal ini selaras dengan tujuan proyek untuk mencapai akurasi setinggi mungkin dan kesalahan serendah mungkin, serta mengidentifikasi faktor-faktor utama yang memengaruhi harga rumah.</a:t>
            </a:r>
            <a:endParaRPr lang="id-ID" sz="1200" b="0" kern="1200" dirty="0">
              <a:solidFill>
                <a:schemeClr val="tx1"/>
              </a:solidFill>
              <a:effectLst/>
              <a:latin typeface="+mn-lt"/>
              <a:ea typeface="+mn-ea"/>
              <a:cs typeface="+mn-cs"/>
            </a:endParaRPr>
          </a:p>
          <a:p>
            <a:endParaRPr lang="id-ID" sz="1200" b="0" kern="1200" dirty="0">
              <a:solidFill>
                <a:schemeClr val="tx1"/>
              </a:solidFill>
              <a:effectLst/>
              <a:latin typeface="+mn-lt"/>
              <a:ea typeface="+mn-ea"/>
              <a:cs typeface="+mn-cs"/>
            </a:endParaRPr>
          </a:p>
        </p:txBody>
      </p:sp>
      <p:sp>
        <p:nvSpPr>
          <p:cNvPr id="4" name="Tampungan Nomor Slide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4715219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r>
              <a:rPr lang="id-ID" sz="1200" b="0" kern="1200" dirty="0">
                <a:solidFill>
                  <a:schemeClr val="tx1"/>
                </a:solidFill>
                <a:effectLst/>
                <a:latin typeface="+mn-lt"/>
                <a:ea typeface="+mn-ea"/>
                <a:cs typeface="+mn-cs"/>
              </a:rPr>
              <a:t>Jika kolom </a:t>
            </a:r>
            <a:r>
              <a:rPr lang="id-ID" sz="1200" b="0" kern="1200" dirty="0" err="1">
                <a:solidFill>
                  <a:schemeClr val="tx1"/>
                </a:solidFill>
                <a:effectLst/>
                <a:latin typeface="+mn-lt"/>
                <a:ea typeface="+mn-ea"/>
                <a:cs typeface="+mn-cs"/>
              </a:rPr>
              <a:t>ocean_proximity</a:t>
            </a:r>
            <a:r>
              <a:rPr lang="id-ID" sz="1200" b="0" kern="1200" dirty="0">
                <a:solidFill>
                  <a:schemeClr val="tx1"/>
                </a:solidFill>
                <a:effectLst/>
                <a:latin typeface="+mn-lt"/>
                <a:ea typeface="+mn-ea"/>
                <a:cs typeface="+mn-cs"/>
              </a:rPr>
              <a:t> menggunakan </a:t>
            </a:r>
            <a:r>
              <a:rPr lang="id-ID" sz="1200" b="0" kern="1200" dirty="0" err="1">
                <a:solidFill>
                  <a:schemeClr val="tx1"/>
                </a:solidFill>
                <a:effectLst/>
                <a:latin typeface="+mn-lt"/>
                <a:ea typeface="+mn-ea"/>
                <a:cs typeface="+mn-cs"/>
              </a:rPr>
              <a:t>one</a:t>
            </a:r>
            <a:r>
              <a:rPr lang="id-ID" sz="1200" b="0" kern="1200" dirty="0">
                <a:solidFill>
                  <a:schemeClr val="tx1"/>
                </a:solidFill>
                <a:effectLst/>
                <a:latin typeface="+mn-lt"/>
                <a:ea typeface="+mn-ea"/>
                <a:cs typeface="+mn-cs"/>
              </a:rPr>
              <a:t> hot </a:t>
            </a:r>
            <a:r>
              <a:rPr lang="id-ID" sz="1200" b="0" kern="1200" dirty="0" err="1">
                <a:solidFill>
                  <a:schemeClr val="tx1"/>
                </a:solidFill>
                <a:effectLst/>
                <a:latin typeface="+mn-lt"/>
                <a:ea typeface="+mn-ea"/>
                <a:cs typeface="+mn-cs"/>
              </a:rPr>
              <a:t>encoder</a:t>
            </a:r>
            <a:r>
              <a:rPr lang="id-ID" sz="1200" b="0" kern="1200" dirty="0">
                <a:solidFill>
                  <a:schemeClr val="tx1"/>
                </a:solidFill>
                <a:effectLst/>
                <a:latin typeface="+mn-lt"/>
                <a:ea typeface="+mn-ea"/>
                <a:cs typeface="+mn-cs"/>
              </a:rPr>
              <a:t>, maka yang lainnya menggunakan </a:t>
            </a:r>
            <a:r>
              <a:rPr lang="id-ID" sz="1200" b="0" kern="1200" dirty="0" err="1">
                <a:solidFill>
                  <a:schemeClr val="tx1"/>
                </a:solidFill>
                <a:effectLst/>
                <a:latin typeface="+mn-lt"/>
                <a:ea typeface="+mn-ea"/>
                <a:cs typeface="+mn-cs"/>
              </a:rPr>
              <a:t>powertransformer</a:t>
            </a:r>
            <a:r>
              <a:rPr lang="id-ID" sz="1200" b="0" kern="1200" dirty="0">
                <a:solidFill>
                  <a:schemeClr val="tx1"/>
                </a:solidFill>
                <a:effectLst/>
                <a:latin typeface="+mn-lt"/>
                <a:ea typeface="+mn-ea"/>
                <a:cs typeface="+mn-cs"/>
              </a:rPr>
              <a:t>. untuk data numerik, variabel-variabel dalam </a:t>
            </a:r>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 memiliki skala dan satuan yang beragam. Agar algoritma </a:t>
            </a:r>
            <a:r>
              <a:rPr lang="id-ID" sz="1200" b="0" kern="1200" dirty="0" err="1">
                <a:solidFill>
                  <a:schemeClr val="tx1"/>
                </a:solidFill>
                <a:effectLst/>
                <a:latin typeface="+mn-lt"/>
                <a:ea typeface="+mn-ea"/>
                <a:cs typeface="+mn-cs"/>
              </a:rPr>
              <a:t>machine</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learning</a:t>
            </a:r>
            <a:r>
              <a:rPr lang="id-ID" sz="1200" b="0" kern="1200" dirty="0">
                <a:solidFill>
                  <a:schemeClr val="tx1"/>
                </a:solidFill>
                <a:effectLst/>
                <a:latin typeface="+mn-lt"/>
                <a:ea typeface="+mn-ea"/>
                <a:cs typeface="+mn-cs"/>
              </a:rPr>
              <a:t> dapat bekerja lebih optimal, semua variabel numerik harus berada pada skala yang seragam. Untuk mencapai ini, kita akan menggunakan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PowerTransformer</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untuk mengubah variabel </a:t>
            </a:r>
            <a:r>
              <a:rPr lang="id-ID" sz="1200" b="0" kern="1200" dirty="0" err="1">
                <a:solidFill>
                  <a:schemeClr val="tx1"/>
                </a:solidFill>
                <a:effectLst/>
                <a:latin typeface="+mn-lt"/>
                <a:ea typeface="+mn-ea"/>
                <a:cs typeface="+mn-cs"/>
              </a:rPr>
              <a:t>input</a:t>
            </a:r>
            <a:r>
              <a:rPr lang="id-ID" sz="1200" b="0" kern="1200" dirty="0">
                <a:solidFill>
                  <a:schemeClr val="tx1"/>
                </a:solidFill>
                <a:effectLst/>
                <a:latin typeface="+mn-lt"/>
                <a:ea typeface="+mn-ea"/>
                <a:cs typeface="+mn-cs"/>
              </a:rPr>
              <a:t> ke skala logaritmik. Variabel target juga akan ditransformasikan ke skala logaritmik menggunakan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TransformedTargetRegressor</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tetapi akan </a:t>
            </a:r>
            <a:r>
              <a:rPr lang="id-ID" sz="1200" b="0" kern="1200" dirty="0" err="1">
                <a:solidFill>
                  <a:schemeClr val="tx1"/>
                </a:solidFill>
                <a:effectLst/>
                <a:latin typeface="+mn-lt"/>
                <a:ea typeface="+mn-ea"/>
                <a:cs typeface="+mn-cs"/>
              </a:rPr>
              <a:t>di-inverse</a:t>
            </a:r>
            <a:r>
              <a:rPr lang="id-ID" sz="1200" b="0" kern="1200" dirty="0">
                <a:solidFill>
                  <a:schemeClr val="tx1"/>
                </a:solidFill>
                <a:effectLst/>
                <a:latin typeface="+mn-lt"/>
                <a:ea typeface="+mn-ea"/>
                <a:cs typeface="+mn-cs"/>
              </a:rPr>
              <a:t> kembali saat interpretasi hasil.</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Pada </a:t>
            </a:r>
            <a:r>
              <a:rPr lang="id-ID" sz="1200" b="0" kern="1200" dirty="0" err="1">
                <a:solidFill>
                  <a:schemeClr val="tx1"/>
                </a:solidFill>
                <a:effectLst/>
                <a:latin typeface="+mn-lt"/>
                <a:ea typeface="+mn-ea"/>
                <a:cs typeface="+mn-cs"/>
              </a:rPr>
              <a:t>preprocessing</a:t>
            </a:r>
            <a:r>
              <a:rPr lang="id-ID" sz="1200" b="0" kern="1200" dirty="0">
                <a:solidFill>
                  <a:schemeClr val="tx1"/>
                </a:solidFill>
                <a:effectLst/>
                <a:latin typeface="+mn-lt"/>
                <a:ea typeface="+mn-ea"/>
                <a:cs typeface="+mn-cs"/>
              </a:rPr>
              <a:t> dengan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PowerTransformer</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kita akan menggunakan metode </a:t>
            </a:r>
            <a:r>
              <a:rPr lang="id-ID" sz="1200" b="0" kern="1200" dirty="0" err="1">
                <a:solidFill>
                  <a:schemeClr val="tx1"/>
                </a:solidFill>
                <a:effectLst/>
                <a:latin typeface="+mn-lt"/>
                <a:ea typeface="+mn-ea"/>
                <a:cs typeface="+mn-cs"/>
              </a:rPr>
              <a:t>yeo-johnson</a:t>
            </a:r>
            <a:r>
              <a:rPr lang="id-ID" sz="1200" b="0" kern="1200" dirty="0">
                <a:solidFill>
                  <a:schemeClr val="tx1"/>
                </a:solidFill>
                <a:effectLst/>
                <a:latin typeface="+mn-lt"/>
                <a:ea typeface="+mn-ea"/>
                <a:cs typeface="+mn-cs"/>
              </a:rPr>
              <a:t> karena terdapat data negatif pada kolom `</a:t>
            </a:r>
            <a:r>
              <a:rPr lang="id-ID" sz="1200" b="0" kern="1200" dirty="0" err="1">
                <a:solidFill>
                  <a:schemeClr val="tx1"/>
                </a:solidFill>
                <a:effectLst/>
                <a:latin typeface="+mn-lt"/>
                <a:ea typeface="+mn-ea"/>
                <a:cs typeface="+mn-cs"/>
              </a:rPr>
              <a:t>longitude</a:t>
            </a:r>
            <a:r>
              <a:rPr lang="id-ID" sz="1200" b="0" kern="1200" dirty="0">
                <a:solidFill>
                  <a:schemeClr val="tx1"/>
                </a:solidFill>
                <a:effectLst/>
                <a:latin typeface="+mn-lt"/>
                <a:ea typeface="+mn-ea"/>
                <a:cs typeface="+mn-cs"/>
              </a:rPr>
              <a:t>`. Maka dari itu kita perlu membagi kolom yang berisi data </a:t>
            </a:r>
            <a:r>
              <a:rPr lang="id-ID" sz="1200" b="0" kern="1200" dirty="0" err="1">
                <a:solidFill>
                  <a:schemeClr val="tx1"/>
                </a:solidFill>
                <a:effectLst/>
                <a:latin typeface="+mn-lt"/>
                <a:ea typeface="+mn-ea"/>
                <a:cs typeface="+mn-cs"/>
              </a:rPr>
              <a:t>kategorikal</a:t>
            </a:r>
            <a:r>
              <a:rPr lang="id-ID" sz="1200" b="0" kern="1200" dirty="0">
                <a:solidFill>
                  <a:schemeClr val="tx1"/>
                </a:solidFill>
                <a:effectLst/>
                <a:latin typeface="+mn-lt"/>
                <a:ea typeface="+mn-ea"/>
                <a:cs typeface="+mn-cs"/>
              </a:rPr>
              <a:t> dan </a:t>
            </a:r>
            <a:r>
              <a:rPr lang="id-ID" sz="1200" b="0" kern="1200" dirty="0" err="1">
                <a:solidFill>
                  <a:schemeClr val="tx1"/>
                </a:solidFill>
                <a:effectLst/>
                <a:latin typeface="+mn-lt"/>
                <a:ea typeface="+mn-ea"/>
                <a:cs typeface="+mn-cs"/>
              </a:rPr>
              <a:t>numerikal</a:t>
            </a:r>
            <a:endParaRPr lang="id-ID" sz="1200" b="0" kern="1200" dirty="0">
              <a:solidFill>
                <a:schemeClr val="tx1"/>
              </a:solidFill>
              <a:effectLst/>
              <a:latin typeface="+mn-lt"/>
              <a:ea typeface="+mn-ea"/>
              <a:cs typeface="+mn-cs"/>
            </a:endParaRP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1608950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pPr rtl="0"/>
            <a:r>
              <a:rPr lang="id-ID" dirty="0">
                <a:effectLst/>
              </a:rPr>
              <a:t>Blok kode pertama mendefinisikan beberapa model regresi yang populer. Setiap model </a:t>
            </a:r>
            <a:r>
              <a:rPr lang="id-ID" dirty="0" err="1">
                <a:effectLst/>
              </a:rPr>
              <a:t>diinisialisasi</a:t>
            </a:r>
            <a:r>
              <a:rPr lang="id-ID" dirty="0">
                <a:effectLst/>
              </a:rPr>
              <a:t> dengan parameter bawaannya, meskipun beberapa di antaranya memiliki </a:t>
            </a:r>
            <a:r>
              <a:rPr lang="id-ID" dirty="0" err="1">
                <a:effectLst/>
              </a:rPr>
              <a:t>random_state</a:t>
            </a:r>
            <a:r>
              <a:rPr lang="id-ID" dirty="0">
                <a:effectLst/>
              </a:rPr>
              <a:t> yang ditetapkan untuk memastikan hasil yang sama setiap kali kode dijalankan.</a:t>
            </a:r>
          </a:p>
          <a:p>
            <a:pPr rtl="0"/>
            <a:r>
              <a:rPr lang="id-ID" b="1" dirty="0" err="1">
                <a:effectLst/>
              </a:rPr>
              <a:t>lr</a:t>
            </a:r>
            <a:r>
              <a:rPr lang="id-ID" b="1" dirty="0">
                <a:effectLst/>
              </a:rPr>
              <a:t> = </a:t>
            </a:r>
            <a:r>
              <a:rPr lang="id-ID" b="1" dirty="0" err="1">
                <a:effectLst/>
              </a:rPr>
              <a:t>LinearRegression</a:t>
            </a:r>
            <a:r>
              <a:rPr lang="id-ID" b="1" dirty="0">
                <a:effectLst/>
              </a:rPr>
              <a:t>()</a:t>
            </a:r>
            <a:r>
              <a:rPr lang="id-ID" dirty="0">
                <a:effectLst/>
              </a:rPr>
              <a:t>: Ini adalah model regresi paling dasar yang menemukan hubungan linear antara variabel independen dan variabel target.</a:t>
            </a:r>
          </a:p>
          <a:p>
            <a:pPr rtl="0"/>
            <a:r>
              <a:rPr lang="id-ID" b="1" dirty="0" err="1">
                <a:effectLst/>
              </a:rPr>
              <a:t>knn</a:t>
            </a:r>
            <a:r>
              <a:rPr lang="id-ID" b="1" dirty="0">
                <a:effectLst/>
              </a:rPr>
              <a:t> = </a:t>
            </a:r>
            <a:r>
              <a:rPr lang="id-ID" b="1" dirty="0" err="1">
                <a:effectLst/>
              </a:rPr>
              <a:t>KNeighborsRegressor</a:t>
            </a:r>
            <a:r>
              <a:rPr lang="id-ID" b="1" dirty="0">
                <a:effectLst/>
              </a:rPr>
              <a:t>()</a:t>
            </a:r>
            <a:r>
              <a:rPr lang="id-ID" dirty="0">
                <a:effectLst/>
              </a:rPr>
              <a:t>: Model ini memprediksi nilai dari data baru berdasarkan nilai rata-rata dari tetangga terdekatnya dalam data pelatihan.</a:t>
            </a:r>
          </a:p>
          <a:p>
            <a:pPr rtl="0"/>
            <a:r>
              <a:rPr lang="id-ID" b="1" dirty="0" err="1">
                <a:effectLst/>
              </a:rPr>
              <a:t>dt</a:t>
            </a:r>
            <a:r>
              <a:rPr lang="id-ID" b="1" dirty="0">
                <a:effectLst/>
              </a:rPr>
              <a:t> = </a:t>
            </a:r>
            <a:r>
              <a:rPr lang="id-ID" b="1" dirty="0" err="1">
                <a:effectLst/>
              </a:rPr>
              <a:t>DecisionTreeRegressor</a:t>
            </a:r>
            <a:r>
              <a:rPr lang="id-ID" b="1" dirty="0">
                <a:effectLst/>
              </a:rPr>
              <a:t>(</a:t>
            </a:r>
            <a:r>
              <a:rPr lang="id-ID" b="1" dirty="0" err="1">
                <a:effectLst/>
              </a:rPr>
              <a:t>random_state</a:t>
            </a:r>
            <a:r>
              <a:rPr lang="id-ID" b="1" dirty="0">
                <a:effectLst/>
              </a:rPr>
              <a:t>=2023)</a:t>
            </a:r>
            <a:r>
              <a:rPr lang="id-ID" dirty="0">
                <a:effectLst/>
              </a:rPr>
              <a:t>: Model berbasis pohon yang membagi data berdasarkan fitur untuk membuat prediksi. </a:t>
            </a:r>
            <a:r>
              <a:rPr lang="id-ID" dirty="0" err="1">
                <a:effectLst/>
              </a:rPr>
              <a:t>random_state</a:t>
            </a:r>
            <a:r>
              <a:rPr lang="id-ID" dirty="0">
                <a:effectLst/>
              </a:rPr>
              <a:t> memastikan pemisahan yang sama dibuat setiap kali kode berjalan.</a:t>
            </a:r>
          </a:p>
          <a:p>
            <a:pPr rtl="0"/>
            <a:r>
              <a:rPr lang="id-ID" b="1" dirty="0" err="1">
                <a:effectLst/>
              </a:rPr>
              <a:t>rf</a:t>
            </a:r>
            <a:r>
              <a:rPr lang="id-ID" b="1" dirty="0">
                <a:effectLst/>
              </a:rPr>
              <a:t> = </a:t>
            </a:r>
            <a:r>
              <a:rPr lang="id-ID" b="1" dirty="0" err="1">
                <a:effectLst/>
              </a:rPr>
              <a:t>RandomForestRegressor</a:t>
            </a:r>
            <a:r>
              <a:rPr lang="id-ID" b="1" dirty="0">
                <a:effectLst/>
              </a:rPr>
              <a:t>(</a:t>
            </a:r>
            <a:r>
              <a:rPr lang="id-ID" b="1" dirty="0" err="1">
                <a:effectLst/>
              </a:rPr>
              <a:t>random_state</a:t>
            </a:r>
            <a:r>
              <a:rPr lang="id-ID" b="1" dirty="0">
                <a:effectLst/>
              </a:rPr>
              <a:t>=2023)</a:t>
            </a:r>
            <a:r>
              <a:rPr lang="id-ID" dirty="0">
                <a:effectLst/>
              </a:rPr>
              <a:t>: Model </a:t>
            </a:r>
            <a:r>
              <a:rPr lang="id-ID" i="1" dirty="0" err="1">
                <a:effectLst/>
              </a:rPr>
              <a:t>ensemble</a:t>
            </a:r>
            <a:r>
              <a:rPr lang="id-ID" dirty="0">
                <a:effectLst/>
              </a:rPr>
              <a:t> yang membangun banyak pohon keputusan dan merata-ratakan prediksinya untuk meningkatkan akurasi dan mencegah </a:t>
            </a:r>
            <a:r>
              <a:rPr lang="id-ID" i="1" dirty="0" err="1">
                <a:effectLst/>
              </a:rPr>
              <a:t>overfitting</a:t>
            </a:r>
            <a:r>
              <a:rPr lang="id-ID" dirty="0">
                <a:effectLst/>
              </a:rPr>
              <a:t>.</a:t>
            </a:r>
          </a:p>
          <a:p>
            <a:pPr rtl="0"/>
            <a:r>
              <a:rPr lang="id-ID" b="1" dirty="0" err="1">
                <a:effectLst/>
              </a:rPr>
              <a:t>xgb</a:t>
            </a:r>
            <a:r>
              <a:rPr lang="id-ID" b="1" dirty="0">
                <a:effectLst/>
              </a:rPr>
              <a:t> = </a:t>
            </a:r>
            <a:r>
              <a:rPr lang="id-ID" b="1" dirty="0" err="1">
                <a:effectLst/>
              </a:rPr>
              <a:t>XGBRegressor</a:t>
            </a:r>
            <a:r>
              <a:rPr lang="id-ID" b="1" dirty="0">
                <a:effectLst/>
              </a:rPr>
              <a:t>(</a:t>
            </a:r>
            <a:r>
              <a:rPr lang="id-ID" b="1" dirty="0" err="1">
                <a:effectLst/>
              </a:rPr>
              <a:t>random_state</a:t>
            </a:r>
            <a:r>
              <a:rPr lang="id-ID" b="1" dirty="0">
                <a:effectLst/>
              </a:rPr>
              <a:t>=2023)</a:t>
            </a:r>
            <a:r>
              <a:rPr lang="id-ID" dirty="0">
                <a:effectLst/>
              </a:rPr>
              <a:t>: Model </a:t>
            </a:r>
            <a:r>
              <a:rPr lang="id-ID" i="1" dirty="0" err="1">
                <a:effectLst/>
              </a:rPr>
              <a:t>gradient</a:t>
            </a:r>
            <a:r>
              <a:rPr lang="id-ID" i="1" dirty="0">
                <a:effectLst/>
              </a:rPr>
              <a:t> </a:t>
            </a:r>
            <a:r>
              <a:rPr lang="id-ID" i="1" dirty="0" err="1">
                <a:effectLst/>
              </a:rPr>
              <a:t>boosting</a:t>
            </a:r>
            <a:r>
              <a:rPr lang="id-ID" dirty="0">
                <a:effectLst/>
              </a:rPr>
              <a:t> yang kuat, dikenal karena kinerja dan kecepatannya, yang membangun pohon secara berurutan untuk mengoreksi kesalahan dari pohon-pohon sebelumnya.</a:t>
            </a:r>
          </a:p>
          <a:p>
            <a:pPr rtl="0"/>
            <a:r>
              <a:rPr lang="id-ID" b="1" dirty="0" err="1">
                <a:effectLst/>
              </a:rPr>
              <a:t>ab</a:t>
            </a:r>
            <a:r>
              <a:rPr lang="id-ID" b="1" dirty="0">
                <a:effectLst/>
              </a:rPr>
              <a:t> = </a:t>
            </a:r>
            <a:r>
              <a:rPr lang="id-ID" b="1" dirty="0" err="1">
                <a:effectLst/>
              </a:rPr>
              <a:t>AdaBoostRegressor</a:t>
            </a:r>
            <a:r>
              <a:rPr lang="id-ID" b="1" dirty="0">
                <a:effectLst/>
              </a:rPr>
              <a:t>(</a:t>
            </a:r>
            <a:r>
              <a:rPr lang="id-ID" b="1" dirty="0" err="1">
                <a:effectLst/>
              </a:rPr>
              <a:t>random_state</a:t>
            </a:r>
            <a:r>
              <a:rPr lang="id-ID" b="1" dirty="0">
                <a:effectLst/>
              </a:rPr>
              <a:t>=2023)</a:t>
            </a:r>
            <a:r>
              <a:rPr lang="id-ID" dirty="0">
                <a:effectLst/>
              </a:rPr>
              <a:t>: Model </a:t>
            </a:r>
            <a:r>
              <a:rPr lang="id-ID" i="1" dirty="0" err="1">
                <a:effectLst/>
              </a:rPr>
              <a:t>ensemble</a:t>
            </a:r>
            <a:r>
              <a:rPr lang="id-ID" dirty="0">
                <a:effectLst/>
              </a:rPr>
              <a:t> lain yang secara berurutan membangun </a:t>
            </a:r>
            <a:r>
              <a:rPr lang="id-ID" i="1" dirty="0" err="1">
                <a:effectLst/>
              </a:rPr>
              <a:t>learner</a:t>
            </a:r>
            <a:r>
              <a:rPr lang="id-ID" dirty="0">
                <a:effectLst/>
              </a:rPr>
              <a:t> yang lemah (seperti pohon keputusan) dan memberikan bobot lebih pada titik data yang lebih sulit diprediksi.</a:t>
            </a:r>
          </a:p>
          <a:p>
            <a:pPr rtl="0"/>
            <a:r>
              <a:rPr lang="id-ID" b="1" dirty="0" err="1">
                <a:effectLst/>
              </a:rPr>
              <a:t>gbr</a:t>
            </a:r>
            <a:r>
              <a:rPr lang="id-ID" b="1" dirty="0">
                <a:effectLst/>
              </a:rPr>
              <a:t> = </a:t>
            </a:r>
            <a:r>
              <a:rPr lang="id-ID" b="1" dirty="0" err="1">
                <a:effectLst/>
              </a:rPr>
              <a:t>GradientBoostingRegressor</a:t>
            </a:r>
            <a:r>
              <a:rPr lang="id-ID" b="1" dirty="0">
                <a:effectLst/>
              </a:rPr>
              <a:t>(</a:t>
            </a:r>
            <a:r>
              <a:rPr lang="id-ID" b="1" dirty="0" err="1">
                <a:effectLst/>
              </a:rPr>
              <a:t>random_state</a:t>
            </a:r>
            <a:r>
              <a:rPr lang="id-ID" b="1" dirty="0">
                <a:effectLst/>
              </a:rPr>
              <a:t>=2023)</a:t>
            </a:r>
            <a:r>
              <a:rPr lang="id-ID" dirty="0">
                <a:effectLst/>
              </a:rPr>
              <a:t>: Mirip dengan </a:t>
            </a:r>
            <a:r>
              <a:rPr lang="id-ID" dirty="0" err="1">
                <a:effectLst/>
              </a:rPr>
              <a:t>XGBoost</a:t>
            </a:r>
            <a:r>
              <a:rPr lang="id-ID" dirty="0">
                <a:effectLst/>
              </a:rPr>
              <a:t>, model ini membangun pohon secara berurutan tetapi menggunakan algoritma </a:t>
            </a:r>
            <a:r>
              <a:rPr lang="id-ID" i="1" dirty="0" err="1">
                <a:effectLst/>
              </a:rPr>
              <a:t>boosting</a:t>
            </a:r>
            <a:r>
              <a:rPr lang="id-ID" dirty="0">
                <a:effectLst/>
              </a:rPr>
              <a:t> yang berbeda.</a:t>
            </a:r>
          </a:p>
          <a:p>
            <a:pPr rtl="0"/>
            <a:r>
              <a:rPr lang="id-ID" b="1" dirty="0">
                <a:effectLst/>
              </a:rPr>
              <a:t>2. Pemodelan dalam Skala Logaritmik</a:t>
            </a:r>
          </a:p>
          <a:p>
            <a:pPr rtl="0"/>
            <a:r>
              <a:rPr lang="id-ID" dirty="0">
                <a:effectLst/>
              </a:rPr>
              <a:t>Blok kode kedua menunjukkan langkah penting dalam mempersiapkan data untuk model-model ini. Kode ini menggunakan </a:t>
            </a:r>
            <a:r>
              <a:rPr lang="id-ID" dirty="0" err="1">
                <a:effectLst/>
              </a:rPr>
              <a:t>TransformedTargetRegressor</a:t>
            </a:r>
            <a:r>
              <a:rPr lang="id-ID" dirty="0">
                <a:effectLst/>
              </a:rPr>
              <a:t>, sebuah </a:t>
            </a:r>
            <a:r>
              <a:rPr lang="id-ID" i="1" dirty="0" err="1">
                <a:effectLst/>
              </a:rPr>
              <a:t>wrapper</a:t>
            </a:r>
            <a:r>
              <a:rPr lang="id-ID" dirty="0">
                <a:effectLst/>
              </a:rPr>
              <a:t> dari </a:t>
            </a:r>
            <a:r>
              <a:rPr lang="id-ID" dirty="0" err="1">
                <a:effectLst/>
              </a:rPr>
              <a:t>scikit-learn</a:t>
            </a:r>
            <a:r>
              <a:rPr lang="id-ID" dirty="0">
                <a:effectLst/>
              </a:rPr>
              <a:t> yang mengubah variabel target sebelum model dilatih.</a:t>
            </a:r>
          </a:p>
          <a:p>
            <a:pPr rtl="0"/>
            <a:r>
              <a:rPr lang="id-ID" b="1" dirty="0">
                <a:effectLst/>
              </a:rPr>
              <a:t>log_... = </a:t>
            </a:r>
            <a:r>
              <a:rPr lang="id-ID" b="1" dirty="0" err="1">
                <a:effectLst/>
              </a:rPr>
              <a:t>TransformedTargetRegressor</a:t>
            </a:r>
            <a:r>
              <a:rPr lang="id-ID" b="1" dirty="0">
                <a:effectLst/>
              </a:rPr>
              <a:t>(..., </a:t>
            </a:r>
            <a:r>
              <a:rPr lang="id-ID" b="1" dirty="0" err="1">
                <a:effectLst/>
              </a:rPr>
              <a:t>func</a:t>
            </a:r>
            <a:r>
              <a:rPr lang="id-ID" b="1" dirty="0">
                <a:effectLst/>
              </a:rPr>
              <a:t>=np.log, </a:t>
            </a:r>
            <a:r>
              <a:rPr lang="id-ID" b="1" dirty="0" err="1">
                <a:effectLst/>
              </a:rPr>
              <a:t>inverse_func</a:t>
            </a:r>
            <a:r>
              <a:rPr lang="id-ID" b="1" dirty="0">
                <a:effectLst/>
              </a:rPr>
              <a:t>=</a:t>
            </a:r>
            <a:r>
              <a:rPr lang="id-ID" b="1" dirty="0" err="1">
                <a:effectLst/>
              </a:rPr>
              <a:t>np.exp</a:t>
            </a:r>
            <a:r>
              <a:rPr lang="id-ID" b="1" dirty="0">
                <a:effectLst/>
              </a:rPr>
              <a:t>)</a:t>
            </a:r>
            <a:r>
              <a:rPr lang="id-ID" dirty="0">
                <a:effectLst/>
              </a:rPr>
              <a:t>: Baris ini membungkus setiap model yang telah didefinisikan sebelumnya. Ini menginstruksikan model untuk melakukan langkah-langkah berikut:</a:t>
            </a:r>
          </a:p>
          <a:p>
            <a:pPr lvl="1" rtl="0"/>
            <a:r>
              <a:rPr lang="id-ID" dirty="0">
                <a:effectLst/>
              </a:rPr>
              <a:t>Ambil </a:t>
            </a:r>
            <a:r>
              <a:rPr lang="id-ID" b="1" dirty="0">
                <a:effectLst/>
              </a:rPr>
              <a:t>logaritma (np.log)</a:t>
            </a:r>
            <a:r>
              <a:rPr lang="id-ID" dirty="0">
                <a:effectLst/>
              </a:rPr>
              <a:t> dari variabel target (y) sebelum pelatihan. Ini sering dilakukan ketika variabel target memiliki distribusi yang miring (</a:t>
            </a:r>
            <a:r>
              <a:rPr lang="id-ID" i="1" dirty="0" err="1">
                <a:effectLst/>
              </a:rPr>
              <a:t>skewed</a:t>
            </a:r>
            <a:r>
              <a:rPr lang="id-ID" dirty="0">
                <a:effectLst/>
              </a:rPr>
              <a:t>), sehingga membuatnya lebih simetris dan lebih mudah dipelajari oleh model.</a:t>
            </a:r>
          </a:p>
          <a:p>
            <a:pPr lvl="1" rtl="0"/>
            <a:r>
              <a:rPr lang="id-ID" dirty="0">
                <a:effectLst/>
              </a:rPr>
              <a:t>Latih model yang mendasarinya (misalnya, </a:t>
            </a:r>
            <a:r>
              <a:rPr lang="id-ID" dirty="0" err="1">
                <a:effectLst/>
              </a:rPr>
              <a:t>lr</a:t>
            </a:r>
            <a:r>
              <a:rPr lang="id-ID" dirty="0">
                <a:effectLst/>
              </a:rPr>
              <a:t>, </a:t>
            </a:r>
            <a:r>
              <a:rPr lang="id-ID" dirty="0" err="1">
                <a:effectLst/>
              </a:rPr>
              <a:t>knn</a:t>
            </a:r>
            <a:r>
              <a:rPr lang="id-ID" dirty="0">
                <a:effectLst/>
              </a:rPr>
              <a:t>) pada data yang telah ditransformasi secara logaritmik ini.</a:t>
            </a:r>
          </a:p>
          <a:p>
            <a:pPr lvl="1" rtl="0"/>
            <a:r>
              <a:rPr lang="id-ID" dirty="0">
                <a:effectLst/>
              </a:rPr>
              <a:t>Setelah model membuat prediksinya, ia akan menerapkan </a:t>
            </a:r>
            <a:r>
              <a:rPr lang="id-ID" b="1" dirty="0">
                <a:effectLst/>
              </a:rPr>
              <a:t>fungsi </a:t>
            </a:r>
            <a:r>
              <a:rPr lang="id-ID" b="1" dirty="0" err="1">
                <a:effectLst/>
              </a:rPr>
              <a:t>invers</a:t>
            </a:r>
            <a:r>
              <a:rPr lang="id-ID" b="1" dirty="0">
                <a:effectLst/>
              </a:rPr>
              <a:t> (</a:t>
            </a:r>
            <a:r>
              <a:rPr lang="id-ID" b="1" dirty="0" err="1">
                <a:effectLst/>
              </a:rPr>
              <a:t>np.exp</a:t>
            </a:r>
            <a:r>
              <a:rPr lang="id-ID" b="1" dirty="0">
                <a:effectLst/>
              </a:rPr>
              <a:t>)</a:t>
            </a:r>
            <a:r>
              <a:rPr lang="id-ID" dirty="0">
                <a:effectLst/>
              </a:rPr>
              <a:t> pada prediksi tersebut. Ini mengubah prediksi kembali ke skala aslinya untuk interpretasi yang lebih mudah.</a:t>
            </a:r>
          </a:p>
          <a:p>
            <a:pPr rtl="0"/>
            <a:r>
              <a:rPr lang="id-ID" dirty="0">
                <a:effectLst/>
              </a:rPr>
              <a:t>Seluruh proses ini dilakukan untuk meningkatkan kinerja model dengan menstabilkan varian dari variabel target dan membuat distribusinya lebih normal, yang merupakan asumsi untuk banyak model regresi. Setelah model dilatih, prediksinya secara otomatis dikembalikan ke skala aslinya, sehingga hasilnya dapat langsung diinterpretasikan.</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31</a:t>
            </a:fld>
            <a:endParaRPr lang="cs-CZ"/>
          </a:p>
        </p:txBody>
      </p:sp>
    </p:spTree>
    <p:extLst>
      <p:ext uri="{BB962C8B-B14F-4D97-AF65-F5344CB8AC3E}">
        <p14:creationId xmlns:p14="http://schemas.microsoft.com/office/powerpoint/2010/main" val="6256674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r>
              <a:rPr lang="id-ID" b="1" dirty="0"/>
              <a:t>1. Memasukkan Model ke dalam </a:t>
            </a:r>
            <a:r>
              <a:rPr lang="id-ID" b="1" dirty="0" err="1"/>
              <a:t>List</a:t>
            </a:r>
            <a:endParaRPr lang="id-ID" b="1" dirty="0"/>
          </a:p>
          <a:p>
            <a:r>
              <a:rPr lang="id-ID" dirty="0"/>
              <a:t>Baris pertama memasukkan semua model regresi yang sudah didefinisikan sebelumnya ( </a:t>
            </a:r>
            <a:r>
              <a:rPr lang="id-ID" dirty="0" err="1"/>
              <a:t>log_lr</a:t>
            </a:r>
            <a:r>
              <a:rPr lang="id-ID" dirty="0"/>
              <a:t>, </a:t>
            </a:r>
            <a:r>
              <a:rPr lang="id-ID" dirty="0" err="1"/>
              <a:t>log_knn</a:t>
            </a:r>
            <a:r>
              <a:rPr lang="id-ID" dirty="0"/>
              <a:t>, </a:t>
            </a:r>
            <a:r>
              <a:rPr lang="id-ID" dirty="0" err="1"/>
              <a:t>log_dt</a:t>
            </a:r>
            <a:r>
              <a:rPr lang="id-ID" dirty="0"/>
              <a:t>, </a:t>
            </a:r>
            <a:r>
              <a:rPr lang="id-ID" dirty="0" err="1"/>
              <a:t>log_rf</a:t>
            </a:r>
            <a:r>
              <a:rPr lang="id-ID" dirty="0"/>
              <a:t>, </a:t>
            </a:r>
            <a:r>
              <a:rPr lang="id-ID" dirty="0" err="1"/>
              <a:t>log_xgb</a:t>
            </a:r>
            <a:r>
              <a:rPr lang="id-ID" dirty="0"/>
              <a:t>, </a:t>
            </a:r>
            <a:r>
              <a:rPr lang="id-ID" dirty="0" err="1"/>
              <a:t>log_ab</a:t>
            </a:r>
            <a:r>
              <a:rPr lang="id-ID" dirty="0"/>
              <a:t>, </a:t>
            </a:r>
            <a:r>
              <a:rPr lang="id-ID" dirty="0" err="1"/>
              <a:t>log_gbr</a:t>
            </a:r>
            <a:r>
              <a:rPr lang="id-ID" dirty="0"/>
              <a:t>) ke dalam sebuah </a:t>
            </a:r>
            <a:r>
              <a:rPr lang="id-ID" i="1" dirty="0" err="1"/>
              <a:t>list</a:t>
            </a:r>
            <a:r>
              <a:rPr lang="id-ID" dirty="0"/>
              <a:t> bernama </a:t>
            </a:r>
            <a:r>
              <a:rPr lang="id-ID" dirty="0" err="1"/>
              <a:t>models</a:t>
            </a:r>
            <a:r>
              <a:rPr lang="id-ID" dirty="0"/>
              <a:t>. Ini memungkinkan kode untuk mengiterasi setiap model dengan mudah.</a:t>
            </a:r>
          </a:p>
          <a:p>
            <a:r>
              <a:rPr lang="id-ID" b="1" dirty="0"/>
              <a:t>2. </a:t>
            </a:r>
            <a:r>
              <a:rPr lang="id-ID" b="1" dirty="0" err="1"/>
              <a:t>Menginisialisasi</a:t>
            </a:r>
            <a:r>
              <a:rPr lang="id-ID" b="1" dirty="0"/>
              <a:t> </a:t>
            </a:r>
            <a:r>
              <a:rPr lang="id-ID" b="1" dirty="0" err="1"/>
              <a:t>List</a:t>
            </a:r>
            <a:r>
              <a:rPr lang="id-ID" b="1" dirty="0"/>
              <a:t> Kosong untuk Hasil Evaluasi</a:t>
            </a:r>
          </a:p>
          <a:p>
            <a:r>
              <a:rPr lang="id-ID" dirty="0"/>
              <a:t>Selanjutnya, kode </a:t>
            </a:r>
            <a:r>
              <a:rPr lang="id-ID" dirty="0" err="1"/>
              <a:t>menginisialisasi</a:t>
            </a:r>
            <a:r>
              <a:rPr lang="id-ID" dirty="0"/>
              <a:t> enam </a:t>
            </a:r>
            <a:r>
              <a:rPr lang="id-ID" i="1" dirty="0" err="1"/>
              <a:t>list</a:t>
            </a:r>
            <a:r>
              <a:rPr lang="id-ID" dirty="0"/>
              <a:t> kosong untuk menyimpan hasil evaluasi. Setiap metrik (RMSE, MAE, dan MAPE) memiliki dua </a:t>
            </a:r>
            <a:r>
              <a:rPr lang="id-ID" i="1" dirty="0" err="1"/>
              <a:t>list</a:t>
            </a:r>
            <a:r>
              <a:rPr lang="id-ID" dirty="0"/>
              <a:t>:</a:t>
            </a:r>
          </a:p>
          <a:p>
            <a:r>
              <a:rPr lang="id-ID" dirty="0" err="1"/>
              <a:t>score</a:t>
            </a:r>
            <a:r>
              <a:rPr lang="id-ID" dirty="0"/>
              <a:t>_...: Untuk menyimpan skor rata-rata dari setiap model.</a:t>
            </a:r>
          </a:p>
          <a:p>
            <a:r>
              <a:rPr lang="id-ID" dirty="0" err="1"/>
              <a:t>nilai_mean</a:t>
            </a:r>
            <a:r>
              <a:rPr lang="id-ID" dirty="0"/>
              <a:t>_...: Untuk menyimpan nilai rata-rata dari skor validasi silang (</a:t>
            </a:r>
            <a:r>
              <a:rPr lang="id-ID" dirty="0" err="1"/>
              <a:t>cross-validation</a:t>
            </a:r>
            <a:r>
              <a:rPr lang="id-ID" dirty="0"/>
              <a:t>) untuk setiap model.</a:t>
            </a:r>
          </a:p>
          <a:p>
            <a:r>
              <a:rPr lang="id-ID" dirty="0" err="1"/>
              <a:t>nilai_std</a:t>
            </a:r>
            <a:r>
              <a:rPr lang="id-ID" dirty="0"/>
              <a:t>_...: Untuk menyimpan standar deviasi dari skor validasi silang untuk setiap model. Standar deviasi ini memberikan gambaran tentang seberapa konsisten kinerja model.</a:t>
            </a:r>
          </a:p>
          <a:p>
            <a:r>
              <a:rPr lang="id-ID" b="1" dirty="0"/>
              <a:t>3. Proses </a:t>
            </a:r>
            <a:r>
              <a:rPr lang="id-ID" b="1" dirty="0" err="1"/>
              <a:t>Looping</a:t>
            </a:r>
            <a:r>
              <a:rPr lang="id-ID" b="1" dirty="0"/>
              <a:t> untuk Mencari Algoritma Terbaik</a:t>
            </a:r>
          </a:p>
          <a:p>
            <a:r>
              <a:rPr lang="id-ID" dirty="0"/>
              <a:t>Bagian ini adalah inti dari kode. Proses ini akan mengulangi langkah-langkah berikut untuk setiap model dalam </a:t>
            </a:r>
            <a:r>
              <a:rPr lang="id-ID" i="1" dirty="0" err="1"/>
              <a:t>list</a:t>
            </a:r>
            <a:r>
              <a:rPr lang="id-ID" dirty="0"/>
              <a:t> </a:t>
            </a:r>
            <a:r>
              <a:rPr lang="id-ID" dirty="0" err="1"/>
              <a:t>models</a:t>
            </a:r>
            <a:r>
              <a:rPr lang="id-ID" dirty="0"/>
              <a:t>:</a:t>
            </a:r>
          </a:p>
          <a:p>
            <a:r>
              <a:rPr lang="id-ID" b="1" dirty="0" err="1"/>
              <a:t>crossval</a:t>
            </a:r>
            <a:r>
              <a:rPr lang="id-ID" b="1" dirty="0"/>
              <a:t> = </a:t>
            </a:r>
            <a:r>
              <a:rPr lang="id-ID" b="1" dirty="0" err="1"/>
              <a:t>KFold</a:t>
            </a:r>
            <a:r>
              <a:rPr lang="id-ID" b="1" dirty="0"/>
              <a:t>(...)</a:t>
            </a:r>
            <a:r>
              <a:rPr lang="id-ID" dirty="0"/>
              <a:t>: Mendefinisikan strategi </a:t>
            </a:r>
            <a:r>
              <a:rPr lang="id-ID" i="1" dirty="0" err="1"/>
              <a:t>cross-validation</a:t>
            </a:r>
            <a:r>
              <a:rPr lang="id-ID" dirty="0"/>
              <a:t>. Dalam hal ini, digunakan </a:t>
            </a:r>
            <a:r>
              <a:rPr lang="id-ID" dirty="0" err="1"/>
              <a:t>KFold</a:t>
            </a:r>
            <a:r>
              <a:rPr lang="id-ID" dirty="0"/>
              <a:t> dengan 5 </a:t>
            </a:r>
            <a:r>
              <a:rPr lang="id-ID" i="1" dirty="0" err="1"/>
              <a:t>split</a:t>
            </a:r>
            <a:r>
              <a:rPr lang="id-ID" dirty="0"/>
              <a:t> (</a:t>
            </a:r>
            <a:r>
              <a:rPr lang="id-ID" i="1" dirty="0"/>
              <a:t>lipatan</a:t>
            </a:r>
            <a:r>
              <a:rPr lang="id-ID" dirty="0"/>
              <a:t>), yang berarti data akan dibagi menjadi 5 bagian. Model akan dilatih pada 4 bagian dan diuji pada 1 bagian, dan proses ini diulang 5 kali, dengan setiap bagian digunakan sebagai data uji. </a:t>
            </a:r>
            <a:r>
              <a:rPr lang="id-ID" dirty="0" err="1"/>
              <a:t>shuffle</a:t>
            </a:r>
            <a:r>
              <a:rPr lang="id-ID" dirty="0"/>
              <a:t>=</a:t>
            </a:r>
            <a:r>
              <a:rPr lang="id-ID" dirty="0" err="1"/>
              <a:t>True</a:t>
            </a:r>
            <a:r>
              <a:rPr lang="id-ID" dirty="0"/>
              <a:t> dan </a:t>
            </a:r>
            <a:r>
              <a:rPr lang="id-ID" dirty="0" err="1"/>
              <a:t>random_state</a:t>
            </a:r>
            <a:r>
              <a:rPr lang="id-ID" dirty="0"/>
              <a:t>=2023 memastikan bahwa pembagian data bersifat acak tetapi dapat direproduksi.</a:t>
            </a:r>
          </a:p>
          <a:p>
            <a:r>
              <a:rPr lang="id-ID" b="1" dirty="0" err="1"/>
              <a:t>estimator</a:t>
            </a:r>
            <a:r>
              <a:rPr lang="id-ID" b="1" dirty="0"/>
              <a:t> = </a:t>
            </a:r>
            <a:r>
              <a:rPr lang="id-ID" b="1" dirty="0" err="1"/>
              <a:t>Pipeline</a:t>
            </a:r>
            <a:r>
              <a:rPr lang="id-ID" b="1" dirty="0"/>
              <a:t>(...)</a:t>
            </a:r>
            <a:r>
              <a:rPr lang="id-ID" dirty="0"/>
              <a:t>: Membuat </a:t>
            </a:r>
            <a:r>
              <a:rPr lang="id-ID" i="1" dirty="0" err="1"/>
              <a:t>pipeline</a:t>
            </a:r>
            <a:r>
              <a:rPr lang="id-ID" dirty="0"/>
              <a:t> yang menggabungkan langkah-langkah </a:t>
            </a:r>
            <a:r>
              <a:rPr lang="id-ID" i="1" dirty="0" err="1"/>
              <a:t>preprocessing</a:t>
            </a:r>
            <a:r>
              <a:rPr lang="id-ID" dirty="0"/>
              <a:t> (jika ada, seperti </a:t>
            </a:r>
            <a:r>
              <a:rPr lang="id-ID" dirty="0" err="1"/>
              <a:t>preprocessing</a:t>
            </a:r>
            <a:r>
              <a:rPr lang="id-ID" dirty="0"/>
              <a:t> dan </a:t>
            </a:r>
            <a:r>
              <a:rPr lang="id-ID" dirty="0" err="1"/>
              <a:t>scaler</a:t>
            </a:r>
            <a:r>
              <a:rPr lang="id-ID" dirty="0"/>
              <a:t>) dan model itu sendiri. Ini memastikan bahwa setiap model dievaluasi dengan langkah-langkah persiapan data yang konsisten.</a:t>
            </a:r>
          </a:p>
          <a:p>
            <a:r>
              <a:rPr lang="id-ID" b="1" dirty="0"/>
              <a:t>Evaluasi dengan </a:t>
            </a:r>
            <a:r>
              <a:rPr lang="id-ID" b="1" dirty="0" err="1"/>
              <a:t>cross_val_score</a:t>
            </a:r>
            <a:r>
              <a:rPr lang="id-ID" dirty="0"/>
              <a:t>: Kode kemudian menggunakan fungsi </a:t>
            </a:r>
            <a:r>
              <a:rPr lang="id-ID" dirty="0" err="1"/>
              <a:t>cross_val_score</a:t>
            </a:r>
            <a:r>
              <a:rPr lang="id-ID" dirty="0"/>
              <a:t> untuk mengevaluasi setiap </a:t>
            </a:r>
            <a:r>
              <a:rPr lang="id-ID" i="1" dirty="0" err="1"/>
              <a:t>pipeline</a:t>
            </a:r>
            <a:r>
              <a:rPr lang="id-ID" dirty="0"/>
              <a:t> ( </a:t>
            </a:r>
            <a:r>
              <a:rPr lang="id-ID" dirty="0" err="1"/>
              <a:t>estimator</a:t>
            </a:r>
            <a:r>
              <a:rPr lang="id-ID" dirty="0"/>
              <a:t>) pada data pelatihan (</a:t>
            </a:r>
            <a:r>
              <a:rPr lang="id-ID" dirty="0" err="1"/>
              <a:t>X_train</a:t>
            </a:r>
            <a:r>
              <a:rPr lang="id-ID" dirty="0"/>
              <a:t>, </a:t>
            </a:r>
            <a:r>
              <a:rPr lang="id-ID" dirty="0" err="1"/>
              <a:t>y_train</a:t>
            </a:r>
            <a:r>
              <a:rPr lang="id-ID" dirty="0"/>
              <a:t>) dengan strategi </a:t>
            </a:r>
            <a:r>
              <a:rPr lang="id-ID" i="1" dirty="0" err="1"/>
              <a:t>cross-validation</a:t>
            </a:r>
            <a:r>
              <a:rPr lang="id-ID" dirty="0"/>
              <a:t> yang telah ditentukan. Proses ini dilakukan untuk setiap metrik secara terpisah:</a:t>
            </a:r>
          </a:p>
          <a:p>
            <a:pPr lvl="1"/>
            <a:r>
              <a:rPr lang="id-ID" b="1" dirty="0"/>
              <a:t>RMSE</a:t>
            </a:r>
            <a:r>
              <a:rPr lang="id-ID" dirty="0"/>
              <a:t>: Menggunakan </a:t>
            </a:r>
            <a:r>
              <a:rPr lang="id-ID" i="1" dirty="0" err="1"/>
              <a:t>scoring</a:t>
            </a:r>
            <a:r>
              <a:rPr lang="id-ID" dirty="0"/>
              <a:t> '</a:t>
            </a:r>
            <a:r>
              <a:rPr lang="id-ID" dirty="0" err="1"/>
              <a:t>neg_root_mean_squared_error</a:t>
            </a:r>
            <a:r>
              <a:rPr lang="id-ID" dirty="0"/>
              <a:t>'. Nilai negatif digunakan karena </a:t>
            </a:r>
            <a:r>
              <a:rPr lang="id-ID" dirty="0" err="1"/>
              <a:t>cross_val_score</a:t>
            </a:r>
            <a:r>
              <a:rPr lang="id-ID" dirty="0"/>
              <a:t> dioptimalkan untuk mencari nilai yang lebih besar. Jadi, nilai negatif dari RMSE akan diubah kembali menjadi nilai positif yang lebih kecil (RMSE yang lebih baik).</a:t>
            </a:r>
          </a:p>
          <a:p>
            <a:pPr lvl="1"/>
            <a:r>
              <a:rPr lang="id-ID" b="1" dirty="0"/>
              <a:t>MAE</a:t>
            </a:r>
            <a:r>
              <a:rPr lang="id-ID" dirty="0"/>
              <a:t>: Menggunakan </a:t>
            </a:r>
            <a:r>
              <a:rPr lang="id-ID" i="1" dirty="0" err="1"/>
              <a:t>scoring</a:t>
            </a:r>
            <a:r>
              <a:rPr lang="id-ID" dirty="0"/>
              <a:t> '</a:t>
            </a:r>
            <a:r>
              <a:rPr lang="id-ID" dirty="0" err="1"/>
              <a:t>neg_mean_absolute_error</a:t>
            </a:r>
            <a:r>
              <a:rPr lang="id-ID" dirty="0"/>
              <a:t>'. Sama seperti RMSE, nilai negatif dari MAE diubah kembali ke nilai positif yang lebih kecil (MAE yang lebih baik).</a:t>
            </a:r>
          </a:p>
          <a:p>
            <a:pPr lvl="1"/>
            <a:r>
              <a:rPr lang="id-ID" b="1" dirty="0"/>
              <a:t>MAPE</a:t>
            </a:r>
            <a:r>
              <a:rPr lang="id-ID" dirty="0"/>
              <a:t>: Menggunakan </a:t>
            </a:r>
            <a:r>
              <a:rPr lang="id-ID" i="1" dirty="0" err="1"/>
              <a:t>scoring</a:t>
            </a:r>
            <a:r>
              <a:rPr lang="id-ID" dirty="0"/>
              <a:t> '</a:t>
            </a:r>
            <a:r>
              <a:rPr lang="id-ID" dirty="0" err="1"/>
              <a:t>neg_mean_absolute_percentage_error</a:t>
            </a:r>
            <a:r>
              <a:rPr lang="id-ID" dirty="0"/>
              <a:t>'. Sama seperti metrik lainnya, nilai negatif digunakan untuk mendapatkan nilai positif yang lebih kecil (MAPE yang lebih baik).</a:t>
            </a:r>
          </a:p>
          <a:p>
            <a:r>
              <a:rPr lang="id-ID" b="1" dirty="0"/>
              <a:t>4. Menyimpan Hasil Evaluasi</a:t>
            </a:r>
          </a:p>
          <a:p>
            <a:r>
              <a:rPr lang="id-ID" dirty="0"/>
              <a:t>Setelah </a:t>
            </a:r>
            <a:r>
              <a:rPr lang="id-ID" dirty="0" err="1"/>
              <a:t>cross_val_score</a:t>
            </a:r>
            <a:r>
              <a:rPr lang="id-ID" dirty="0"/>
              <a:t> selesai untuk setiap metrik, kode akan:</a:t>
            </a:r>
          </a:p>
          <a:p>
            <a:r>
              <a:rPr lang="id-ID" dirty="0"/>
              <a:t>Menyimpan hasil skor validasi silang ke dalam </a:t>
            </a:r>
            <a:r>
              <a:rPr lang="id-ID" i="1" dirty="0" err="1"/>
              <a:t>list</a:t>
            </a:r>
            <a:r>
              <a:rPr lang="id-ID" dirty="0"/>
              <a:t> </a:t>
            </a:r>
            <a:r>
              <a:rPr lang="id-ID" dirty="0" err="1"/>
              <a:t>score</a:t>
            </a:r>
            <a:r>
              <a:rPr lang="id-ID" dirty="0"/>
              <a:t>_....</a:t>
            </a:r>
          </a:p>
          <a:p>
            <a:r>
              <a:rPr lang="id-ID" dirty="0"/>
              <a:t>Menghitung rata-rata (.</a:t>
            </a:r>
            <a:r>
              <a:rPr lang="id-ID" dirty="0" err="1"/>
              <a:t>mean</a:t>
            </a:r>
            <a:r>
              <a:rPr lang="id-ID" dirty="0"/>
              <a:t>()) dari skor validasi silang dan menyimpannya ke dalam </a:t>
            </a:r>
            <a:r>
              <a:rPr lang="id-ID" dirty="0" err="1"/>
              <a:t>nilai_mean</a:t>
            </a:r>
            <a:r>
              <a:rPr lang="id-ID" dirty="0"/>
              <a:t>_....</a:t>
            </a:r>
          </a:p>
          <a:p>
            <a:r>
              <a:rPr lang="id-ID" dirty="0"/>
              <a:t>Menghitung standar deviasi (.</a:t>
            </a:r>
            <a:r>
              <a:rPr lang="id-ID" dirty="0" err="1"/>
              <a:t>std</a:t>
            </a:r>
            <a:r>
              <a:rPr lang="id-ID" dirty="0"/>
              <a:t>()) dari skor validasi silang dan menyimpannya ke dalam </a:t>
            </a:r>
            <a:r>
              <a:rPr lang="id-ID" dirty="0" err="1"/>
              <a:t>nilai_std</a:t>
            </a:r>
            <a:r>
              <a:rPr lang="id-ID" dirty="0"/>
              <a:t>_....</a:t>
            </a:r>
          </a:p>
          <a:p>
            <a:r>
              <a:rPr lang="id-ID" dirty="0"/>
              <a:t>Tujuan dari kode ini adalah untuk membandingkan kinerja setiap model berdasarkan rata-rata dan standar deviasi dari RMSE, MAE, dan MAPE, sehingga memungkinkan Anda untuk memilih model yang paling akurat dan konsisten.</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32</a:t>
            </a:fld>
            <a:endParaRPr lang="cs-CZ"/>
          </a:p>
        </p:txBody>
      </p:sp>
    </p:spTree>
    <p:extLst>
      <p:ext uri="{BB962C8B-B14F-4D97-AF65-F5344CB8AC3E}">
        <p14:creationId xmlns:p14="http://schemas.microsoft.com/office/powerpoint/2010/main" val="27653712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r>
              <a:rPr lang="id-ID" sz="1200" b="0" kern="1200" dirty="0">
                <a:solidFill>
                  <a:schemeClr val="tx1"/>
                </a:solidFill>
                <a:effectLst/>
                <a:latin typeface="+mn-lt"/>
                <a:ea typeface="+mn-ea"/>
                <a:cs typeface="+mn-cs"/>
              </a:rPr>
              <a:t>Berdasarkan tabel hasil evaluasi, terdapat perbedaan yang cukup signifikan antara nilai RMSE dan MAE. RMSE cenderung memiliki nilai yang lebih tinggi dibandingkan MAE. Hal ini disebabkan oleh sifat perhitungan RMSE, di mana nilai </a:t>
            </a:r>
            <a:r>
              <a:rPr lang="id-ID" sz="1200" b="0" kern="1200" dirty="0" err="1">
                <a:solidFill>
                  <a:schemeClr val="tx1"/>
                </a:solidFill>
                <a:effectLst/>
                <a:latin typeface="+mn-lt"/>
                <a:ea typeface="+mn-ea"/>
                <a:cs typeface="+mn-cs"/>
              </a:rPr>
              <a:t>error</a:t>
            </a:r>
            <a:r>
              <a:rPr lang="id-ID" sz="1200" b="0" kern="1200" dirty="0">
                <a:solidFill>
                  <a:schemeClr val="tx1"/>
                </a:solidFill>
                <a:effectLst/>
                <a:latin typeface="+mn-lt"/>
                <a:ea typeface="+mn-ea"/>
                <a:cs typeface="+mn-cs"/>
              </a:rPr>
              <a:t> dikuadratkan terlebih dahulu sebelum dirata-rata. Akibatnya, RMSE memberikan bobot yang lebih besar pada </a:t>
            </a:r>
            <a:r>
              <a:rPr lang="id-ID" sz="1200" b="0" kern="1200" dirty="0" err="1">
                <a:solidFill>
                  <a:schemeClr val="tx1"/>
                </a:solidFill>
                <a:effectLst/>
                <a:latin typeface="+mn-lt"/>
                <a:ea typeface="+mn-ea"/>
                <a:cs typeface="+mn-cs"/>
              </a:rPr>
              <a:t>error</a:t>
            </a:r>
            <a:r>
              <a:rPr lang="id-ID" sz="1200" b="0" kern="1200" dirty="0">
                <a:solidFill>
                  <a:schemeClr val="tx1"/>
                </a:solidFill>
                <a:effectLst/>
                <a:latin typeface="+mn-lt"/>
                <a:ea typeface="+mn-ea"/>
                <a:cs typeface="+mn-cs"/>
              </a:rPr>
              <a:t> yang besar, terutama jika terdapat </a:t>
            </a:r>
            <a:r>
              <a:rPr lang="id-ID" sz="1200" b="0" kern="1200" dirty="0" err="1">
                <a:solidFill>
                  <a:schemeClr val="tx1"/>
                </a:solidFill>
                <a:effectLst/>
                <a:latin typeface="+mn-lt"/>
                <a:ea typeface="+mn-ea"/>
                <a:cs typeface="+mn-cs"/>
              </a:rPr>
              <a:t>outlier</a:t>
            </a:r>
            <a:r>
              <a:rPr lang="id-ID" sz="1200" b="0" kern="1200" dirty="0">
                <a:solidFill>
                  <a:schemeClr val="tx1"/>
                </a:solidFill>
                <a:effectLst/>
                <a:latin typeface="+mn-lt"/>
                <a:ea typeface="+mn-ea"/>
                <a:cs typeface="+mn-cs"/>
              </a:rPr>
              <a:t>.</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Dari hasil perbandingan performa model menggunakan metrik evaluasi RMSE, MAE, dan MAPE, terlihat bahwa model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XGBoost</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Regressor</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memberikan hasil terbaik dengan nilai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Mean_RMSE</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sebesar -40,272,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Mean_MAE</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sebesar -27,739, dan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Mean_MAPE</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sebesar -0.160, yang lebih rendah dibandingkan model lainnya. Hal ini menunjukkan bahwa </a:t>
            </a:r>
            <a:r>
              <a:rPr lang="id-ID" sz="1200" b="0" kern="1200" dirty="0" err="1">
                <a:solidFill>
                  <a:schemeClr val="tx1"/>
                </a:solidFill>
                <a:effectLst/>
                <a:latin typeface="+mn-lt"/>
                <a:ea typeface="+mn-ea"/>
                <a:cs typeface="+mn-cs"/>
              </a:rPr>
              <a:t>XGBoost</a:t>
            </a:r>
            <a:r>
              <a:rPr lang="id-ID" sz="1200" b="0" kern="1200" dirty="0">
                <a:solidFill>
                  <a:schemeClr val="tx1"/>
                </a:solidFill>
                <a:effectLst/>
                <a:latin typeface="+mn-lt"/>
                <a:ea typeface="+mn-ea"/>
                <a:cs typeface="+mn-cs"/>
              </a:rPr>
              <a:t> mampu menangkap pola data dengan lebih baik dan menghasilkan prediksi yang lebih akurat.</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Selain itu,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RandomForest</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Regressor</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dan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GradientBoosting</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Regressor</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juga menunjukkan performa yang cukup baik dengan nilai metrik evaluasi yang mendekati </a:t>
            </a:r>
            <a:r>
              <a:rPr lang="id-ID" sz="1200" b="0" kern="1200" dirty="0" err="1">
                <a:solidFill>
                  <a:schemeClr val="tx1"/>
                </a:solidFill>
                <a:effectLst/>
                <a:latin typeface="+mn-lt"/>
                <a:ea typeface="+mn-ea"/>
                <a:cs typeface="+mn-cs"/>
              </a:rPr>
              <a:t>XGBoost</a:t>
            </a:r>
            <a:r>
              <a:rPr lang="id-ID" sz="1200" b="0" kern="1200" dirty="0">
                <a:solidFill>
                  <a:schemeClr val="tx1"/>
                </a:solidFill>
                <a:effectLst/>
                <a:latin typeface="+mn-lt"/>
                <a:ea typeface="+mn-ea"/>
                <a:cs typeface="+mn-cs"/>
              </a:rPr>
              <a:t>, menjadikan keduanya model pembanding yang kuat. Sebaliknya, model seperti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DecisionTree</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Regressor</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dan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AdaBoost</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Regressor</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memiliki nilai RMSE, MAE, dan MAPE yang lebih tinggi, menandakan performa yang kurang baik. Berdasarkan analisis ini,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XGBoost</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dipilih sebagai model utama, sementara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RandomForest</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dan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GradientBoosting</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dapat digunakan sebagai </a:t>
            </a:r>
            <a:r>
              <a:rPr lang="id-ID" sz="1200" b="0" kern="1200" dirty="0" err="1">
                <a:solidFill>
                  <a:schemeClr val="tx1"/>
                </a:solidFill>
                <a:effectLst/>
                <a:latin typeface="+mn-lt"/>
                <a:ea typeface="+mn-ea"/>
                <a:cs typeface="+mn-cs"/>
              </a:rPr>
              <a:t>benchmark</a:t>
            </a:r>
            <a:r>
              <a:rPr lang="id-ID" sz="1200" b="0" kern="1200" dirty="0">
                <a:solidFill>
                  <a:schemeClr val="tx1"/>
                </a:solidFill>
                <a:effectLst/>
                <a:latin typeface="+mn-lt"/>
                <a:ea typeface="+mn-ea"/>
                <a:cs typeface="+mn-cs"/>
              </a:rPr>
              <a:t> tambahan dalam mengevaluasi performa prediksi pada </a:t>
            </a:r>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 ini.</a:t>
            </a:r>
          </a:p>
          <a:p>
            <a:br>
              <a:rPr lang="id-ID" sz="1200" b="0" kern="1200" dirty="0">
                <a:solidFill>
                  <a:schemeClr val="tx1"/>
                </a:solidFill>
                <a:effectLst/>
                <a:latin typeface="+mn-lt"/>
                <a:ea typeface="+mn-ea"/>
                <a:cs typeface="+mn-cs"/>
              </a:rPr>
            </a:br>
            <a:endParaRPr lang="id-ID" sz="1200" b="0" kern="1200" dirty="0">
              <a:solidFill>
                <a:schemeClr val="tx1"/>
              </a:solidFill>
              <a:effectLst/>
              <a:latin typeface="+mn-lt"/>
              <a:ea typeface="+mn-ea"/>
              <a:cs typeface="+mn-cs"/>
            </a:endParaRP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33</a:t>
            </a:fld>
            <a:endParaRPr lang="cs-CZ"/>
          </a:p>
        </p:txBody>
      </p:sp>
    </p:spTree>
    <p:extLst>
      <p:ext uri="{BB962C8B-B14F-4D97-AF65-F5344CB8AC3E}">
        <p14:creationId xmlns:p14="http://schemas.microsoft.com/office/powerpoint/2010/main" val="3896616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r>
              <a:rPr lang="id-ID" dirty="0"/>
              <a:t>Setiap baris mewakili salah satu dari tiga model terbaik yang diuji:</a:t>
            </a:r>
          </a:p>
          <a:p>
            <a:r>
              <a:rPr lang="id-ID" b="1" dirty="0" err="1"/>
              <a:t>XGBoost</a:t>
            </a:r>
            <a:r>
              <a:rPr lang="id-ID" dirty="0"/>
              <a:t>: Model ini menunjukkan kinerja yang terbaik di antara ketiganya berdasarkan semua metrik yang ada di tabel.</a:t>
            </a:r>
          </a:p>
          <a:p>
            <a:r>
              <a:rPr lang="id-ID" b="1" dirty="0" err="1"/>
              <a:t>RandomForest</a:t>
            </a:r>
            <a:r>
              <a:rPr lang="id-ID" dirty="0"/>
              <a:t>: Model ini memiliki kinerja yang lebih rendah dari </a:t>
            </a:r>
            <a:r>
              <a:rPr lang="id-ID" dirty="0" err="1"/>
              <a:t>XGBoost</a:t>
            </a:r>
            <a:r>
              <a:rPr lang="id-ID" dirty="0"/>
              <a:t>, tetapi lebih baik dari </a:t>
            </a:r>
            <a:r>
              <a:rPr lang="id-ID" dirty="0" err="1"/>
              <a:t>GradientBoosting</a:t>
            </a:r>
            <a:r>
              <a:rPr lang="id-ID" dirty="0"/>
              <a:t>.</a:t>
            </a:r>
          </a:p>
          <a:p>
            <a:r>
              <a:rPr lang="id-ID" b="1" dirty="0" err="1"/>
              <a:t>GradientBoosting</a:t>
            </a:r>
            <a:r>
              <a:rPr lang="id-ID" dirty="0"/>
              <a:t>: Model ini menunjukkan kinerja paling rendah di antara ketiganya</a:t>
            </a:r>
          </a:p>
          <a:p>
            <a:endParaRPr lang="id-ID" dirty="0"/>
          </a:p>
          <a:p>
            <a:r>
              <a:rPr lang="id-ID" dirty="0"/>
              <a:t>Berdasarkan semua metrik evaluasi yang diuji pada data tes, </a:t>
            </a:r>
            <a:r>
              <a:rPr lang="id-ID" b="1" dirty="0"/>
              <a:t>model </a:t>
            </a:r>
            <a:r>
              <a:rPr lang="id-ID" b="1" dirty="0" err="1"/>
              <a:t>XGBoost</a:t>
            </a:r>
            <a:r>
              <a:rPr lang="id-ID" b="1" dirty="0"/>
              <a:t> adalah model terbaik</a:t>
            </a:r>
            <a:r>
              <a:rPr lang="id-ID" dirty="0"/>
              <a:t> karena memiliki nilai </a:t>
            </a:r>
            <a:r>
              <a:rPr lang="id-ID" dirty="0" err="1"/>
              <a:t>error</a:t>
            </a:r>
            <a:r>
              <a:rPr lang="id-ID" dirty="0"/>
              <a:t> terkecil (terendah) di semua metrik. Ini menunjukkan bahwa </a:t>
            </a:r>
            <a:r>
              <a:rPr lang="id-ID" dirty="0" err="1"/>
              <a:t>XGBoost</a:t>
            </a:r>
            <a:r>
              <a:rPr lang="id-ID" dirty="0"/>
              <a:t> adalah model yang paling akurat dan paling konsisten dalam membuat prediksi pada data baru.</a:t>
            </a:r>
          </a:p>
        </p:txBody>
      </p:sp>
      <p:sp>
        <p:nvSpPr>
          <p:cNvPr id="4" name="Tampungan Nomor Slide 3"/>
          <p:cNvSpPr>
            <a:spLocks noGrp="1"/>
          </p:cNvSpPr>
          <p:nvPr>
            <p:ph type="sldNum" sz="quarter" idx="5"/>
          </p:nvPr>
        </p:nvSpPr>
        <p:spPr/>
        <p:txBody>
          <a:bodyPr/>
          <a:lstStyle/>
          <a:p>
            <a:fld id="{871B2431-D351-4C6E-A3CF-9DFAC0E3E050}" type="slidenum">
              <a:rPr lang="cs-CZ" smtClean="0"/>
              <a:t>34</a:t>
            </a:fld>
            <a:endParaRPr lang="cs-CZ"/>
          </a:p>
        </p:txBody>
      </p:sp>
    </p:spTree>
    <p:extLst>
      <p:ext uri="{BB962C8B-B14F-4D97-AF65-F5344CB8AC3E}">
        <p14:creationId xmlns:p14="http://schemas.microsoft.com/office/powerpoint/2010/main" val="2480306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r>
              <a:rPr lang="id-ID" sz="1200" b="0" kern="1200" dirty="0">
                <a:solidFill>
                  <a:schemeClr val="tx1"/>
                </a:solidFill>
                <a:effectLst/>
                <a:latin typeface="+mn-lt"/>
                <a:ea typeface="+mn-ea"/>
                <a:cs typeface="+mn-cs"/>
              </a:rPr>
              <a:t>Dari hasil </a:t>
            </a:r>
            <a:r>
              <a:rPr lang="id-ID" sz="1200" b="0" kern="1200" dirty="0" err="1">
                <a:solidFill>
                  <a:schemeClr val="tx1"/>
                </a:solidFill>
                <a:effectLst/>
                <a:latin typeface="+mn-lt"/>
                <a:ea typeface="+mn-ea"/>
                <a:cs typeface="+mn-cs"/>
              </a:rPr>
              <a:t>benchmarking</a:t>
            </a:r>
            <a:r>
              <a:rPr lang="id-ID" sz="1200" b="0" kern="1200" dirty="0">
                <a:solidFill>
                  <a:schemeClr val="tx1"/>
                </a:solidFill>
                <a:effectLst/>
                <a:latin typeface="+mn-lt"/>
                <a:ea typeface="+mn-ea"/>
                <a:cs typeface="+mn-cs"/>
              </a:rPr>
              <a:t> performa model </a:t>
            </a:r>
            <a:r>
              <a:rPr lang="id-ID" sz="1200" b="0" kern="1200" dirty="0" err="1">
                <a:solidFill>
                  <a:schemeClr val="tx1"/>
                </a:solidFill>
                <a:effectLst/>
                <a:latin typeface="+mn-lt"/>
                <a:ea typeface="+mn-ea"/>
                <a:cs typeface="+mn-cs"/>
              </a:rPr>
              <a:t>XGBoost</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RandomForest</a:t>
            </a:r>
            <a:r>
              <a:rPr lang="id-ID" sz="1200" b="0" kern="1200" dirty="0">
                <a:solidFill>
                  <a:schemeClr val="tx1"/>
                </a:solidFill>
                <a:effectLst/>
                <a:latin typeface="+mn-lt"/>
                <a:ea typeface="+mn-ea"/>
                <a:cs typeface="+mn-cs"/>
              </a:rPr>
              <a:t>, dan </a:t>
            </a:r>
            <a:r>
              <a:rPr lang="id-ID" sz="1200" b="0" kern="1200" dirty="0" err="1">
                <a:solidFill>
                  <a:schemeClr val="tx1"/>
                </a:solidFill>
                <a:effectLst/>
                <a:latin typeface="+mn-lt"/>
                <a:ea typeface="+mn-ea"/>
                <a:cs typeface="+mn-cs"/>
              </a:rPr>
              <a:t>GradientBoosting</a:t>
            </a:r>
            <a:r>
              <a:rPr lang="id-ID" sz="1200" b="0" kern="1200" dirty="0">
                <a:solidFill>
                  <a:schemeClr val="tx1"/>
                </a:solidFill>
                <a:effectLst/>
                <a:latin typeface="+mn-lt"/>
                <a:ea typeface="+mn-ea"/>
                <a:cs typeface="+mn-cs"/>
              </a:rPr>
              <a:t> pada </a:t>
            </a:r>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test</a:t>
            </a:r>
            <a:r>
              <a:rPr lang="id-ID" sz="1200" b="0" kern="1200" dirty="0">
                <a:solidFill>
                  <a:schemeClr val="tx1"/>
                </a:solidFill>
                <a:effectLst/>
                <a:latin typeface="+mn-lt"/>
                <a:ea typeface="+mn-ea"/>
                <a:cs typeface="+mn-cs"/>
              </a:rPr>
              <a:t> set, terlihat bahwa model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XGBoost</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memberikan hasil terbaik dengan nilai </a:t>
            </a:r>
            <a:r>
              <a:rPr lang="id-ID" sz="1200" b="1" kern="1200" dirty="0">
                <a:solidFill>
                  <a:schemeClr val="tx1"/>
                </a:solidFill>
                <a:effectLst/>
                <a:latin typeface="+mn-lt"/>
                <a:ea typeface="+mn-ea"/>
                <a:cs typeface="+mn-cs"/>
              </a:rPr>
              <a:t>**RMSE**</a:t>
            </a:r>
            <a:r>
              <a:rPr lang="id-ID" sz="1200" b="0" kern="1200" dirty="0">
                <a:solidFill>
                  <a:schemeClr val="tx1"/>
                </a:solidFill>
                <a:effectLst/>
                <a:latin typeface="+mn-lt"/>
                <a:ea typeface="+mn-ea"/>
                <a:cs typeface="+mn-cs"/>
              </a:rPr>
              <a:t> sebesar 40,478, </a:t>
            </a:r>
            <a:r>
              <a:rPr lang="id-ID" sz="1200" b="1" kern="1200" dirty="0">
                <a:solidFill>
                  <a:schemeClr val="tx1"/>
                </a:solidFill>
                <a:effectLst/>
                <a:latin typeface="+mn-lt"/>
                <a:ea typeface="+mn-ea"/>
                <a:cs typeface="+mn-cs"/>
              </a:rPr>
              <a:t>**MAE**</a:t>
            </a:r>
            <a:r>
              <a:rPr lang="id-ID" sz="1200" b="0" kern="1200" dirty="0">
                <a:solidFill>
                  <a:schemeClr val="tx1"/>
                </a:solidFill>
                <a:effectLst/>
                <a:latin typeface="+mn-lt"/>
                <a:ea typeface="+mn-ea"/>
                <a:cs typeface="+mn-cs"/>
              </a:rPr>
              <a:t> sebesar 27,582, dan </a:t>
            </a:r>
            <a:r>
              <a:rPr lang="id-ID" sz="1200" b="1" kern="1200" dirty="0">
                <a:solidFill>
                  <a:schemeClr val="tx1"/>
                </a:solidFill>
                <a:effectLst/>
                <a:latin typeface="+mn-lt"/>
                <a:ea typeface="+mn-ea"/>
                <a:cs typeface="+mn-cs"/>
              </a:rPr>
              <a:t>**MAPE**</a:t>
            </a:r>
            <a:r>
              <a:rPr lang="id-ID" sz="1200" b="0" kern="1200" dirty="0">
                <a:solidFill>
                  <a:schemeClr val="tx1"/>
                </a:solidFill>
                <a:effectLst/>
                <a:latin typeface="+mn-lt"/>
                <a:ea typeface="+mn-ea"/>
                <a:cs typeface="+mn-cs"/>
              </a:rPr>
              <a:t> sebesar 16.83%. Model ini juga memiliki nilai R² sebesar 0.789, menunjukkan kemampuan model yang baik dalam menangkap pola data. Model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RandomForest</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berada di posisi kedua dengan nilai </a:t>
            </a:r>
            <a:r>
              <a:rPr lang="id-ID" sz="1200" b="1" kern="1200" dirty="0">
                <a:solidFill>
                  <a:schemeClr val="tx1"/>
                </a:solidFill>
                <a:effectLst/>
                <a:latin typeface="+mn-lt"/>
                <a:ea typeface="+mn-ea"/>
                <a:cs typeface="+mn-cs"/>
              </a:rPr>
              <a:t>**RMSE**</a:t>
            </a:r>
            <a:r>
              <a:rPr lang="id-ID" sz="1200" b="0" kern="1200" dirty="0">
                <a:solidFill>
                  <a:schemeClr val="tx1"/>
                </a:solidFill>
                <a:effectLst/>
                <a:latin typeface="+mn-lt"/>
                <a:ea typeface="+mn-ea"/>
                <a:cs typeface="+mn-cs"/>
              </a:rPr>
              <a:t> sebesar 45,178, </a:t>
            </a:r>
            <a:r>
              <a:rPr lang="id-ID" sz="1200" b="1" kern="1200" dirty="0">
                <a:solidFill>
                  <a:schemeClr val="tx1"/>
                </a:solidFill>
                <a:effectLst/>
                <a:latin typeface="+mn-lt"/>
                <a:ea typeface="+mn-ea"/>
                <a:cs typeface="+mn-cs"/>
              </a:rPr>
              <a:t>**MAE**</a:t>
            </a:r>
            <a:r>
              <a:rPr lang="id-ID" sz="1200" b="0" kern="1200" dirty="0">
                <a:solidFill>
                  <a:schemeClr val="tx1"/>
                </a:solidFill>
                <a:effectLst/>
                <a:latin typeface="+mn-lt"/>
                <a:ea typeface="+mn-ea"/>
                <a:cs typeface="+mn-cs"/>
              </a:rPr>
              <a:t> sebesar 31,785, dan </a:t>
            </a:r>
            <a:r>
              <a:rPr lang="id-ID" sz="1200" b="1" kern="1200" dirty="0">
                <a:solidFill>
                  <a:schemeClr val="tx1"/>
                </a:solidFill>
                <a:effectLst/>
                <a:latin typeface="+mn-lt"/>
                <a:ea typeface="+mn-ea"/>
                <a:cs typeface="+mn-cs"/>
              </a:rPr>
              <a:t>**MAPE**</a:t>
            </a:r>
            <a:r>
              <a:rPr lang="id-ID" sz="1200" b="0" kern="1200" dirty="0">
                <a:solidFill>
                  <a:schemeClr val="tx1"/>
                </a:solidFill>
                <a:effectLst/>
                <a:latin typeface="+mn-lt"/>
                <a:ea typeface="+mn-ea"/>
                <a:cs typeface="+mn-cs"/>
              </a:rPr>
              <a:t> sebesar 19.45%, serta R² sebesar 0.737. Model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GradientBoosting</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menempati posisi ketiga dengan nilai </a:t>
            </a:r>
            <a:r>
              <a:rPr lang="id-ID" sz="1200" b="1" kern="1200" dirty="0">
                <a:solidFill>
                  <a:schemeClr val="tx1"/>
                </a:solidFill>
                <a:effectLst/>
                <a:latin typeface="+mn-lt"/>
                <a:ea typeface="+mn-ea"/>
                <a:cs typeface="+mn-cs"/>
              </a:rPr>
              <a:t>**RMSE**</a:t>
            </a:r>
            <a:r>
              <a:rPr lang="id-ID" sz="1200" b="0" kern="1200" dirty="0">
                <a:solidFill>
                  <a:schemeClr val="tx1"/>
                </a:solidFill>
                <a:effectLst/>
                <a:latin typeface="+mn-lt"/>
                <a:ea typeface="+mn-ea"/>
                <a:cs typeface="+mn-cs"/>
              </a:rPr>
              <a:t> sebesar 46,105, </a:t>
            </a:r>
            <a:r>
              <a:rPr lang="id-ID" sz="1200" b="1" kern="1200" dirty="0">
                <a:solidFill>
                  <a:schemeClr val="tx1"/>
                </a:solidFill>
                <a:effectLst/>
                <a:latin typeface="+mn-lt"/>
                <a:ea typeface="+mn-ea"/>
                <a:cs typeface="+mn-cs"/>
              </a:rPr>
              <a:t>**MAE**</a:t>
            </a:r>
            <a:r>
              <a:rPr lang="id-ID" sz="1200" b="0" kern="1200" dirty="0">
                <a:solidFill>
                  <a:schemeClr val="tx1"/>
                </a:solidFill>
                <a:effectLst/>
                <a:latin typeface="+mn-lt"/>
                <a:ea typeface="+mn-ea"/>
                <a:cs typeface="+mn-cs"/>
              </a:rPr>
              <a:t> sebesar 33,474, dan </a:t>
            </a:r>
            <a:r>
              <a:rPr lang="id-ID" sz="1200" b="1" kern="1200" dirty="0">
                <a:solidFill>
                  <a:schemeClr val="tx1"/>
                </a:solidFill>
                <a:effectLst/>
                <a:latin typeface="+mn-lt"/>
                <a:ea typeface="+mn-ea"/>
                <a:cs typeface="+mn-cs"/>
              </a:rPr>
              <a:t>**MAPE**</a:t>
            </a:r>
            <a:r>
              <a:rPr lang="id-ID" sz="1200" b="0" kern="1200" dirty="0">
                <a:solidFill>
                  <a:schemeClr val="tx1"/>
                </a:solidFill>
                <a:effectLst/>
                <a:latin typeface="+mn-lt"/>
                <a:ea typeface="+mn-ea"/>
                <a:cs typeface="+mn-cs"/>
              </a:rPr>
              <a:t> sebesar 20.73%, serta R² sebesar 0.726. </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Hasil ini menunjukkan bahwa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XGBoost</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adalah model paling optimal untuk digunakan pada </a:t>
            </a:r>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 ini. Model </a:t>
            </a:r>
            <a:r>
              <a:rPr lang="id-ID" sz="1200" b="0" kern="1200" dirty="0" err="1">
                <a:solidFill>
                  <a:schemeClr val="tx1"/>
                </a:solidFill>
                <a:effectLst/>
                <a:latin typeface="+mn-lt"/>
                <a:ea typeface="+mn-ea"/>
                <a:cs typeface="+mn-cs"/>
              </a:rPr>
              <a:t>XGBoost</a:t>
            </a:r>
            <a:r>
              <a:rPr lang="id-ID" sz="1200" b="0" kern="1200" dirty="0">
                <a:solidFill>
                  <a:schemeClr val="tx1"/>
                </a:solidFill>
                <a:effectLst/>
                <a:latin typeface="+mn-lt"/>
                <a:ea typeface="+mn-ea"/>
                <a:cs typeface="+mn-cs"/>
              </a:rPr>
              <a:t> tidak hanya dipilih sebagai model utama karena performa yang unggul, tetapi juga akan digunakan untuk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tuning</a:t>
            </a:r>
            <a:r>
              <a:rPr lang="id-ID" sz="1200" b="1" kern="1200" dirty="0">
                <a:solidFill>
                  <a:schemeClr val="tx1"/>
                </a:solidFill>
                <a:effectLst/>
                <a:latin typeface="+mn-lt"/>
                <a:ea typeface="+mn-ea"/>
                <a:cs typeface="+mn-cs"/>
              </a:rPr>
              <a:t> parameter lebih lanjut**</a:t>
            </a:r>
            <a:r>
              <a:rPr lang="id-ID" sz="1200" b="0" kern="1200" dirty="0">
                <a:solidFill>
                  <a:schemeClr val="tx1"/>
                </a:solidFill>
                <a:effectLst/>
                <a:latin typeface="+mn-lt"/>
                <a:ea typeface="+mn-ea"/>
                <a:cs typeface="+mn-cs"/>
              </a:rPr>
              <a:t> dan analisis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feature</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importance</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Langkah ini bertujuan untuk lebih meningkatkan akurasi model serta memahami fitur-fitur yang paling signifikan dalam mempengaruhi prediksi harga rumah. Sementara itu,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RandomForest</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dan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GradientBoosting</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dapat digunakan sebagai model pembanding dalam evaluasi performa.</a:t>
            </a:r>
          </a:p>
          <a:p>
            <a:br>
              <a:rPr lang="id-ID" sz="1200" b="0" kern="1200" dirty="0">
                <a:solidFill>
                  <a:schemeClr val="tx1"/>
                </a:solidFill>
                <a:effectLst/>
                <a:latin typeface="+mn-lt"/>
                <a:ea typeface="+mn-ea"/>
                <a:cs typeface="+mn-cs"/>
              </a:rPr>
            </a:br>
            <a:endParaRPr lang="id-ID" sz="1200" b="0" kern="1200" dirty="0">
              <a:solidFill>
                <a:schemeClr val="tx1"/>
              </a:solidFill>
              <a:effectLst/>
              <a:latin typeface="+mn-lt"/>
              <a:ea typeface="+mn-ea"/>
              <a:cs typeface="+mn-cs"/>
            </a:endParaRP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35</a:t>
            </a:fld>
            <a:endParaRPr lang="cs-CZ"/>
          </a:p>
        </p:txBody>
      </p:sp>
    </p:spTree>
    <p:extLst>
      <p:ext uri="{BB962C8B-B14F-4D97-AF65-F5344CB8AC3E}">
        <p14:creationId xmlns:p14="http://schemas.microsoft.com/office/powerpoint/2010/main" val="28599128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r>
              <a:rPr lang="id-ID" dirty="0"/>
              <a:t>Jika kita ingin melakukan </a:t>
            </a:r>
            <a:r>
              <a:rPr lang="id-ID" dirty="0" err="1"/>
              <a:t>tuning</a:t>
            </a:r>
            <a:r>
              <a:rPr lang="id-ID" dirty="0"/>
              <a:t> model maka terlebih dahulu kita harus tahu </a:t>
            </a:r>
            <a:r>
              <a:rPr lang="id-ID" dirty="0" err="1"/>
              <a:t>hyperparameter</a:t>
            </a:r>
            <a:r>
              <a:rPr lang="id-ID" dirty="0"/>
              <a:t> apa saja yang digunakan.</a:t>
            </a:r>
          </a:p>
          <a:p>
            <a:endParaRPr lang="id-ID" dirty="0"/>
          </a:p>
          <a:p>
            <a:r>
              <a:rPr lang="id-ID" sz="1200" b="0" kern="1200" dirty="0">
                <a:solidFill>
                  <a:schemeClr val="tx1"/>
                </a:solidFill>
                <a:effectLst/>
                <a:latin typeface="+mn-lt"/>
                <a:ea typeface="+mn-ea"/>
                <a:cs typeface="+mn-cs"/>
              </a:rPr>
              <a:t>1. </a:t>
            </a:r>
            <a:r>
              <a:rPr lang="id-ID" sz="1200" b="1" kern="1200" dirty="0">
                <a:solidFill>
                  <a:schemeClr val="tx1"/>
                </a:solidFill>
                <a:effectLst/>
                <a:latin typeface="+mn-lt"/>
                <a:ea typeface="+mn-ea"/>
                <a:cs typeface="+mn-cs"/>
              </a:rPr>
              <a:t>**Parameter `</a:t>
            </a:r>
            <a:r>
              <a:rPr lang="id-ID" sz="1200" b="1" kern="1200" dirty="0" err="1">
                <a:solidFill>
                  <a:schemeClr val="tx1"/>
                </a:solidFill>
                <a:effectLst/>
                <a:latin typeface="+mn-lt"/>
                <a:ea typeface="+mn-ea"/>
                <a:cs typeface="+mn-cs"/>
              </a:rPr>
              <a:t>n_iter</a:t>
            </a:r>
            <a:r>
              <a:rPr lang="id-ID" sz="1200" b="1" kern="1200" dirty="0">
                <a:solidFill>
                  <a:schemeClr val="tx1"/>
                </a:solidFill>
                <a:effectLst/>
                <a:latin typeface="+mn-lt"/>
                <a:ea typeface="+mn-ea"/>
                <a:cs typeface="+mn-cs"/>
              </a:rPr>
              <a:t>`:**</a:t>
            </a:r>
            <a:endParaRPr lang="id-ID" sz="1200" b="0" kern="1200" dirty="0">
              <a:solidFill>
                <a:schemeClr val="tx1"/>
              </a:solidFill>
              <a:effectLst/>
              <a:latin typeface="+mn-lt"/>
              <a:ea typeface="+mn-ea"/>
              <a:cs typeface="+mn-cs"/>
            </a:endParaRPr>
          </a:p>
          <a:p>
            <a:r>
              <a:rPr lang="id-ID" sz="1200" b="0" kern="1200" dirty="0">
                <a:solidFill>
                  <a:schemeClr val="tx1"/>
                </a:solidFill>
                <a:effectLst/>
                <a:latin typeface="+mn-lt"/>
                <a:ea typeface="+mn-ea"/>
                <a:cs typeface="+mn-cs"/>
              </a:rPr>
              <a:t>   - Tidak ada aturan baku dalam menentukan jumlah iterasi untuk </a:t>
            </a:r>
            <a:r>
              <a:rPr lang="id-ID" sz="1200" b="0" kern="1200" dirty="0" err="1">
                <a:solidFill>
                  <a:schemeClr val="tx1"/>
                </a:solidFill>
                <a:effectLst/>
                <a:latin typeface="+mn-lt"/>
                <a:ea typeface="+mn-ea"/>
                <a:cs typeface="+mn-cs"/>
              </a:rPr>
              <a:t>RandomizedSearchCV</a:t>
            </a:r>
            <a:r>
              <a:rPr lang="id-ID" sz="1200" b="0" kern="1200" dirty="0">
                <a:solidFill>
                  <a:schemeClr val="tx1"/>
                </a:solidFill>
                <a:effectLst/>
                <a:latin typeface="+mn-lt"/>
                <a:ea typeface="+mn-ea"/>
                <a:cs typeface="+mn-cs"/>
              </a:rPr>
              <a:t>. Namun, pada pemodelan ini, digunakan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n_iter</a:t>
            </a:r>
            <a:r>
              <a:rPr lang="id-ID" sz="1200" b="1" kern="1200" dirty="0">
                <a:solidFill>
                  <a:schemeClr val="tx1"/>
                </a:solidFill>
                <a:effectLst/>
                <a:latin typeface="+mn-lt"/>
                <a:ea typeface="+mn-ea"/>
                <a:cs typeface="+mn-cs"/>
              </a:rPr>
              <a:t> = 60**</a:t>
            </a:r>
            <a:r>
              <a:rPr lang="id-ID" sz="1200" b="0" kern="1200" dirty="0">
                <a:solidFill>
                  <a:schemeClr val="tx1"/>
                </a:solidFill>
                <a:effectLst/>
                <a:latin typeface="+mn-lt"/>
                <a:ea typeface="+mn-ea"/>
                <a:cs typeface="+mn-cs"/>
              </a:rPr>
              <a:t> karena menurut artikel Sun </a:t>
            </a:r>
            <a:r>
              <a:rPr lang="id-ID" sz="1200" b="0" kern="1200" dirty="0" err="1">
                <a:solidFill>
                  <a:schemeClr val="tx1"/>
                </a:solidFill>
                <a:effectLst/>
                <a:latin typeface="+mn-lt"/>
                <a:ea typeface="+mn-ea"/>
                <a:cs typeface="+mn-cs"/>
              </a:rPr>
              <a:t>Weiran</a:t>
            </a:r>
            <a:r>
              <a:rPr lang="id-ID" sz="1200" b="0" kern="1200" dirty="0">
                <a:solidFill>
                  <a:schemeClr val="tx1"/>
                </a:solidFill>
                <a:effectLst/>
                <a:latin typeface="+mn-lt"/>
                <a:ea typeface="+mn-ea"/>
                <a:cs typeface="+mn-cs"/>
              </a:rPr>
              <a:t>, nilai ini cukup optimal untuk menjaga keseimbangan antara waktu komputasi dan akurasi model.</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2. </a:t>
            </a:r>
            <a:r>
              <a:rPr lang="id-ID" sz="1200" b="1" kern="1200" dirty="0">
                <a:solidFill>
                  <a:schemeClr val="tx1"/>
                </a:solidFill>
                <a:effectLst/>
                <a:latin typeface="+mn-lt"/>
                <a:ea typeface="+mn-ea"/>
                <a:cs typeface="+mn-cs"/>
              </a:rPr>
              <a:t>**Parameter `</a:t>
            </a:r>
            <a:r>
              <a:rPr lang="id-ID" sz="1200" b="1" kern="1200" dirty="0" err="1">
                <a:solidFill>
                  <a:schemeClr val="tx1"/>
                </a:solidFill>
                <a:effectLst/>
                <a:latin typeface="+mn-lt"/>
                <a:ea typeface="+mn-ea"/>
                <a:cs typeface="+mn-cs"/>
              </a:rPr>
              <a:t>n_jobs</a:t>
            </a:r>
            <a:r>
              <a:rPr lang="id-ID" sz="1200" b="1" kern="1200" dirty="0">
                <a:solidFill>
                  <a:schemeClr val="tx1"/>
                </a:solidFill>
                <a:effectLst/>
                <a:latin typeface="+mn-lt"/>
                <a:ea typeface="+mn-ea"/>
                <a:cs typeface="+mn-cs"/>
              </a:rPr>
              <a:t>`:**</a:t>
            </a:r>
            <a:endParaRPr lang="id-ID" sz="1200" b="0" kern="1200" dirty="0">
              <a:solidFill>
                <a:schemeClr val="tx1"/>
              </a:solidFill>
              <a:effectLst/>
              <a:latin typeface="+mn-lt"/>
              <a:ea typeface="+mn-ea"/>
              <a:cs typeface="+mn-cs"/>
            </a:endParaRPr>
          </a:p>
          <a:p>
            <a:r>
              <a:rPr lang="id-ID" sz="1200" b="0" kern="1200" dirty="0">
                <a:solidFill>
                  <a:schemeClr val="tx1"/>
                </a:solidFill>
                <a:effectLst/>
                <a:latin typeface="+mn-lt"/>
                <a:ea typeface="+mn-ea"/>
                <a:cs typeface="+mn-cs"/>
              </a:rPr>
              <a:t>   - Digunakan nilai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n_jobs</a:t>
            </a:r>
            <a:r>
              <a:rPr lang="id-ID" sz="1200" b="1" kern="1200" dirty="0">
                <a:solidFill>
                  <a:schemeClr val="tx1"/>
                </a:solidFill>
                <a:effectLst/>
                <a:latin typeface="+mn-lt"/>
                <a:ea typeface="+mn-ea"/>
                <a:cs typeface="+mn-cs"/>
              </a:rPr>
              <a:t> = -1**</a:t>
            </a:r>
            <a:r>
              <a:rPr lang="id-ID" sz="1200" b="0" kern="1200" dirty="0">
                <a:solidFill>
                  <a:schemeClr val="tx1"/>
                </a:solidFill>
                <a:effectLst/>
                <a:latin typeface="+mn-lt"/>
                <a:ea typeface="+mn-ea"/>
                <a:cs typeface="+mn-cs"/>
              </a:rPr>
              <a:t>, yang berarti semua prosesor pada komputer akan digunakan untuk mempercepat proses pencarian </a:t>
            </a:r>
            <a:r>
              <a:rPr lang="id-ID" sz="1200" b="0" kern="1200" dirty="0" err="1">
                <a:solidFill>
                  <a:schemeClr val="tx1"/>
                </a:solidFill>
                <a:effectLst/>
                <a:latin typeface="+mn-lt"/>
                <a:ea typeface="+mn-ea"/>
                <a:cs typeface="+mn-cs"/>
              </a:rPr>
              <a:t>hyperparameter</a:t>
            </a:r>
            <a:r>
              <a:rPr lang="id-ID" sz="1200" b="0" kern="1200" dirty="0">
                <a:solidFill>
                  <a:schemeClr val="tx1"/>
                </a:solidFill>
                <a:effectLst/>
                <a:latin typeface="+mn-lt"/>
                <a:ea typeface="+mn-ea"/>
                <a:cs typeface="+mn-cs"/>
              </a:rPr>
              <a:t>.</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3. </a:t>
            </a:r>
            <a:r>
              <a:rPr lang="id-ID" sz="1200" b="1" kern="1200" dirty="0">
                <a:solidFill>
                  <a:schemeClr val="tx1"/>
                </a:solidFill>
                <a:effectLst/>
                <a:latin typeface="+mn-lt"/>
                <a:ea typeface="+mn-ea"/>
                <a:cs typeface="+mn-cs"/>
              </a:rPr>
              <a:t>**Parameter `</a:t>
            </a:r>
            <a:r>
              <a:rPr lang="id-ID" sz="1200" b="1" kern="1200" dirty="0" err="1">
                <a:solidFill>
                  <a:schemeClr val="tx1"/>
                </a:solidFill>
                <a:effectLst/>
                <a:latin typeface="+mn-lt"/>
                <a:ea typeface="+mn-ea"/>
                <a:cs typeface="+mn-cs"/>
              </a:rPr>
              <a:t>random_state</a:t>
            </a:r>
            <a:r>
              <a:rPr lang="id-ID" sz="1200" b="1" kern="1200" dirty="0">
                <a:solidFill>
                  <a:schemeClr val="tx1"/>
                </a:solidFill>
                <a:effectLst/>
                <a:latin typeface="+mn-lt"/>
                <a:ea typeface="+mn-ea"/>
                <a:cs typeface="+mn-cs"/>
              </a:rPr>
              <a:t>`:**</a:t>
            </a:r>
            <a:endParaRPr lang="id-ID" sz="1200" b="0" kern="1200" dirty="0">
              <a:solidFill>
                <a:schemeClr val="tx1"/>
              </a:solidFill>
              <a:effectLst/>
              <a:latin typeface="+mn-lt"/>
              <a:ea typeface="+mn-ea"/>
              <a:cs typeface="+mn-cs"/>
            </a:endParaRPr>
          </a:p>
          <a:p>
            <a:r>
              <a:rPr lang="id-ID" sz="1200" b="0" kern="1200" dirty="0">
                <a:solidFill>
                  <a:schemeClr val="tx1"/>
                </a:solidFill>
                <a:effectLst/>
                <a:latin typeface="+mn-lt"/>
                <a:ea typeface="+mn-ea"/>
                <a:cs typeface="+mn-cs"/>
              </a:rPr>
              <a:t>   - Untuk menjaga konsistensi hasil, nilai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random_state</a:t>
            </a:r>
            <a:r>
              <a:rPr lang="id-ID" sz="1200" b="1" kern="1200" dirty="0">
                <a:solidFill>
                  <a:schemeClr val="tx1"/>
                </a:solidFill>
                <a:effectLst/>
                <a:latin typeface="+mn-lt"/>
                <a:ea typeface="+mn-ea"/>
                <a:cs typeface="+mn-cs"/>
              </a:rPr>
              <a:t> = 2023**</a:t>
            </a:r>
            <a:r>
              <a:rPr lang="id-ID" sz="1200" b="0" kern="1200" dirty="0">
                <a:solidFill>
                  <a:schemeClr val="tx1"/>
                </a:solidFill>
                <a:effectLst/>
                <a:latin typeface="+mn-lt"/>
                <a:ea typeface="+mn-ea"/>
                <a:cs typeface="+mn-cs"/>
              </a:rPr>
              <a:t> akan digunakan, seperti pada `</a:t>
            </a:r>
            <a:r>
              <a:rPr lang="id-ID" sz="1200" b="0" kern="1200" dirty="0" err="1">
                <a:solidFill>
                  <a:schemeClr val="tx1"/>
                </a:solidFill>
                <a:effectLst/>
                <a:latin typeface="+mn-lt"/>
                <a:ea typeface="+mn-ea"/>
                <a:cs typeface="+mn-cs"/>
              </a:rPr>
              <a:t>train_test_split</a:t>
            </a:r>
            <a:r>
              <a:rPr lang="id-ID" sz="1200" b="0" kern="1200" dirty="0">
                <a:solidFill>
                  <a:schemeClr val="tx1"/>
                </a:solidFill>
                <a:effectLst/>
                <a:latin typeface="+mn-lt"/>
                <a:ea typeface="+mn-ea"/>
                <a:cs typeface="+mn-cs"/>
              </a:rPr>
              <a:t>`.</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4. </a:t>
            </a:r>
            <a:r>
              <a:rPr lang="id-ID" sz="1200" b="1" kern="1200" dirty="0">
                <a:solidFill>
                  <a:schemeClr val="tx1"/>
                </a:solidFill>
                <a:effectLst/>
                <a:latin typeface="+mn-lt"/>
                <a:ea typeface="+mn-ea"/>
                <a:cs typeface="+mn-cs"/>
              </a:rPr>
              <a:t>**Metrik Evaluasi:**</a:t>
            </a:r>
            <a:endParaRPr lang="id-ID" sz="1200" b="0" kern="1200" dirty="0">
              <a:solidFill>
                <a:schemeClr val="tx1"/>
              </a:solidFill>
              <a:effectLst/>
              <a:latin typeface="+mn-lt"/>
              <a:ea typeface="+mn-ea"/>
              <a:cs typeface="+mn-cs"/>
            </a:endParaRPr>
          </a:p>
          <a:p>
            <a:r>
              <a:rPr lang="id-ID" sz="1200" b="0" kern="1200" dirty="0">
                <a:solidFill>
                  <a:schemeClr val="tx1"/>
                </a:solidFill>
                <a:effectLst/>
                <a:latin typeface="+mn-lt"/>
                <a:ea typeface="+mn-ea"/>
                <a:cs typeface="+mn-cs"/>
              </a:rPr>
              <a:t>   - Digunakan tiga metrik evaluasi utama (</a:t>
            </a:r>
            <a:r>
              <a:rPr lang="id-ID" sz="1200" b="1" kern="1200" dirty="0">
                <a:solidFill>
                  <a:schemeClr val="tx1"/>
                </a:solidFill>
                <a:effectLst/>
                <a:latin typeface="+mn-lt"/>
                <a:ea typeface="+mn-ea"/>
                <a:cs typeface="+mn-cs"/>
              </a:rPr>
              <a:t>**RMSE**</a:t>
            </a:r>
            <a:r>
              <a:rPr lang="id-ID" sz="1200" b="0" kern="1200" dirty="0">
                <a:solidFill>
                  <a:schemeClr val="tx1"/>
                </a:solidFill>
                <a:effectLst/>
                <a:latin typeface="+mn-lt"/>
                <a:ea typeface="+mn-ea"/>
                <a:cs typeface="+mn-cs"/>
              </a:rPr>
              <a:t>, </a:t>
            </a:r>
            <a:r>
              <a:rPr lang="id-ID" sz="1200" b="1" kern="1200" dirty="0">
                <a:solidFill>
                  <a:schemeClr val="tx1"/>
                </a:solidFill>
                <a:effectLst/>
                <a:latin typeface="+mn-lt"/>
                <a:ea typeface="+mn-ea"/>
                <a:cs typeface="+mn-cs"/>
              </a:rPr>
              <a:t>**MAE**</a:t>
            </a:r>
            <a:r>
              <a:rPr lang="id-ID" sz="1200" b="0" kern="1200" dirty="0">
                <a:solidFill>
                  <a:schemeClr val="tx1"/>
                </a:solidFill>
                <a:effectLst/>
                <a:latin typeface="+mn-lt"/>
                <a:ea typeface="+mn-ea"/>
                <a:cs typeface="+mn-cs"/>
              </a:rPr>
              <a:t>, dan </a:t>
            </a:r>
            <a:r>
              <a:rPr lang="id-ID" sz="1200" b="1" kern="1200" dirty="0">
                <a:solidFill>
                  <a:schemeClr val="tx1"/>
                </a:solidFill>
                <a:effectLst/>
                <a:latin typeface="+mn-lt"/>
                <a:ea typeface="+mn-ea"/>
                <a:cs typeface="+mn-cs"/>
              </a:rPr>
              <a:t>**MAPE**</a:t>
            </a:r>
            <a:r>
              <a:rPr lang="id-ID" sz="1200" b="0" kern="1200" dirty="0">
                <a:solidFill>
                  <a:schemeClr val="tx1"/>
                </a:solidFill>
                <a:effectLst/>
                <a:latin typeface="+mn-lt"/>
                <a:ea typeface="+mn-ea"/>
                <a:cs typeface="+mn-cs"/>
              </a:rPr>
              <a:t>) untuk mengevaluasi performa model. Namun, untuk optimasi </a:t>
            </a:r>
            <a:r>
              <a:rPr lang="id-ID" sz="1200" b="0" kern="1200" dirty="0" err="1">
                <a:solidFill>
                  <a:schemeClr val="tx1"/>
                </a:solidFill>
                <a:effectLst/>
                <a:latin typeface="+mn-lt"/>
                <a:ea typeface="+mn-ea"/>
                <a:cs typeface="+mn-cs"/>
              </a:rPr>
              <a:t>hyperparameter</a:t>
            </a:r>
            <a:r>
              <a:rPr lang="id-ID" sz="1200" b="0" kern="1200" dirty="0">
                <a:solidFill>
                  <a:schemeClr val="tx1"/>
                </a:solidFill>
                <a:effectLst/>
                <a:latin typeface="+mn-lt"/>
                <a:ea typeface="+mn-ea"/>
                <a:cs typeface="+mn-cs"/>
              </a:rPr>
              <a:t>, akan digunakan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neg_mean_absolute_error</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sebagai metrik utama.</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5.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Cross</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Validation</a:t>
            </a:r>
            <a:r>
              <a:rPr lang="id-ID" sz="1200" b="1" kern="1200" dirty="0">
                <a:solidFill>
                  <a:schemeClr val="tx1"/>
                </a:solidFill>
                <a:effectLst/>
                <a:latin typeface="+mn-lt"/>
                <a:ea typeface="+mn-ea"/>
                <a:cs typeface="+mn-cs"/>
              </a:rPr>
              <a:t>:**</a:t>
            </a:r>
            <a:endParaRPr lang="id-ID" sz="1200" b="0" kern="1200" dirty="0">
              <a:solidFill>
                <a:schemeClr val="tx1"/>
              </a:solidFill>
              <a:effectLst/>
              <a:latin typeface="+mn-lt"/>
              <a:ea typeface="+mn-ea"/>
              <a:cs typeface="+mn-cs"/>
            </a:endParaRPr>
          </a:p>
          <a:p>
            <a:r>
              <a:rPr lang="id-ID" sz="1200" b="0" kern="1200" dirty="0">
                <a:solidFill>
                  <a:schemeClr val="tx1"/>
                </a:solidFill>
                <a:effectLst/>
                <a:latin typeface="+mn-lt"/>
                <a:ea typeface="+mn-ea"/>
                <a:cs typeface="+mn-cs"/>
              </a:rPr>
              <a:t>   - Menggunakan </a:t>
            </a:r>
            <a:r>
              <a:rPr lang="id-ID" sz="1200" b="1" kern="1200" dirty="0">
                <a:solidFill>
                  <a:schemeClr val="tx1"/>
                </a:solidFill>
                <a:effectLst/>
                <a:latin typeface="+mn-lt"/>
                <a:ea typeface="+mn-ea"/>
                <a:cs typeface="+mn-cs"/>
              </a:rPr>
              <a:t>**K-</a:t>
            </a:r>
            <a:r>
              <a:rPr lang="id-ID" sz="1200" b="1" kern="1200" dirty="0" err="1">
                <a:solidFill>
                  <a:schemeClr val="tx1"/>
                </a:solidFill>
                <a:effectLst/>
                <a:latin typeface="+mn-lt"/>
                <a:ea typeface="+mn-ea"/>
                <a:cs typeface="+mn-cs"/>
              </a:rPr>
              <a:t>Folds</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cross-validation</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dengan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n_splits</a:t>
            </a:r>
            <a:r>
              <a:rPr lang="id-ID" sz="1200" b="1" kern="1200" dirty="0">
                <a:solidFill>
                  <a:schemeClr val="tx1"/>
                </a:solidFill>
                <a:effectLst/>
                <a:latin typeface="+mn-lt"/>
                <a:ea typeface="+mn-ea"/>
                <a:cs typeface="+mn-cs"/>
              </a:rPr>
              <a:t>=5**</a:t>
            </a:r>
            <a:r>
              <a:rPr lang="id-ID" sz="1200" b="0" kern="1200" dirty="0">
                <a:solidFill>
                  <a:schemeClr val="tx1"/>
                </a:solidFill>
                <a:effectLst/>
                <a:latin typeface="+mn-lt"/>
                <a:ea typeface="+mn-ea"/>
                <a:cs typeface="+mn-cs"/>
              </a:rPr>
              <a:t>, di mana data akan dibagi menjadi lima kelompok.</a:t>
            </a:r>
          </a:p>
          <a:p>
            <a:r>
              <a:rPr lang="id-ID" sz="1200" b="0" kern="1200" dirty="0">
                <a:solidFill>
                  <a:schemeClr val="tx1"/>
                </a:solidFill>
                <a:effectLst/>
                <a:latin typeface="+mn-lt"/>
                <a:ea typeface="+mn-ea"/>
                <a:cs typeface="+mn-cs"/>
              </a:rPr>
              <a:t>   - Parameter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shuffle</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True</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digunakan untuk mengacak data sebelum membaginya ke dalam kelompok.</a:t>
            </a:r>
          </a:p>
          <a:p>
            <a:r>
              <a:rPr lang="id-ID" sz="1200" b="0" kern="1200" dirty="0">
                <a:solidFill>
                  <a:schemeClr val="tx1"/>
                </a:solidFill>
                <a:effectLst/>
                <a:latin typeface="+mn-lt"/>
                <a:ea typeface="+mn-ea"/>
                <a:cs typeface="+mn-cs"/>
              </a:rPr>
              <a:t>   - Nilai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random_state</a:t>
            </a:r>
            <a:r>
              <a:rPr lang="id-ID" sz="1200" b="1" kern="1200" dirty="0">
                <a:solidFill>
                  <a:schemeClr val="tx1"/>
                </a:solidFill>
                <a:effectLst/>
                <a:latin typeface="+mn-lt"/>
                <a:ea typeface="+mn-ea"/>
                <a:cs typeface="+mn-cs"/>
              </a:rPr>
              <a:t>=2023**</a:t>
            </a:r>
            <a:r>
              <a:rPr lang="id-ID" sz="1200" b="0" kern="1200" dirty="0">
                <a:solidFill>
                  <a:schemeClr val="tx1"/>
                </a:solidFill>
                <a:effectLst/>
                <a:latin typeface="+mn-lt"/>
                <a:ea typeface="+mn-ea"/>
                <a:cs typeface="+mn-cs"/>
              </a:rPr>
              <a:t> tetap dipertahankan untuk menjaga konsistensi hasil.</a:t>
            </a:r>
          </a:p>
          <a:p>
            <a:r>
              <a:rPr lang="id-ID" dirty="0"/>
              <a:t> </a:t>
            </a:r>
          </a:p>
          <a:p>
            <a:r>
              <a:rPr lang="id-ID" sz="1200" b="0" kern="1200" dirty="0">
                <a:solidFill>
                  <a:schemeClr val="tx1"/>
                </a:solidFill>
                <a:effectLst/>
                <a:latin typeface="+mn-lt"/>
                <a:ea typeface="+mn-ea"/>
                <a:cs typeface="+mn-cs"/>
              </a:rPr>
              <a:t>- </a:t>
            </a:r>
            <a:r>
              <a:rPr lang="id-ID" sz="1200" b="1" kern="1200" dirty="0">
                <a:solidFill>
                  <a:schemeClr val="tx1"/>
                </a:solidFill>
                <a:effectLst/>
                <a:latin typeface="+mn-lt"/>
                <a:ea typeface="+mn-ea"/>
                <a:cs typeface="+mn-cs"/>
              </a:rPr>
              <a:t>**Efisiensi:**</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RandomizedSearchCV</a:t>
            </a:r>
            <a:r>
              <a:rPr lang="id-ID" sz="1200" b="0" kern="1200" dirty="0">
                <a:solidFill>
                  <a:schemeClr val="tx1"/>
                </a:solidFill>
                <a:effectLst/>
                <a:latin typeface="+mn-lt"/>
                <a:ea typeface="+mn-ea"/>
                <a:cs typeface="+mn-cs"/>
              </a:rPr>
              <a:t> memungkinkan eksplorasi ruang </a:t>
            </a:r>
            <a:r>
              <a:rPr lang="id-ID" sz="1200" b="0" kern="1200" dirty="0" err="1">
                <a:solidFill>
                  <a:schemeClr val="tx1"/>
                </a:solidFill>
                <a:effectLst/>
                <a:latin typeface="+mn-lt"/>
                <a:ea typeface="+mn-ea"/>
                <a:cs typeface="+mn-cs"/>
              </a:rPr>
              <a:t>hyperparameter</a:t>
            </a:r>
            <a:r>
              <a:rPr lang="id-ID" sz="1200" b="0" kern="1200" dirty="0">
                <a:solidFill>
                  <a:schemeClr val="tx1"/>
                </a:solidFill>
                <a:effectLst/>
                <a:latin typeface="+mn-lt"/>
                <a:ea typeface="+mn-ea"/>
                <a:cs typeface="+mn-cs"/>
              </a:rPr>
              <a:t> yang luas dengan waktu komputasi yang lebih singkat dibandingkan </a:t>
            </a:r>
            <a:r>
              <a:rPr lang="id-ID" sz="1200" b="0" kern="1200" dirty="0" err="1">
                <a:solidFill>
                  <a:schemeClr val="tx1"/>
                </a:solidFill>
                <a:effectLst/>
                <a:latin typeface="+mn-lt"/>
                <a:ea typeface="+mn-ea"/>
                <a:cs typeface="+mn-cs"/>
              </a:rPr>
              <a:t>GridSearchCV</a:t>
            </a:r>
            <a:r>
              <a:rPr lang="id-ID" sz="1200" b="0" kern="1200" dirty="0">
                <a:solidFill>
                  <a:schemeClr val="tx1"/>
                </a:solidFill>
                <a:effectLst/>
                <a:latin typeface="+mn-lt"/>
                <a:ea typeface="+mn-ea"/>
                <a:cs typeface="+mn-cs"/>
              </a:rPr>
              <a:t>.</a:t>
            </a:r>
          </a:p>
          <a:p>
            <a:r>
              <a:rPr lang="id-ID" sz="1200" b="0" kern="1200" dirty="0">
                <a:solidFill>
                  <a:schemeClr val="tx1"/>
                </a:solidFill>
                <a:effectLst/>
                <a:latin typeface="+mn-lt"/>
                <a:ea typeface="+mn-ea"/>
                <a:cs typeface="+mn-cs"/>
              </a:rPr>
              <a:t>- </a:t>
            </a:r>
            <a:r>
              <a:rPr lang="id-ID" sz="1200" b="1" kern="1200" dirty="0">
                <a:solidFill>
                  <a:schemeClr val="tx1"/>
                </a:solidFill>
                <a:effectLst/>
                <a:latin typeface="+mn-lt"/>
                <a:ea typeface="+mn-ea"/>
                <a:cs typeface="+mn-cs"/>
              </a:rPr>
              <a:t>**Regularisasi:**</a:t>
            </a:r>
            <a:r>
              <a:rPr lang="id-ID" sz="1200" b="0" kern="1200" dirty="0">
                <a:solidFill>
                  <a:schemeClr val="tx1"/>
                </a:solidFill>
                <a:effectLst/>
                <a:latin typeface="+mn-lt"/>
                <a:ea typeface="+mn-ea"/>
                <a:cs typeface="+mn-cs"/>
              </a:rPr>
              <a:t> L1 dan L2 regularisasi yang diterapkan melalui `</a:t>
            </a:r>
            <a:r>
              <a:rPr lang="id-ID" sz="1200" b="0" kern="1200" dirty="0" err="1">
                <a:solidFill>
                  <a:schemeClr val="tx1"/>
                </a:solidFill>
                <a:effectLst/>
                <a:latin typeface="+mn-lt"/>
                <a:ea typeface="+mn-ea"/>
                <a:cs typeface="+mn-cs"/>
              </a:rPr>
              <a:t>reg_alpha</a:t>
            </a:r>
            <a:r>
              <a:rPr lang="id-ID" sz="1200" b="0" kern="1200" dirty="0">
                <a:solidFill>
                  <a:schemeClr val="tx1"/>
                </a:solidFill>
                <a:effectLst/>
                <a:latin typeface="+mn-lt"/>
                <a:ea typeface="+mn-ea"/>
                <a:cs typeface="+mn-cs"/>
              </a:rPr>
              <a:t>` dan `</a:t>
            </a:r>
            <a:r>
              <a:rPr lang="id-ID" sz="1200" b="0" kern="1200" dirty="0" err="1">
                <a:solidFill>
                  <a:schemeClr val="tx1"/>
                </a:solidFill>
                <a:effectLst/>
                <a:latin typeface="+mn-lt"/>
                <a:ea typeface="+mn-ea"/>
                <a:cs typeface="+mn-cs"/>
              </a:rPr>
              <a:t>reg_lambda</a:t>
            </a:r>
            <a:r>
              <a:rPr lang="id-ID" sz="1200" b="0" kern="1200" dirty="0">
                <a:solidFill>
                  <a:schemeClr val="tx1"/>
                </a:solidFill>
                <a:effectLst/>
                <a:latin typeface="+mn-lt"/>
                <a:ea typeface="+mn-ea"/>
                <a:cs typeface="+mn-cs"/>
              </a:rPr>
              <a:t>` membantu mencegah </a:t>
            </a:r>
            <a:r>
              <a:rPr lang="id-ID" sz="1200" b="0" kern="1200" dirty="0" err="1">
                <a:solidFill>
                  <a:schemeClr val="tx1"/>
                </a:solidFill>
                <a:effectLst/>
                <a:latin typeface="+mn-lt"/>
                <a:ea typeface="+mn-ea"/>
                <a:cs typeface="+mn-cs"/>
              </a:rPr>
              <a:t>overfitting</a:t>
            </a:r>
            <a:r>
              <a:rPr lang="id-ID" sz="1200" b="0" kern="1200" dirty="0">
                <a:solidFill>
                  <a:schemeClr val="tx1"/>
                </a:solidFill>
                <a:effectLst/>
                <a:latin typeface="+mn-lt"/>
                <a:ea typeface="+mn-ea"/>
                <a:cs typeface="+mn-cs"/>
              </a:rPr>
              <a:t> dan meningkatkan kemampuan generalisasi model.</a:t>
            </a:r>
          </a:p>
          <a:p>
            <a:r>
              <a:rPr lang="id-ID" sz="1200" b="0" kern="1200" dirty="0">
                <a:solidFill>
                  <a:schemeClr val="tx1"/>
                </a:solidFill>
                <a:effectLst/>
                <a:latin typeface="+mn-lt"/>
                <a:ea typeface="+mn-ea"/>
                <a:cs typeface="+mn-cs"/>
              </a:rPr>
              <a:t>- </a:t>
            </a:r>
            <a:r>
              <a:rPr lang="id-ID" sz="1200" b="1" kern="1200" dirty="0">
                <a:solidFill>
                  <a:schemeClr val="tx1"/>
                </a:solidFill>
                <a:effectLst/>
                <a:latin typeface="+mn-lt"/>
                <a:ea typeface="+mn-ea"/>
                <a:cs typeface="+mn-cs"/>
              </a:rPr>
              <a:t>**Paralelisasi:**</a:t>
            </a:r>
            <a:r>
              <a:rPr lang="id-ID" sz="1200" b="0" kern="1200" dirty="0">
                <a:solidFill>
                  <a:schemeClr val="tx1"/>
                </a:solidFill>
                <a:effectLst/>
                <a:latin typeface="+mn-lt"/>
                <a:ea typeface="+mn-ea"/>
                <a:cs typeface="+mn-cs"/>
              </a:rPr>
              <a:t> Penggunaan `</a:t>
            </a:r>
            <a:r>
              <a:rPr lang="id-ID" sz="1200" b="0" kern="1200" dirty="0" err="1">
                <a:solidFill>
                  <a:schemeClr val="tx1"/>
                </a:solidFill>
                <a:effectLst/>
                <a:latin typeface="+mn-lt"/>
                <a:ea typeface="+mn-ea"/>
                <a:cs typeface="+mn-cs"/>
              </a:rPr>
              <a:t>n_jobs</a:t>
            </a:r>
            <a:r>
              <a:rPr lang="id-ID" sz="1200" b="0" kern="1200" dirty="0">
                <a:solidFill>
                  <a:schemeClr val="tx1"/>
                </a:solidFill>
                <a:effectLst/>
                <a:latin typeface="+mn-lt"/>
                <a:ea typeface="+mn-ea"/>
                <a:cs typeface="+mn-cs"/>
              </a:rPr>
              <a:t>=-1` memastikan seluruh CPU tersedia digunakan secara maksimal untuk mempercepat proses </a:t>
            </a:r>
            <a:r>
              <a:rPr lang="id-ID" sz="1200" b="0" kern="1200" dirty="0" err="1">
                <a:solidFill>
                  <a:schemeClr val="tx1"/>
                </a:solidFill>
                <a:effectLst/>
                <a:latin typeface="+mn-lt"/>
                <a:ea typeface="+mn-ea"/>
                <a:cs typeface="+mn-cs"/>
              </a:rPr>
              <a:t>tuning</a:t>
            </a:r>
            <a:r>
              <a:rPr lang="id-ID" sz="1200" b="0" kern="1200" dirty="0">
                <a:solidFill>
                  <a:schemeClr val="tx1"/>
                </a:solidFill>
                <a:effectLst/>
                <a:latin typeface="+mn-lt"/>
                <a:ea typeface="+mn-ea"/>
                <a:cs typeface="+mn-cs"/>
              </a:rPr>
              <a:t>.</a:t>
            </a:r>
          </a:p>
          <a:p>
            <a:r>
              <a:rPr lang="id-ID" sz="1200" b="0" kern="1200" dirty="0">
                <a:solidFill>
                  <a:schemeClr val="tx1"/>
                </a:solidFill>
                <a:effectLst/>
                <a:latin typeface="+mn-lt"/>
                <a:ea typeface="+mn-ea"/>
                <a:cs typeface="+mn-cs"/>
              </a:rPr>
              <a:t>- </a:t>
            </a:r>
            <a:r>
              <a:rPr lang="id-ID" sz="1200" b="1" kern="1200" dirty="0">
                <a:solidFill>
                  <a:schemeClr val="tx1"/>
                </a:solidFill>
                <a:effectLst/>
                <a:latin typeface="+mn-lt"/>
                <a:ea typeface="+mn-ea"/>
                <a:cs typeface="+mn-cs"/>
              </a:rPr>
              <a:t>**Akurasi:**</a:t>
            </a:r>
            <a:r>
              <a:rPr lang="id-ID" sz="1200" b="0" kern="1200" dirty="0">
                <a:solidFill>
                  <a:schemeClr val="tx1"/>
                </a:solidFill>
                <a:effectLst/>
                <a:latin typeface="+mn-lt"/>
                <a:ea typeface="+mn-ea"/>
                <a:cs typeface="+mn-cs"/>
              </a:rPr>
              <a:t> Metrik evaluasi yang dipilih memastikan model dioptimalkan untuk meminimalkan </a:t>
            </a:r>
            <a:r>
              <a:rPr lang="id-ID" sz="1200" b="0" kern="1200" dirty="0" err="1">
                <a:solidFill>
                  <a:schemeClr val="tx1"/>
                </a:solidFill>
                <a:effectLst/>
                <a:latin typeface="+mn-lt"/>
                <a:ea typeface="+mn-ea"/>
                <a:cs typeface="+mn-cs"/>
              </a:rPr>
              <a:t>error</a:t>
            </a:r>
            <a:r>
              <a:rPr lang="id-ID" sz="1200" b="0" kern="1200" dirty="0">
                <a:solidFill>
                  <a:schemeClr val="tx1"/>
                </a:solidFill>
                <a:effectLst/>
                <a:latin typeface="+mn-lt"/>
                <a:ea typeface="+mn-ea"/>
                <a:cs typeface="+mn-cs"/>
              </a:rPr>
              <a:t> absolut dan relatif.</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Dengan pendekatan ini, kita dapat memanfaatkan efisiensi </a:t>
            </a:r>
            <a:r>
              <a:rPr lang="id-ID" sz="1200" b="0" kern="1200" dirty="0" err="1">
                <a:solidFill>
                  <a:schemeClr val="tx1"/>
                </a:solidFill>
                <a:effectLst/>
                <a:latin typeface="+mn-lt"/>
                <a:ea typeface="+mn-ea"/>
                <a:cs typeface="+mn-cs"/>
              </a:rPr>
              <a:t>RandomizedSearchCV</a:t>
            </a:r>
            <a:r>
              <a:rPr lang="id-ID" sz="1200" b="0" kern="1200" dirty="0">
                <a:solidFill>
                  <a:schemeClr val="tx1"/>
                </a:solidFill>
                <a:effectLst/>
                <a:latin typeface="+mn-lt"/>
                <a:ea typeface="+mn-ea"/>
                <a:cs typeface="+mn-cs"/>
              </a:rPr>
              <a:t> untuk mengoptimalkan performa </a:t>
            </a:r>
            <a:r>
              <a:rPr lang="id-ID" sz="1200" b="0" kern="1200" dirty="0" err="1">
                <a:solidFill>
                  <a:schemeClr val="tx1"/>
                </a:solidFill>
                <a:effectLst/>
                <a:latin typeface="+mn-lt"/>
                <a:ea typeface="+mn-ea"/>
                <a:cs typeface="+mn-cs"/>
              </a:rPr>
              <a:t>XGBoost</a:t>
            </a:r>
            <a:r>
              <a:rPr lang="id-ID" sz="1200" b="0" kern="1200" dirty="0">
                <a:solidFill>
                  <a:schemeClr val="tx1"/>
                </a:solidFill>
                <a:effectLst/>
                <a:latin typeface="+mn-lt"/>
                <a:ea typeface="+mn-ea"/>
                <a:cs typeface="+mn-cs"/>
              </a:rPr>
              <a:t>, meningkatkan akurasi, dan menjaga waktu komputasi tetap efisien.</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36</a:t>
            </a:fld>
            <a:endParaRPr lang="cs-CZ"/>
          </a:p>
        </p:txBody>
      </p:sp>
    </p:spTree>
    <p:extLst>
      <p:ext uri="{BB962C8B-B14F-4D97-AF65-F5344CB8AC3E}">
        <p14:creationId xmlns:p14="http://schemas.microsoft.com/office/powerpoint/2010/main" val="3566630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Setelah melakukan </a:t>
            </a:r>
            <a:r>
              <a:rPr lang="id-ID" sz="1200" b="0" kern="1200" dirty="0" err="1">
                <a:solidFill>
                  <a:schemeClr val="tx1"/>
                </a:solidFill>
                <a:effectLst/>
                <a:latin typeface="+mn-lt"/>
                <a:ea typeface="+mn-ea"/>
                <a:cs typeface="+mn-cs"/>
              </a:rPr>
              <a:t>fitting</a:t>
            </a:r>
            <a:r>
              <a:rPr lang="id-ID" sz="1200" b="0" kern="1200" dirty="0">
                <a:solidFill>
                  <a:schemeClr val="tx1"/>
                </a:solidFill>
                <a:effectLst/>
                <a:latin typeface="+mn-lt"/>
                <a:ea typeface="+mn-ea"/>
                <a:cs typeface="+mn-cs"/>
              </a:rPr>
              <a:t> model yang telah </a:t>
            </a:r>
            <a:r>
              <a:rPr lang="id-ID" sz="1200" b="0" kern="1200" dirty="0" err="1">
                <a:solidFill>
                  <a:schemeClr val="tx1"/>
                </a:solidFill>
                <a:effectLst/>
                <a:latin typeface="+mn-lt"/>
                <a:ea typeface="+mn-ea"/>
                <a:cs typeface="+mn-cs"/>
              </a:rPr>
              <a:t>dituning</a:t>
            </a:r>
            <a:r>
              <a:rPr lang="id-ID" sz="1200" b="0" kern="1200" dirty="0">
                <a:solidFill>
                  <a:schemeClr val="tx1"/>
                </a:solidFill>
                <a:effectLst/>
                <a:latin typeface="+mn-lt"/>
                <a:ea typeface="+mn-ea"/>
                <a:cs typeface="+mn-cs"/>
              </a:rPr>
              <a:t> pada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X_train</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dan </a:t>
            </a:r>
            <a:r>
              <a:rPr lang="id-ID" sz="1200" b="1" kern="1200" dirty="0">
                <a:solidFill>
                  <a:schemeClr val="tx1"/>
                </a:solidFill>
                <a:effectLst/>
                <a:latin typeface="+mn-lt"/>
                <a:ea typeface="+mn-ea"/>
                <a:cs typeface="+mn-cs"/>
              </a:rPr>
              <a:t>**</a:t>
            </a:r>
            <a:r>
              <a:rPr lang="id-ID" sz="1200" b="1" kern="1200" dirty="0" err="1">
                <a:solidFill>
                  <a:schemeClr val="tx1"/>
                </a:solidFill>
                <a:effectLst/>
                <a:latin typeface="+mn-lt"/>
                <a:ea typeface="+mn-ea"/>
                <a:cs typeface="+mn-cs"/>
              </a:rPr>
              <a:t>y_train</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kita akan menampilkan hasil </a:t>
            </a:r>
            <a:r>
              <a:rPr lang="id-ID" sz="1200" b="0" kern="1200" dirty="0" err="1">
                <a:solidFill>
                  <a:schemeClr val="tx1"/>
                </a:solidFill>
                <a:effectLst/>
                <a:latin typeface="+mn-lt"/>
                <a:ea typeface="+mn-ea"/>
                <a:cs typeface="+mn-cs"/>
              </a:rPr>
              <a:t>tuning</a:t>
            </a:r>
            <a:r>
              <a:rPr lang="id-ID" sz="1200" b="0" kern="1200" dirty="0">
                <a:solidFill>
                  <a:schemeClr val="tx1"/>
                </a:solidFill>
                <a:effectLst/>
                <a:latin typeface="+mn-lt"/>
                <a:ea typeface="+mn-ea"/>
                <a:cs typeface="+mn-cs"/>
              </a:rPr>
              <a:t> dalam bentuk </a:t>
            </a:r>
            <a:r>
              <a:rPr lang="id-ID" sz="1200" b="0" kern="1200" dirty="0" err="1">
                <a:solidFill>
                  <a:schemeClr val="tx1"/>
                </a:solidFill>
                <a:effectLst/>
                <a:latin typeface="+mn-lt"/>
                <a:ea typeface="+mn-ea"/>
                <a:cs typeface="+mn-cs"/>
              </a:rPr>
              <a:t>dataframe</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Dataframe</a:t>
            </a:r>
            <a:r>
              <a:rPr lang="id-ID" sz="1200" b="0" kern="1200" dirty="0">
                <a:solidFill>
                  <a:schemeClr val="tx1"/>
                </a:solidFill>
                <a:effectLst/>
                <a:latin typeface="+mn-lt"/>
                <a:ea typeface="+mn-ea"/>
                <a:cs typeface="+mn-cs"/>
              </a:rPr>
              <a:t> ini akan diurutkan berdasarkan nilai </a:t>
            </a:r>
            <a:r>
              <a:rPr lang="id-ID" sz="1200" b="1" kern="1200" dirty="0">
                <a:solidFill>
                  <a:schemeClr val="tx1"/>
                </a:solidFill>
                <a:effectLst/>
                <a:latin typeface="+mn-lt"/>
                <a:ea typeface="+mn-ea"/>
                <a:cs typeface="+mn-cs"/>
              </a:rPr>
              <a:t>**RMSE**</a:t>
            </a:r>
            <a:r>
              <a:rPr lang="id-ID" sz="1200" b="0" kern="1200" dirty="0">
                <a:solidFill>
                  <a:schemeClr val="tx1"/>
                </a:solidFill>
                <a:effectLst/>
                <a:latin typeface="+mn-lt"/>
                <a:ea typeface="+mn-ea"/>
                <a:cs typeface="+mn-cs"/>
              </a:rPr>
              <a:t>, </a:t>
            </a:r>
            <a:r>
              <a:rPr lang="id-ID" sz="1200" b="1" kern="1200" dirty="0">
                <a:solidFill>
                  <a:schemeClr val="tx1"/>
                </a:solidFill>
                <a:effectLst/>
                <a:latin typeface="+mn-lt"/>
                <a:ea typeface="+mn-ea"/>
                <a:cs typeface="+mn-cs"/>
              </a:rPr>
              <a:t>**MAE**</a:t>
            </a:r>
            <a:r>
              <a:rPr lang="id-ID" sz="1200" b="0" kern="1200" dirty="0">
                <a:solidFill>
                  <a:schemeClr val="tx1"/>
                </a:solidFill>
                <a:effectLst/>
                <a:latin typeface="+mn-lt"/>
                <a:ea typeface="+mn-ea"/>
                <a:cs typeface="+mn-cs"/>
              </a:rPr>
              <a:t>, dan </a:t>
            </a:r>
            <a:r>
              <a:rPr lang="id-ID" sz="1200" b="1" kern="1200" dirty="0">
                <a:solidFill>
                  <a:schemeClr val="tx1"/>
                </a:solidFill>
                <a:effectLst/>
                <a:latin typeface="+mn-lt"/>
                <a:ea typeface="+mn-ea"/>
                <a:cs typeface="+mn-cs"/>
              </a:rPr>
              <a:t>**MAPE**</a:t>
            </a:r>
            <a:r>
              <a:rPr lang="id-ID" sz="1200" b="0" kern="1200" dirty="0">
                <a:solidFill>
                  <a:schemeClr val="tx1"/>
                </a:solidFill>
                <a:effectLst/>
                <a:latin typeface="+mn-lt"/>
                <a:ea typeface="+mn-ea"/>
                <a:cs typeface="+mn-cs"/>
              </a:rPr>
              <a:t> untuk memudahkan analisis performa model.</a:t>
            </a:r>
          </a:p>
          <a:p>
            <a:endParaRPr lang="id-ID"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Setelah mendapatkan hasil </a:t>
            </a:r>
            <a:r>
              <a:rPr lang="id-ID" sz="1200" b="0" kern="1200" dirty="0" err="1">
                <a:solidFill>
                  <a:schemeClr val="tx1"/>
                </a:solidFill>
                <a:effectLst/>
                <a:latin typeface="+mn-lt"/>
                <a:ea typeface="+mn-ea"/>
                <a:cs typeface="+mn-cs"/>
              </a:rPr>
              <a:t>tuning</a:t>
            </a:r>
            <a:r>
              <a:rPr lang="id-ID" sz="1200" b="0" kern="1200" dirty="0">
                <a:solidFill>
                  <a:schemeClr val="tx1"/>
                </a:solidFill>
                <a:effectLst/>
                <a:latin typeface="+mn-lt"/>
                <a:ea typeface="+mn-ea"/>
                <a:cs typeface="+mn-cs"/>
              </a:rPr>
              <a:t>, sekarang kita akan melakukan </a:t>
            </a:r>
            <a:r>
              <a:rPr lang="id-ID" sz="1200" b="0" kern="1200" dirty="0" err="1">
                <a:solidFill>
                  <a:schemeClr val="tx1"/>
                </a:solidFill>
                <a:effectLst/>
                <a:latin typeface="+mn-lt"/>
                <a:ea typeface="+mn-ea"/>
                <a:cs typeface="+mn-cs"/>
              </a:rPr>
              <a:t>pengecekkan</a:t>
            </a:r>
            <a:r>
              <a:rPr lang="id-ID" sz="1200" b="0" kern="1200" dirty="0">
                <a:solidFill>
                  <a:schemeClr val="tx1"/>
                </a:solidFill>
                <a:effectLst/>
                <a:latin typeface="+mn-lt"/>
                <a:ea typeface="+mn-ea"/>
                <a:cs typeface="+mn-cs"/>
              </a:rPr>
              <a:t> skor dan parameter terbaik.</a:t>
            </a:r>
          </a:p>
          <a:p>
            <a:endParaRPr lang="id-ID" dirty="0"/>
          </a:p>
          <a:p>
            <a:r>
              <a:rPr lang="id-ID" sz="1200" b="0" kern="1200" dirty="0">
                <a:solidFill>
                  <a:schemeClr val="tx1"/>
                </a:solidFill>
                <a:effectLst/>
                <a:latin typeface="+mn-lt"/>
                <a:ea typeface="+mn-ea"/>
                <a:cs typeface="+mn-cs"/>
              </a:rPr>
              <a:t>Hasil </a:t>
            </a:r>
            <a:r>
              <a:rPr lang="id-ID" sz="1200" b="0" kern="1200" dirty="0" err="1">
                <a:solidFill>
                  <a:schemeClr val="tx1"/>
                </a:solidFill>
                <a:effectLst/>
                <a:latin typeface="+mn-lt"/>
                <a:ea typeface="+mn-ea"/>
                <a:cs typeface="+mn-cs"/>
              </a:rPr>
              <a:t>tuning</a:t>
            </a:r>
            <a:r>
              <a:rPr lang="id-ID" sz="1200" b="0" kern="1200" dirty="0">
                <a:solidFill>
                  <a:schemeClr val="tx1"/>
                </a:solidFill>
                <a:effectLst/>
                <a:latin typeface="+mn-lt"/>
                <a:ea typeface="+mn-ea"/>
                <a:cs typeface="+mn-cs"/>
              </a:rPr>
              <a:t> menunjukkan bahwa nilai </a:t>
            </a:r>
            <a:r>
              <a:rPr lang="id-ID" sz="1200" b="1" kern="1200" dirty="0">
                <a:solidFill>
                  <a:schemeClr val="tx1"/>
                </a:solidFill>
                <a:effectLst/>
                <a:latin typeface="+mn-lt"/>
                <a:ea typeface="+mn-ea"/>
                <a:cs typeface="+mn-cs"/>
              </a:rPr>
              <a:t>**MAE**</a:t>
            </a:r>
            <a:r>
              <a:rPr lang="id-ID" sz="1200" b="0" kern="1200" dirty="0">
                <a:solidFill>
                  <a:schemeClr val="tx1"/>
                </a:solidFill>
                <a:effectLst/>
                <a:latin typeface="+mn-lt"/>
                <a:ea typeface="+mn-ea"/>
                <a:cs typeface="+mn-cs"/>
              </a:rPr>
              <a:t> lebih kecil dibandingkan dengan skor sebelum </a:t>
            </a:r>
            <a:r>
              <a:rPr lang="id-ID" sz="1200" b="0" kern="1200" dirty="0" err="1">
                <a:solidFill>
                  <a:schemeClr val="tx1"/>
                </a:solidFill>
                <a:effectLst/>
                <a:latin typeface="+mn-lt"/>
                <a:ea typeface="+mn-ea"/>
                <a:cs typeface="+mn-cs"/>
              </a:rPr>
              <a:t>tuning</a:t>
            </a:r>
            <a:r>
              <a:rPr lang="id-ID" sz="1200" b="0" kern="1200" dirty="0">
                <a:solidFill>
                  <a:schemeClr val="tx1"/>
                </a:solidFill>
                <a:effectLst/>
                <a:latin typeface="+mn-lt"/>
                <a:ea typeface="+mn-ea"/>
                <a:cs typeface="+mn-cs"/>
              </a:rPr>
              <a:t>.</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Langkah berikutnya adalah memeriksa </a:t>
            </a:r>
            <a:r>
              <a:rPr lang="id-ID" sz="1200" b="0" kern="1200" dirty="0" err="1">
                <a:solidFill>
                  <a:schemeClr val="tx1"/>
                </a:solidFill>
                <a:effectLst/>
                <a:latin typeface="+mn-lt"/>
                <a:ea typeface="+mn-ea"/>
                <a:cs typeface="+mn-cs"/>
              </a:rPr>
              <a:t>best</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estimator</a:t>
            </a:r>
            <a:r>
              <a:rPr lang="id-ID" sz="1200" b="0" kern="1200" dirty="0">
                <a:solidFill>
                  <a:schemeClr val="tx1"/>
                </a:solidFill>
                <a:effectLst/>
                <a:latin typeface="+mn-lt"/>
                <a:ea typeface="+mn-ea"/>
                <a:cs typeface="+mn-cs"/>
              </a:rPr>
              <a:t> yang dihasilkan dari proses </a:t>
            </a:r>
            <a:r>
              <a:rPr lang="id-ID" sz="1200" b="0" kern="1200" dirty="0" err="1">
                <a:solidFill>
                  <a:schemeClr val="tx1"/>
                </a:solidFill>
                <a:effectLst/>
                <a:latin typeface="+mn-lt"/>
                <a:ea typeface="+mn-ea"/>
                <a:cs typeface="+mn-cs"/>
              </a:rPr>
              <a:t>tuning</a:t>
            </a:r>
            <a:r>
              <a:rPr lang="id-ID" sz="1200" b="0" kern="1200" dirty="0">
                <a:solidFill>
                  <a:schemeClr val="tx1"/>
                </a:solidFill>
                <a:effectLst/>
                <a:latin typeface="+mn-lt"/>
                <a:ea typeface="+mn-ea"/>
                <a:cs typeface="+mn-cs"/>
              </a:rPr>
              <a:t>, yang kemudian akan digunakan untuk melakukan </a:t>
            </a:r>
            <a:r>
              <a:rPr lang="id-ID" sz="1200" b="0" kern="1200" dirty="0" err="1">
                <a:solidFill>
                  <a:schemeClr val="tx1"/>
                </a:solidFill>
                <a:effectLst/>
                <a:latin typeface="+mn-lt"/>
                <a:ea typeface="+mn-ea"/>
                <a:cs typeface="+mn-cs"/>
              </a:rPr>
              <a:t>fitting</a:t>
            </a:r>
            <a:r>
              <a:rPr lang="id-ID" sz="1200" b="0" kern="1200" dirty="0">
                <a:solidFill>
                  <a:schemeClr val="tx1"/>
                </a:solidFill>
                <a:effectLst/>
                <a:latin typeface="+mn-lt"/>
                <a:ea typeface="+mn-ea"/>
                <a:cs typeface="+mn-cs"/>
              </a:rPr>
              <a:t> pada data uji (</a:t>
            </a:r>
            <a:r>
              <a:rPr lang="id-ID" sz="1200" b="0" kern="1200" dirty="0" err="1">
                <a:solidFill>
                  <a:schemeClr val="tx1"/>
                </a:solidFill>
                <a:effectLst/>
                <a:latin typeface="+mn-lt"/>
                <a:ea typeface="+mn-ea"/>
                <a:cs typeface="+mn-cs"/>
              </a:rPr>
              <a:t>test</a:t>
            </a:r>
            <a:r>
              <a:rPr lang="id-ID" sz="1200" b="0" kern="1200" dirty="0">
                <a:solidFill>
                  <a:schemeClr val="tx1"/>
                </a:solidFill>
                <a:effectLst/>
                <a:latin typeface="+mn-lt"/>
                <a:ea typeface="+mn-ea"/>
                <a:cs typeface="+mn-cs"/>
              </a:rPr>
              <a:t> data).</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37</a:t>
            </a:fld>
            <a:endParaRPr lang="cs-CZ"/>
          </a:p>
        </p:txBody>
      </p:sp>
    </p:spTree>
    <p:extLst>
      <p:ext uri="{BB962C8B-B14F-4D97-AF65-F5344CB8AC3E}">
        <p14:creationId xmlns:p14="http://schemas.microsoft.com/office/powerpoint/2010/main" val="30826756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Setelah dilakukan </a:t>
            </a:r>
            <a:r>
              <a:rPr lang="id-ID" sz="1200" b="0" kern="1200" dirty="0" err="1">
                <a:solidFill>
                  <a:schemeClr val="tx1"/>
                </a:solidFill>
                <a:effectLst/>
                <a:latin typeface="+mn-lt"/>
                <a:ea typeface="+mn-ea"/>
                <a:cs typeface="+mn-cs"/>
              </a:rPr>
              <a:t>hyperparameter</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tuning</a:t>
            </a:r>
            <a:r>
              <a:rPr lang="id-ID" sz="1200" b="0" kern="1200" dirty="0">
                <a:solidFill>
                  <a:schemeClr val="tx1"/>
                </a:solidFill>
                <a:effectLst/>
                <a:latin typeface="+mn-lt"/>
                <a:ea typeface="+mn-ea"/>
                <a:cs typeface="+mn-cs"/>
              </a:rPr>
              <a:t> pada model </a:t>
            </a:r>
            <a:r>
              <a:rPr lang="id-ID" sz="1200" b="0" kern="1200" dirty="0" err="1">
                <a:solidFill>
                  <a:schemeClr val="tx1"/>
                </a:solidFill>
                <a:effectLst/>
                <a:latin typeface="+mn-lt"/>
                <a:ea typeface="+mn-ea"/>
                <a:cs typeface="+mn-cs"/>
              </a:rPr>
              <a:t>XGBoost</a:t>
            </a:r>
            <a:r>
              <a:rPr lang="id-ID" sz="1200" b="0" kern="1200" dirty="0">
                <a:solidFill>
                  <a:schemeClr val="tx1"/>
                </a:solidFill>
                <a:effectLst/>
                <a:latin typeface="+mn-lt"/>
                <a:ea typeface="+mn-ea"/>
                <a:cs typeface="+mn-cs"/>
              </a:rPr>
              <a:t> menggunakan </a:t>
            </a:r>
            <a:r>
              <a:rPr lang="id-ID" sz="1200" b="0" kern="1200" dirty="0" err="1">
                <a:solidFill>
                  <a:schemeClr val="tx1"/>
                </a:solidFill>
                <a:effectLst/>
                <a:latin typeface="+mn-lt"/>
                <a:ea typeface="+mn-ea"/>
                <a:cs typeface="+mn-cs"/>
              </a:rPr>
              <a:t>RandomizedSearchCV</a:t>
            </a:r>
            <a:r>
              <a:rPr lang="id-ID" sz="1200" b="0" kern="1200" dirty="0">
                <a:solidFill>
                  <a:schemeClr val="tx1"/>
                </a:solidFill>
                <a:effectLst/>
                <a:latin typeface="+mn-lt"/>
                <a:ea typeface="+mn-ea"/>
                <a:cs typeface="+mn-cs"/>
              </a:rPr>
              <a:t>, model berhasil mencapai performa terbaik dengan nilai </a:t>
            </a:r>
            <a:r>
              <a:rPr lang="id-ID" sz="1200" b="0" kern="1200" dirty="0" err="1">
                <a:solidFill>
                  <a:schemeClr val="tx1"/>
                </a:solidFill>
                <a:effectLst/>
                <a:latin typeface="+mn-lt"/>
                <a:ea typeface="+mn-ea"/>
                <a:cs typeface="+mn-cs"/>
              </a:rPr>
              <a:t>Mean</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Absolute</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Error</a:t>
            </a:r>
            <a:r>
              <a:rPr lang="id-ID" sz="1200" b="0" kern="1200" dirty="0">
                <a:solidFill>
                  <a:schemeClr val="tx1"/>
                </a:solidFill>
                <a:effectLst/>
                <a:latin typeface="+mn-lt"/>
                <a:ea typeface="+mn-ea"/>
                <a:cs typeface="+mn-cs"/>
              </a:rPr>
              <a:t> (MAE) sebesar 26,890, yang menunjukkan peningkatan akurasi dibandingkan model sebelum </a:t>
            </a:r>
            <a:r>
              <a:rPr lang="id-ID" sz="1200" b="0" kern="1200" dirty="0" err="1">
                <a:solidFill>
                  <a:schemeClr val="tx1"/>
                </a:solidFill>
                <a:effectLst/>
                <a:latin typeface="+mn-lt"/>
                <a:ea typeface="+mn-ea"/>
                <a:cs typeface="+mn-cs"/>
              </a:rPr>
              <a:t>tuning</a:t>
            </a:r>
            <a:r>
              <a:rPr lang="id-ID" sz="1200" b="0" kern="1200" dirty="0">
                <a:solidFill>
                  <a:schemeClr val="tx1"/>
                </a:solidFill>
                <a:effectLst/>
                <a:latin typeface="+mn-lt"/>
                <a:ea typeface="+mn-ea"/>
                <a:cs typeface="+mn-cs"/>
              </a:rPr>
              <a:t>. Parameter terbaik yang ditemukan meliputi </a:t>
            </a:r>
            <a:r>
              <a:rPr lang="id-ID" sz="1200" b="0" kern="1200" dirty="0" err="1">
                <a:solidFill>
                  <a:schemeClr val="tx1"/>
                </a:solidFill>
                <a:effectLst/>
                <a:latin typeface="+mn-lt"/>
                <a:ea typeface="+mn-ea"/>
                <a:cs typeface="+mn-cs"/>
              </a:rPr>
              <a:t>subsample</a:t>
            </a:r>
            <a:r>
              <a:rPr lang="id-ID" sz="1200" b="0" kern="1200" dirty="0">
                <a:solidFill>
                  <a:schemeClr val="tx1"/>
                </a:solidFill>
                <a:effectLst/>
                <a:latin typeface="+mn-lt"/>
                <a:ea typeface="+mn-ea"/>
                <a:cs typeface="+mn-cs"/>
              </a:rPr>
              <a:t> sebesar 0.9, </a:t>
            </a:r>
            <a:r>
              <a:rPr lang="id-ID" sz="1200" b="0" kern="1200" dirty="0" err="1">
                <a:solidFill>
                  <a:schemeClr val="tx1"/>
                </a:solidFill>
                <a:effectLst/>
                <a:latin typeface="+mn-lt"/>
                <a:ea typeface="+mn-ea"/>
                <a:cs typeface="+mn-cs"/>
              </a:rPr>
              <a:t>reg_lambda</a:t>
            </a:r>
            <a:r>
              <a:rPr lang="id-ID" sz="1200" b="0" kern="1200" dirty="0">
                <a:solidFill>
                  <a:schemeClr val="tx1"/>
                </a:solidFill>
                <a:effectLst/>
                <a:latin typeface="+mn-lt"/>
                <a:ea typeface="+mn-ea"/>
                <a:cs typeface="+mn-cs"/>
              </a:rPr>
              <a:t> sebesar 1.29, </a:t>
            </a:r>
            <a:r>
              <a:rPr lang="id-ID" sz="1200" b="0" kern="1200" dirty="0" err="1">
                <a:solidFill>
                  <a:schemeClr val="tx1"/>
                </a:solidFill>
                <a:effectLst/>
                <a:latin typeface="+mn-lt"/>
                <a:ea typeface="+mn-ea"/>
                <a:cs typeface="+mn-cs"/>
              </a:rPr>
              <a:t>reg_alpha</a:t>
            </a:r>
            <a:r>
              <a:rPr lang="id-ID" sz="1200" b="0" kern="1200" dirty="0">
                <a:solidFill>
                  <a:schemeClr val="tx1"/>
                </a:solidFill>
                <a:effectLst/>
                <a:latin typeface="+mn-lt"/>
                <a:ea typeface="+mn-ea"/>
                <a:cs typeface="+mn-cs"/>
              </a:rPr>
              <a:t> sebesar 0.0077, </a:t>
            </a:r>
            <a:r>
              <a:rPr lang="id-ID" sz="1200" b="0" kern="1200" dirty="0" err="1">
                <a:solidFill>
                  <a:schemeClr val="tx1"/>
                </a:solidFill>
                <a:effectLst/>
                <a:latin typeface="+mn-lt"/>
                <a:ea typeface="+mn-ea"/>
                <a:cs typeface="+mn-cs"/>
              </a:rPr>
              <a:t>n_estimators</a:t>
            </a:r>
            <a:r>
              <a:rPr lang="id-ID" sz="1200" b="0" kern="1200" dirty="0">
                <a:solidFill>
                  <a:schemeClr val="tx1"/>
                </a:solidFill>
                <a:effectLst/>
                <a:latin typeface="+mn-lt"/>
                <a:ea typeface="+mn-ea"/>
                <a:cs typeface="+mn-cs"/>
              </a:rPr>
              <a:t> sebanyak 197, </a:t>
            </a:r>
            <a:r>
              <a:rPr lang="id-ID" sz="1200" b="0" kern="1200" dirty="0" err="1">
                <a:solidFill>
                  <a:schemeClr val="tx1"/>
                </a:solidFill>
                <a:effectLst/>
                <a:latin typeface="+mn-lt"/>
                <a:ea typeface="+mn-ea"/>
                <a:cs typeface="+mn-cs"/>
              </a:rPr>
              <a:t>max_depth</a:t>
            </a:r>
            <a:r>
              <a:rPr lang="id-ID" sz="1200" b="0" kern="1200" dirty="0">
                <a:solidFill>
                  <a:schemeClr val="tx1"/>
                </a:solidFill>
                <a:effectLst/>
                <a:latin typeface="+mn-lt"/>
                <a:ea typeface="+mn-ea"/>
                <a:cs typeface="+mn-cs"/>
              </a:rPr>
              <a:t> sebesar 7, </a:t>
            </a:r>
            <a:r>
              <a:rPr lang="id-ID" sz="1200" b="0" kern="1200" dirty="0" err="1">
                <a:solidFill>
                  <a:schemeClr val="tx1"/>
                </a:solidFill>
                <a:effectLst/>
                <a:latin typeface="+mn-lt"/>
                <a:ea typeface="+mn-ea"/>
                <a:cs typeface="+mn-cs"/>
              </a:rPr>
              <a:t>learning_rate</a:t>
            </a:r>
            <a:r>
              <a:rPr lang="id-ID" sz="1200" b="0" kern="1200" dirty="0">
                <a:solidFill>
                  <a:schemeClr val="tx1"/>
                </a:solidFill>
                <a:effectLst/>
                <a:latin typeface="+mn-lt"/>
                <a:ea typeface="+mn-ea"/>
                <a:cs typeface="+mn-cs"/>
              </a:rPr>
              <a:t> sebesar 0.07, gamma sebesar 9, dan </a:t>
            </a:r>
            <a:r>
              <a:rPr lang="id-ID" sz="1200" b="0" kern="1200" dirty="0" err="1">
                <a:solidFill>
                  <a:schemeClr val="tx1"/>
                </a:solidFill>
                <a:effectLst/>
                <a:latin typeface="+mn-lt"/>
                <a:ea typeface="+mn-ea"/>
                <a:cs typeface="+mn-cs"/>
              </a:rPr>
              <a:t>colsample_bytree</a:t>
            </a:r>
            <a:r>
              <a:rPr lang="id-ID" sz="1200" b="0" kern="1200" dirty="0">
                <a:solidFill>
                  <a:schemeClr val="tx1"/>
                </a:solidFill>
                <a:effectLst/>
                <a:latin typeface="+mn-lt"/>
                <a:ea typeface="+mn-ea"/>
                <a:cs typeface="+mn-cs"/>
              </a:rPr>
              <a:t> sebesar 0.7. Hasil ini menunjukkan bahwa </a:t>
            </a:r>
            <a:r>
              <a:rPr lang="id-ID" sz="1200" b="0" kern="1200" dirty="0" err="1">
                <a:solidFill>
                  <a:schemeClr val="tx1"/>
                </a:solidFill>
                <a:effectLst/>
                <a:latin typeface="+mn-lt"/>
                <a:ea typeface="+mn-ea"/>
                <a:cs typeface="+mn-cs"/>
              </a:rPr>
              <a:t>tuning</a:t>
            </a:r>
            <a:r>
              <a:rPr lang="id-ID" sz="1200" b="0" kern="1200" dirty="0">
                <a:solidFill>
                  <a:schemeClr val="tx1"/>
                </a:solidFill>
                <a:effectLst/>
                <a:latin typeface="+mn-lt"/>
                <a:ea typeface="+mn-ea"/>
                <a:cs typeface="+mn-cs"/>
              </a:rPr>
              <a:t> secara signifikan membantu model untuk menangkap pola data dengan lebih baik, meningkatkan performa prediksi, dan meminimalkan kesalahan. Parameter hasil </a:t>
            </a:r>
            <a:r>
              <a:rPr lang="id-ID" sz="1200" b="0" kern="1200" dirty="0" err="1">
                <a:solidFill>
                  <a:schemeClr val="tx1"/>
                </a:solidFill>
                <a:effectLst/>
                <a:latin typeface="+mn-lt"/>
                <a:ea typeface="+mn-ea"/>
                <a:cs typeface="+mn-cs"/>
              </a:rPr>
              <a:t>tuning</a:t>
            </a:r>
            <a:r>
              <a:rPr lang="id-ID" sz="1200" b="0" kern="1200" dirty="0">
                <a:solidFill>
                  <a:schemeClr val="tx1"/>
                </a:solidFill>
                <a:effectLst/>
                <a:latin typeface="+mn-lt"/>
                <a:ea typeface="+mn-ea"/>
                <a:cs typeface="+mn-cs"/>
              </a:rPr>
              <a:t> dapat digunakan untuk analisis lebih lanjut, seperti evaluasi pada </a:t>
            </a:r>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test</a:t>
            </a:r>
            <a:r>
              <a:rPr lang="id-ID" sz="1200" b="0" kern="1200" dirty="0">
                <a:solidFill>
                  <a:schemeClr val="tx1"/>
                </a:solidFill>
                <a:effectLst/>
                <a:latin typeface="+mn-lt"/>
                <a:ea typeface="+mn-ea"/>
                <a:cs typeface="+mn-cs"/>
              </a:rPr>
              <a:t> set atau analisis </a:t>
            </a:r>
            <a:r>
              <a:rPr lang="id-ID" sz="1200" b="0" kern="1200" dirty="0" err="1">
                <a:solidFill>
                  <a:schemeClr val="tx1"/>
                </a:solidFill>
                <a:effectLst/>
                <a:latin typeface="+mn-lt"/>
                <a:ea typeface="+mn-ea"/>
                <a:cs typeface="+mn-cs"/>
              </a:rPr>
              <a:t>feature</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importance</a:t>
            </a:r>
            <a:r>
              <a:rPr lang="id-ID" sz="1200" b="0" kern="1200" dirty="0">
                <a:solidFill>
                  <a:schemeClr val="tx1"/>
                </a:solidFill>
                <a:effectLst/>
                <a:latin typeface="+mn-lt"/>
                <a:ea typeface="+mn-ea"/>
                <a:cs typeface="+mn-cs"/>
              </a:rPr>
              <a:t>.</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41032055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Setelah selesai melakukan </a:t>
            </a:r>
            <a:r>
              <a:rPr lang="id-ID" sz="1200" b="0" kern="1200" dirty="0" err="1">
                <a:solidFill>
                  <a:schemeClr val="tx1"/>
                </a:solidFill>
                <a:effectLst/>
                <a:latin typeface="+mn-lt"/>
                <a:ea typeface="+mn-ea"/>
                <a:cs typeface="+mn-cs"/>
              </a:rPr>
              <a:t>tuning</a:t>
            </a:r>
            <a:r>
              <a:rPr lang="id-ID" sz="1200" b="0" kern="1200" dirty="0">
                <a:solidFill>
                  <a:schemeClr val="tx1"/>
                </a:solidFill>
                <a:effectLst/>
                <a:latin typeface="+mn-lt"/>
                <a:ea typeface="+mn-ea"/>
                <a:cs typeface="+mn-cs"/>
              </a:rPr>
              <a:t> parameter, langkah selanjutnya adalah melakukan prediksi ulang dengan mendefinisikan model berdasarkan **</a:t>
            </a:r>
            <a:r>
              <a:rPr lang="id-ID" sz="1200" b="0" kern="1200" dirty="0" err="1">
                <a:solidFill>
                  <a:schemeClr val="tx1"/>
                </a:solidFill>
                <a:effectLst/>
                <a:latin typeface="+mn-lt"/>
                <a:ea typeface="+mn-ea"/>
                <a:cs typeface="+mn-cs"/>
              </a:rPr>
              <a:t>best_estimator</a:t>
            </a:r>
            <a:r>
              <a:rPr lang="id-ID" sz="1200" b="0" kern="1200" dirty="0">
                <a:solidFill>
                  <a:schemeClr val="tx1"/>
                </a:solidFill>
                <a:effectLst/>
                <a:latin typeface="+mn-lt"/>
                <a:ea typeface="+mn-ea"/>
                <a:cs typeface="+mn-cs"/>
              </a:rPr>
              <a:t>_** hasil </a:t>
            </a:r>
            <a:r>
              <a:rPr lang="id-ID" sz="1200" b="0" kern="1200" dirty="0" err="1">
                <a:solidFill>
                  <a:schemeClr val="tx1"/>
                </a:solidFill>
                <a:effectLst/>
                <a:latin typeface="+mn-lt"/>
                <a:ea typeface="+mn-ea"/>
                <a:cs typeface="+mn-cs"/>
              </a:rPr>
              <a:t>tuning</a:t>
            </a:r>
            <a:r>
              <a:rPr lang="id-ID" sz="1200" b="0" kern="1200" dirty="0">
                <a:solidFill>
                  <a:schemeClr val="tx1"/>
                </a:solidFill>
                <a:effectLst/>
                <a:latin typeface="+mn-lt"/>
                <a:ea typeface="+mn-ea"/>
                <a:cs typeface="+mn-cs"/>
              </a:rPr>
              <a:t>. Model tersebut akan </a:t>
            </a:r>
            <a:r>
              <a:rPr lang="id-ID" sz="1200" b="0" kern="1200" dirty="0" err="1">
                <a:solidFill>
                  <a:schemeClr val="tx1"/>
                </a:solidFill>
                <a:effectLst/>
                <a:latin typeface="+mn-lt"/>
                <a:ea typeface="+mn-ea"/>
                <a:cs typeface="+mn-cs"/>
              </a:rPr>
              <a:t>di-fit</a:t>
            </a:r>
            <a:r>
              <a:rPr lang="id-ID" sz="1200" b="0" kern="1200" dirty="0">
                <a:solidFill>
                  <a:schemeClr val="tx1"/>
                </a:solidFill>
                <a:effectLst/>
                <a:latin typeface="+mn-lt"/>
                <a:ea typeface="+mn-ea"/>
                <a:cs typeface="+mn-cs"/>
              </a:rPr>
              <a:t> menggunakan data </a:t>
            </a:r>
            <a:r>
              <a:rPr lang="id-ID" sz="1200" b="0" kern="1200" dirty="0" err="1">
                <a:solidFill>
                  <a:schemeClr val="tx1"/>
                </a:solidFill>
                <a:effectLst/>
                <a:latin typeface="+mn-lt"/>
                <a:ea typeface="+mn-ea"/>
                <a:cs typeface="+mn-cs"/>
              </a:rPr>
              <a:t>train</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X_train</a:t>
            </a:r>
            <a:r>
              <a:rPr lang="id-ID" sz="1200" b="0" kern="1200" dirty="0">
                <a:solidFill>
                  <a:schemeClr val="tx1"/>
                </a:solidFill>
                <a:effectLst/>
                <a:latin typeface="+mn-lt"/>
                <a:ea typeface="+mn-ea"/>
                <a:cs typeface="+mn-cs"/>
              </a:rPr>
              <a:t>** dan **</a:t>
            </a:r>
            <a:r>
              <a:rPr lang="id-ID" sz="1200" b="0" kern="1200" dirty="0" err="1">
                <a:solidFill>
                  <a:schemeClr val="tx1"/>
                </a:solidFill>
                <a:effectLst/>
                <a:latin typeface="+mn-lt"/>
                <a:ea typeface="+mn-ea"/>
                <a:cs typeface="+mn-cs"/>
              </a:rPr>
              <a:t>y_train</a:t>
            </a:r>
            <a:r>
              <a:rPr lang="id-ID" sz="1200" b="0" kern="1200" dirty="0">
                <a:solidFill>
                  <a:schemeClr val="tx1"/>
                </a:solidFill>
                <a:effectLst/>
                <a:latin typeface="+mn-lt"/>
                <a:ea typeface="+mn-ea"/>
                <a:cs typeface="+mn-cs"/>
              </a:rPr>
              <a:t>**) dan digunakan untuk melakukan prediksi pada </a:t>
            </a:r>
            <a:r>
              <a:rPr lang="id-ID" sz="1200" b="0" kern="1200" dirty="0" err="1">
                <a:solidFill>
                  <a:schemeClr val="tx1"/>
                </a:solidFill>
                <a:effectLst/>
                <a:latin typeface="+mn-lt"/>
                <a:ea typeface="+mn-ea"/>
                <a:cs typeface="+mn-cs"/>
              </a:rPr>
              <a:t>test</a:t>
            </a:r>
            <a:r>
              <a:rPr lang="id-ID" sz="1200" b="0" kern="1200" dirty="0">
                <a:solidFill>
                  <a:schemeClr val="tx1"/>
                </a:solidFill>
                <a:effectLst/>
                <a:latin typeface="+mn-lt"/>
                <a:ea typeface="+mn-ea"/>
                <a:cs typeface="+mn-cs"/>
              </a:rPr>
              <a:t> set. Sama seperti sebelumnya, nilai **RMSE**, **MAE**, dan **MAPE** akan dihitung untuk mengevaluasi performa model.</a:t>
            </a:r>
          </a:p>
          <a:p>
            <a:endParaRPr lang="id-ID" dirty="0"/>
          </a:p>
          <a:p>
            <a:r>
              <a:rPr lang="id-ID" dirty="0"/>
              <a:t>Lalu dapat juga hasil skor r-</a:t>
            </a:r>
            <a:r>
              <a:rPr lang="id-ID" dirty="0" err="1"/>
              <a:t>square</a:t>
            </a:r>
            <a:r>
              <a:rPr lang="id-ID" dirty="0"/>
              <a:t> setelah </a:t>
            </a:r>
            <a:r>
              <a:rPr lang="id-ID" dirty="0" err="1"/>
              <a:t>dituning</a:t>
            </a:r>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39</a:t>
            </a:fld>
            <a:endParaRPr lang="cs-CZ"/>
          </a:p>
        </p:txBody>
      </p:sp>
    </p:spTree>
    <p:extLst>
      <p:ext uri="{BB962C8B-B14F-4D97-AF65-F5344CB8AC3E}">
        <p14:creationId xmlns:p14="http://schemas.microsoft.com/office/powerpoint/2010/main" val="868938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id-ID" sz="1200" b="0" kern="1200" dirty="0">
                <a:solidFill>
                  <a:schemeClr val="tx1"/>
                </a:solidFill>
                <a:effectLst/>
                <a:latin typeface="+mn-lt"/>
                <a:ea typeface="+mn-ea"/>
                <a:cs typeface="+mn-cs"/>
              </a:rPr>
              <a:t>Selanjutnya ada Data </a:t>
            </a:r>
            <a:r>
              <a:rPr lang="id-ID" sz="1200" b="0" kern="1200" dirty="0" err="1">
                <a:solidFill>
                  <a:schemeClr val="tx1"/>
                </a:solidFill>
                <a:effectLst/>
                <a:latin typeface="+mn-lt"/>
                <a:ea typeface="+mn-ea"/>
                <a:cs typeface="+mn-cs"/>
              </a:rPr>
              <a:t>Understanding</a:t>
            </a:r>
            <a:endParaRPr lang="id-ID" sz="1200" b="0" kern="1200" dirty="0">
              <a:solidFill>
                <a:schemeClr val="tx1"/>
              </a:solidFill>
              <a:effectLst/>
              <a:latin typeface="+mn-lt"/>
              <a:ea typeface="+mn-ea"/>
              <a:cs typeface="+mn-cs"/>
            </a:endParaRPr>
          </a:p>
          <a:p>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 </a:t>
            </a:r>
            <a:r>
              <a:rPr lang="id-ID" sz="1200" b="1" kern="1200" dirty="0">
                <a:solidFill>
                  <a:schemeClr val="tx1"/>
                </a:solidFill>
                <a:effectLst/>
                <a:latin typeface="+mn-lt"/>
                <a:ea typeface="+mn-ea"/>
                <a:cs typeface="+mn-cs"/>
              </a:rPr>
              <a:t>**California </a:t>
            </a:r>
            <a:r>
              <a:rPr lang="id-ID" sz="1200" b="1" kern="1200" dirty="0" err="1">
                <a:solidFill>
                  <a:schemeClr val="tx1"/>
                </a:solidFill>
                <a:effectLst/>
                <a:latin typeface="+mn-lt"/>
                <a:ea typeface="+mn-ea"/>
                <a:cs typeface="+mn-cs"/>
              </a:rPr>
              <a:t>Housing</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Price</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ini berisi informasi dari sensus California tahun 1990. Meskipun data ini tidak mencerminkan harga rumah saat ini, </a:t>
            </a:r>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 ini cocok digunakan sebagai data pengenalan untuk mempelajari dasar-dasar </a:t>
            </a:r>
            <a:r>
              <a:rPr lang="id-ID" sz="1200" b="0" kern="1200" dirty="0" err="1">
                <a:solidFill>
                  <a:schemeClr val="tx1"/>
                </a:solidFill>
                <a:effectLst/>
                <a:latin typeface="+mn-lt"/>
                <a:ea typeface="+mn-ea"/>
                <a:cs typeface="+mn-cs"/>
              </a:rPr>
              <a:t>machine</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learning</a:t>
            </a:r>
            <a:r>
              <a:rPr lang="id-ID" sz="1200" b="0" kern="1200" dirty="0">
                <a:solidFill>
                  <a:schemeClr val="tx1"/>
                </a:solidFill>
                <a:effectLst/>
                <a:latin typeface="+mn-lt"/>
                <a:ea typeface="+mn-ea"/>
                <a:cs typeface="+mn-cs"/>
              </a:rPr>
              <a:t>. Data ini berisi informasi tentang rumah-rumah di berbagai distrik di California, dengan beberapa statistik ringkasan berdasarkan data sensus tahun 1990. </a:t>
            </a:r>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 ini belum melalui proses pembersihan, sehingga memerlukan langkah-langkah </a:t>
            </a:r>
            <a:r>
              <a:rPr lang="id-ID" sz="1200" b="0" kern="1200" dirty="0" err="1">
                <a:solidFill>
                  <a:schemeClr val="tx1"/>
                </a:solidFill>
                <a:effectLst/>
                <a:latin typeface="+mn-lt"/>
                <a:ea typeface="+mn-ea"/>
                <a:cs typeface="+mn-cs"/>
              </a:rPr>
              <a:t>preprocessing</a:t>
            </a:r>
            <a:r>
              <a:rPr lang="id-ID"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lang="id-ID" sz="1200" b="0" kern="1200" dirty="0">
                <a:solidFill>
                  <a:schemeClr val="tx1"/>
                </a:solidFill>
                <a:effectLst/>
                <a:latin typeface="+mn-lt"/>
                <a:ea typeface="+mn-ea"/>
                <a:cs typeface="+mn-cs"/>
              </a:rPr>
            </a:br>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 ini menyediakan data penting tentang </a:t>
            </a:r>
            <a:r>
              <a:rPr lang="id-ID" sz="1200" b="1" kern="1200" dirty="0">
                <a:solidFill>
                  <a:schemeClr val="tx1"/>
                </a:solidFill>
                <a:effectLst/>
                <a:latin typeface="+mn-lt"/>
                <a:ea typeface="+mn-ea"/>
                <a:cs typeface="+mn-cs"/>
              </a:rPr>
              <a:t>**karakteristik geografis dan demografis**</a:t>
            </a:r>
            <a:r>
              <a:rPr lang="id-ID" sz="1200" b="0" kern="1200" dirty="0">
                <a:solidFill>
                  <a:schemeClr val="tx1"/>
                </a:solidFill>
                <a:effectLst/>
                <a:latin typeface="+mn-lt"/>
                <a:ea typeface="+mn-ea"/>
                <a:cs typeface="+mn-cs"/>
              </a:rPr>
              <a:t> dari setiap distrik di California, serta </a:t>
            </a:r>
            <a:r>
              <a:rPr lang="id-ID" sz="1200" b="1" kern="1200" dirty="0">
                <a:solidFill>
                  <a:schemeClr val="tx1"/>
                </a:solidFill>
                <a:effectLst/>
                <a:latin typeface="+mn-lt"/>
                <a:ea typeface="+mn-ea"/>
                <a:cs typeface="+mn-cs"/>
              </a:rPr>
              <a:t>**informasi terkait harga median rumah**</a:t>
            </a:r>
            <a:r>
              <a:rPr lang="id-ID" sz="1200" b="0" kern="1200" dirty="0">
                <a:solidFill>
                  <a:schemeClr val="tx1"/>
                </a:solidFill>
                <a:effectLst/>
                <a:latin typeface="+mn-lt"/>
                <a:ea typeface="+mn-ea"/>
                <a:cs typeface="+mn-cs"/>
              </a:rPr>
              <a:t> yang dapat digunakan sebagai target dalam pemodelan </a:t>
            </a:r>
            <a:r>
              <a:rPr lang="id-ID" sz="1200" b="0" kern="1200" dirty="0" err="1">
                <a:solidFill>
                  <a:schemeClr val="tx1"/>
                </a:solidFill>
                <a:effectLst/>
                <a:latin typeface="+mn-lt"/>
                <a:ea typeface="+mn-ea"/>
                <a:cs typeface="+mn-cs"/>
              </a:rPr>
              <a:t>machine</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learning</a:t>
            </a:r>
            <a:r>
              <a:rPr lang="id-ID" sz="1200" b="0" kern="1200" dirty="0">
                <a:solidFill>
                  <a:schemeClr val="tx1"/>
                </a:solidFill>
                <a:effectLst/>
                <a:latin typeface="+mn-lt"/>
                <a:ea typeface="+mn-ea"/>
                <a:cs typeface="+mn-cs"/>
              </a:rPr>
              <a:t> untuk prediksi harga rumah.</a:t>
            </a:r>
          </a:p>
          <a:p>
            <a:endParaRPr lang="id-ID" sz="1200" b="0" kern="1200" dirty="0">
              <a:solidFill>
                <a:schemeClr val="tx1"/>
              </a:solidFill>
              <a:effectLst/>
              <a:latin typeface="+mn-lt"/>
              <a:ea typeface="+mn-ea"/>
              <a:cs typeface="+mn-cs"/>
            </a:endParaRPr>
          </a:p>
          <a:p>
            <a:r>
              <a:rPr lang="id-ID" sz="1200" b="0" kern="1200" dirty="0">
                <a:solidFill>
                  <a:schemeClr val="tx1"/>
                </a:solidFill>
                <a:effectLst/>
                <a:latin typeface="+mn-lt"/>
                <a:ea typeface="+mn-ea"/>
                <a:cs typeface="+mn-cs"/>
              </a:rPr>
              <a:t>Setiap baris dalam </a:t>
            </a:r>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 California </a:t>
            </a:r>
            <a:r>
              <a:rPr lang="id-ID" sz="1200" b="0" kern="1200" dirty="0" err="1">
                <a:solidFill>
                  <a:schemeClr val="tx1"/>
                </a:solidFill>
                <a:effectLst/>
                <a:latin typeface="+mn-lt"/>
                <a:ea typeface="+mn-ea"/>
                <a:cs typeface="+mn-cs"/>
              </a:rPr>
              <a:t>Housing</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Price</a:t>
            </a:r>
            <a:r>
              <a:rPr lang="id-ID" sz="1200" b="0" kern="1200" dirty="0">
                <a:solidFill>
                  <a:schemeClr val="tx1"/>
                </a:solidFill>
                <a:effectLst/>
                <a:latin typeface="+mn-lt"/>
                <a:ea typeface="+mn-ea"/>
                <a:cs typeface="+mn-cs"/>
              </a:rPr>
              <a:t> merepresentasikan informasi tentang satu distrik di California berdasarkan data sensus tahun 1990. Setiap baris mencakup karakteristik geografis dan demografis dari distrik tersebut, seperti lokasi (</a:t>
            </a:r>
            <a:r>
              <a:rPr lang="id-ID" sz="1200" b="0" kern="1200" dirty="0" err="1">
                <a:solidFill>
                  <a:schemeClr val="tx1"/>
                </a:solidFill>
                <a:effectLst/>
                <a:latin typeface="+mn-lt"/>
                <a:ea typeface="+mn-ea"/>
                <a:cs typeface="+mn-cs"/>
              </a:rPr>
              <a:t>longitude</a:t>
            </a:r>
            <a:r>
              <a:rPr lang="id-ID" sz="1200" b="0" kern="1200" dirty="0">
                <a:solidFill>
                  <a:schemeClr val="tx1"/>
                </a:solidFill>
                <a:effectLst/>
                <a:latin typeface="+mn-lt"/>
                <a:ea typeface="+mn-ea"/>
                <a:cs typeface="+mn-cs"/>
              </a:rPr>
              <a:t> dan </a:t>
            </a:r>
            <a:r>
              <a:rPr lang="id-ID" sz="1200" b="0" kern="1200" dirty="0" err="1">
                <a:solidFill>
                  <a:schemeClr val="tx1"/>
                </a:solidFill>
                <a:effectLst/>
                <a:latin typeface="+mn-lt"/>
                <a:ea typeface="+mn-ea"/>
                <a:cs typeface="+mn-cs"/>
              </a:rPr>
              <a:t>latitude</a:t>
            </a:r>
            <a:r>
              <a:rPr lang="id-ID" sz="1200" b="0" kern="1200" dirty="0">
                <a:solidFill>
                  <a:schemeClr val="tx1"/>
                </a:solidFill>
                <a:effectLst/>
                <a:latin typeface="+mn-lt"/>
                <a:ea typeface="+mn-ea"/>
                <a:cs typeface="+mn-cs"/>
              </a:rPr>
              <a:t>), karakteristik properti (jumlah total kamar dan usia median rumah), demografi (jumlah penduduk dan rumah tangga), serta informasi terkait harga median rumah di distrik itu.</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Dengan demikian, satu baris data memberikan gambaran tentang rata-rata kondisi dan nilai properti di suatu distrik tertentu di California, bukan untuk setiap rumah secara individu.</a:t>
            </a:r>
          </a:p>
          <a:p>
            <a:endParaRPr lang="id-ID" sz="1200" b="0" kern="1200" dirty="0">
              <a:solidFill>
                <a:schemeClr val="tx1"/>
              </a:solidFill>
              <a:effectLst/>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r>
              <a:rPr lang="id-ID" sz="1200" b="0" kern="1200" dirty="0">
                <a:solidFill>
                  <a:schemeClr val="tx1"/>
                </a:solidFill>
                <a:effectLst/>
                <a:latin typeface="+mn-lt"/>
                <a:ea typeface="+mn-ea"/>
                <a:cs typeface="+mn-cs"/>
              </a:rPr>
              <a:t>Dapat dilihat dari </a:t>
            </a:r>
            <a:r>
              <a:rPr lang="id-ID" sz="1200" b="0" kern="1200" dirty="0" err="1">
                <a:solidFill>
                  <a:schemeClr val="tx1"/>
                </a:solidFill>
                <a:effectLst/>
                <a:latin typeface="+mn-lt"/>
                <a:ea typeface="+mn-ea"/>
                <a:cs typeface="+mn-cs"/>
              </a:rPr>
              <a:t>table</a:t>
            </a:r>
            <a:r>
              <a:rPr lang="id-ID" sz="1200" b="0" kern="1200" dirty="0">
                <a:solidFill>
                  <a:schemeClr val="tx1"/>
                </a:solidFill>
                <a:effectLst/>
                <a:latin typeface="+mn-lt"/>
                <a:ea typeface="+mn-ea"/>
                <a:cs typeface="+mn-cs"/>
              </a:rPr>
              <a:t> perbedaan performa model </a:t>
            </a:r>
            <a:r>
              <a:rPr lang="id-ID" sz="1200" b="0" kern="1200" dirty="0" err="1">
                <a:solidFill>
                  <a:schemeClr val="tx1"/>
                </a:solidFill>
                <a:effectLst/>
                <a:latin typeface="+mn-lt"/>
                <a:ea typeface="+mn-ea"/>
                <a:cs typeface="+mn-cs"/>
              </a:rPr>
              <a:t>XGBoost</a:t>
            </a:r>
            <a:r>
              <a:rPr lang="id-ID" sz="1200" b="0" kern="1200" dirty="0">
                <a:solidFill>
                  <a:schemeClr val="tx1"/>
                </a:solidFill>
                <a:effectLst/>
                <a:latin typeface="+mn-lt"/>
                <a:ea typeface="+mn-ea"/>
                <a:cs typeface="+mn-cs"/>
              </a:rPr>
              <a:t> sebelum dan sesudah dilakukan </a:t>
            </a:r>
            <a:r>
              <a:rPr lang="id-ID" sz="1200" b="0" kern="1200" dirty="0" err="1">
                <a:solidFill>
                  <a:schemeClr val="tx1"/>
                </a:solidFill>
                <a:effectLst/>
                <a:latin typeface="+mn-lt"/>
                <a:ea typeface="+mn-ea"/>
                <a:cs typeface="+mn-cs"/>
              </a:rPr>
              <a:t>hyperparameter</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tuning</a:t>
            </a:r>
            <a:r>
              <a:rPr lang="id-ID" sz="1200" b="0" kern="1200" dirty="0">
                <a:solidFill>
                  <a:schemeClr val="tx1"/>
                </a:solidFill>
                <a:effectLst/>
                <a:latin typeface="+mn-lt"/>
                <a:ea typeface="+mn-ea"/>
                <a:cs typeface="+mn-cs"/>
              </a:rPr>
              <a:t> melihatkan adanya peningkatan performa dengan meminimalkan RMSE, MAE, dan MAPE. </a:t>
            </a:r>
          </a:p>
          <a:p>
            <a:r>
              <a:rPr lang="id-ID" sz="1200" b="0" kern="1200" dirty="0">
                <a:solidFill>
                  <a:schemeClr val="tx1"/>
                </a:solidFill>
                <a:effectLst/>
                <a:latin typeface="+mn-lt"/>
                <a:ea typeface="+mn-ea"/>
                <a:cs typeface="+mn-cs"/>
              </a:rPr>
              <a:t>- RMSE, MAE, &amp; MAPE sebelum </a:t>
            </a:r>
            <a:r>
              <a:rPr lang="id-ID" sz="1200" b="0" kern="1200" dirty="0" err="1">
                <a:solidFill>
                  <a:schemeClr val="tx1"/>
                </a:solidFill>
                <a:effectLst/>
                <a:latin typeface="+mn-lt"/>
                <a:ea typeface="+mn-ea"/>
                <a:cs typeface="+mn-cs"/>
              </a:rPr>
              <a:t>tuning</a:t>
            </a:r>
            <a:r>
              <a:rPr lang="id-ID" sz="1200" b="0" kern="1200" dirty="0">
                <a:solidFill>
                  <a:schemeClr val="tx1"/>
                </a:solidFill>
                <a:effectLst/>
                <a:latin typeface="+mn-lt"/>
                <a:ea typeface="+mn-ea"/>
                <a:cs typeface="+mn-cs"/>
              </a:rPr>
              <a:t>: 40479, 27582, 0.168</a:t>
            </a:r>
          </a:p>
          <a:p>
            <a:r>
              <a:rPr lang="id-ID" sz="1200" b="0" kern="1200" dirty="0">
                <a:solidFill>
                  <a:schemeClr val="tx1"/>
                </a:solidFill>
                <a:effectLst/>
                <a:latin typeface="+mn-lt"/>
                <a:ea typeface="+mn-ea"/>
                <a:cs typeface="+mn-cs"/>
              </a:rPr>
              <a:t>- RMSE, MAE, &amp; MAPE setelah </a:t>
            </a:r>
            <a:r>
              <a:rPr lang="id-ID" sz="1200" b="0" kern="1200" dirty="0" err="1">
                <a:solidFill>
                  <a:schemeClr val="tx1"/>
                </a:solidFill>
                <a:effectLst/>
                <a:latin typeface="+mn-lt"/>
                <a:ea typeface="+mn-ea"/>
                <a:cs typeface="+mn-cs"/>
              </a:rPr>
              <a:t>tuning</a:t>
            </a:r>
            <a:r>
              <a:rPr lang="id-ID" sz="1200" b="0" kern="1200" dirty="0">
                <a:solidFill>
                  <a:schemeClr val="tx1"/>
                </a:solidFill>
                <a:effectLst/>
                <a:latin typeface="+mn-lt"/>
                <a:ea typeface="+mn-ea"/>
                <a:cs typeface="+mn-cs"/>
              </a:rPr>
              <a:t>: 38376, 26119.7, 0.160</a:t>
            </a:r>
          </a:p>
          <a:p>
            <a:endParaRPr lang="id-ID"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Setelah dilakukan prediksi ulang dengan model </a:t>
            </a:r>
            <a:r>
              <a:rPr lang="id-ID" sz="1200" b="0" kern="1200" dirty="0" err="1">
                <a:solidFill>
                  <a:schemeClr val="tx1"/>
                </a:solidFill>
                <a:effectLst/>
                <a:latin typeface="+mn-lt"/>
                <a:ea typeface="+mn-ea"/>
                <a:cs typeface="+mn-cs"/>
              </a:rPr>
              <a:t>XGBoost</a:t>
            </a:r>
            <a:r>
              <a:rPr lang="id-ID" sz="1200" b="0" kern="1200" dirty="0">
                <a:solidFill>
                  <a:schemeClr val="tx1"/>
                </a:solidFill>
                <a:effectLst/>
                <a:latin typeface="+mn-lt"/>
                <a:ea typeface="+mn-ea"/>
                <a:cs typeface="+mn-cs"/>
              </a:rPr>
              <a:t> hasil </a:t>
            </a:r>
            <a:r>
              <a:rPr lang="id-ID" sz="1200" b="0" kern="1200" dirty="0" err="1">
                <a:solidFill>
                  <a:schemeClr val="tx1"/>
                </a:solidFill>
                <a:effectLst/>
                <a:latin typeface="+mn-lt"/>
                <a:ea typeface="+mn-ea"/>
                <a:cs typeface="+mn-cs"/>
              </a:rPr>
              <a:t>tuning</a:t>
            </a:r>
            <a:r>
              <a:rPr lang="id-ID" sz="1200" b="0" kern="1200" dirty="0">
                <a:solidFill>
                  <a:schemeClr val="tx1"/>
                </a:solidFill>
                <a:effectLst/>
                <a:latin typeface="+mn-lt"/>
                <a:ea typeface="+mn-ea"/>
                <a:cs typeface="+mn-cs"/>
              </a:rPr>
              <a:t>, performa model menunjukkan peningkatan yang signifikan. Nilai RMSE turun menjadi 38,376, MAE menjadi 26,119, RMSLE menjadi 0.21257, dan MAPE menjadi 16.02%, yang semuanya lebih rendah dibandingkan sebelum </a:t>
            </a:r>
            <a:r>
              <a:rPr lang="id-ID" sz="1200" b="0" kern="1200" dirty="0" err="1">
                <a:solidFill>
                  <a:schemeClr val="tx1"/>
                </a:solidFill>
                <a:effectLst/>
                <a:latin typeface="+mn-lt"/>
                <a:ea typeface="+mn-ea"/>
                <a:cs typeface="+mn-cs"/>
              </a:rPr>
              <a:t>tuning</a:t>
            </a:r>
            <a:r>
              <a:rPr lang="id-ID" sz="1200" b="0" kern="1200" dirty="0">
                <a:solidFill>
                  <a:schemeClr val="tx1"/>
                </a:solidFill>
                <a:effectLst/>
                <a:latin typeface="+mn-lt"/>
                <a:ea typeface="+mn-ea"/>
                <a:cs typeface="+mn-cs"/>
              </a:rPr>
              <a:t>. Selain itu, nilai R² meningkat menjadi 0.810, menunjukkan bahwa model mampu menjelaskan 81.0% variasi dalam data </a:t>
            </a:r>
            <a:r>
              <a:rPr lang="id-ID" sz="1200" b="0" kern="1200" dirty="0" err="1">
                <a:solidFill>
                  <a:schemeClr val="tx1"/>
                </a:solidFill>
                <a:effectLst/>
                <a:latin typeface="+mn-lt"/>
                <a:ea typeface="+mn-ea"/>
                <a:cs typeface="+mn-cs"/>
              </a:rPr>
              <a:t>test</a:t>
            </a:r>
            <a:r>
              <a:rPr lang="id-ID" sz="1200" b="0" kern="1200" dirty="0">
                <a:solidFill>
                  <a:schemeClr val="tx1"/>
                </a:solidFill>
                <a:effectLst/>
                <a:latin typeface="+mn-lt"/>
                <a:ea typeface="+mn-ea"/>
                <a:cs typeface="+mn-cs"/>
              </a:rPr>
              <a:t> set. Peningkatan ini menegaskan bahwa </a:t>
            </a:r>
            <a:r>
              <a:rPr lang="id-ID" sz="1200" b="0" kern="1200" dirty="0" err="1">
                <a:solidFill>
                  <a:schemeClr val="tx1"/>
                </a:solidFill>
                <a:effectLst/>
                <a:latin typeface="+mn-lt"/>
                <a:ea typeface="+mn-ea"/>
                <a:cs typeface="+mn-cs"/>
              </a:rPr>
              <a:t>tuning</a:t>
            </a:r>
            <a:r>
              <a:rPr lang="id-ID" sz="1200" b="0" kern="1200" dirty="0">
                <a:solidFill>
                  <a:schemeClr val="tx1"/>
                </a:solidFill>
                <a:effectLst/>
                <a:latin typeface="+mn-lt"/>
                <a:ea typeface="+mn-ea"/>
                <a:cs typeface="+mn-cs"/>
              </a:rPr>
              <a:t> parameter secara efektif meningkatkan akurasi prediksi model, sehingga model dapat menangkap pola data dengan lebih baik dan menghasilkan kesalahan yang lebih kecil. Hasil ini menunjukkan bahwa model </a:t>
            </a:r>
            <a:r>
              <a:rPr lang="id-ID" sz="1200" b="0" kern="1200" dirty="0" err="1">
                <a:solidFill>
                  <a:schemeClr val="tx1"/>
                </a:solidFill>
                <a:effectLst/>
                <a:latin typeface="+mn-lt"/>
                <a:ea typeface="+mn-ea"/>
                <a:cs typeface="+mn-cs"/>
              </a:rPr>
              <a:t>XGBoost</a:t>
            </a:r>
            <a:r>
              <a:rPr lang="id-ID" sz="1200" b="0" kern="1200" dirty="0">
                <a:solidFill>
                  <a:schemeClr val="tx1"/>
                </a:solidFill>
                <a:effectLst/>
                <a:latin typeface="+mn-lt"/>
                <a:ea typeface="+mn-ea"/>
                <a:cs typeface="+mn-cs"/>
              </a:rPr>
              <a:t> yang telah </a:t>
            </a:r>
            <a:r>
              <a:rPr lang="id-ID" sz="1200" b="0" kern="1200" dirty="0" err="1">
                <a:solidFill>
                  <a:schemeClr val="tx1"/>
                </a:solidFill>
                <a:effectLst/>
                <a:latin typeface="+mn-lt"/>
                <a:ea typeface="+mn-ea"/>
                <a:cs typeface="+mn-cs"/>
              </a:rPr>
              <a:t>dituning</a:t>
            </a:r>
            <a:r>
              <a:rPr lang="id-ID" sz="1200" b="0" kern="1200" dirty="0">
                <a:solidFill>
                  <a:schemeClr val="tx1"/>
                </a:solidFill>
                <a:effectLst/>
                <a:latin typeface="+mn-lt"/>
                <a:ea typeface="+mn-ea"/>
                <a:cs typeface="+mn-cs"/>
              </a:rPr>
              <a:t> dapat digunakan sebagai model utama untuk analisis dan prediksi lebih lanjut.</a:t>
            </a:r>
          </a:p>
          <a:p>
            <a:endParaRPr lang="id-ID"/>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a:solidFill>
                  <a:schemeClr val="tx1"/>
                </a:solidFill>
                <a:effectLst/>
                <a:latin typeface="+mn-lt"/>
                <a:ea typeface="+mn-ea"/>
                <a:cs typeface="+mn-cs"/>
              </a:rPr>
              <a:t>Dari hasil Score Before &amp; After Tuning, terlihat bahwa tuning pada model XGBoost berhasil meningkatkan performa model secara keseluruhan. Hal ini ditunjukkan oleh penurunan nilai RMSE dari 40,478 menjadi 38,376, MAE dari 27,582 menjadi 26,119, RMSLE dari 0.224 menjadi 0.213, serta MAPE dari 16.83% menjadi 16.02%. Penurunan semua metrik ini mengindikasikan bahwa tuning berhasil mengurangi kesalahan prediksi baik dalam skala absolut maupun relatif, meningkatkan akurasi model. Performa ini menunjukkan bahwa tuning parameter model merupakan langkah yang efektif untuk meningkatkan kualitas prediksi.</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40</a:t>
            </a:fld>
            <a:endParaRPr lang="cs-CZ"/>
          </a:p>
        </p:txBody>
      </p:sp>
    </p:spTree>
    <p:extLst>
      <p:ext uri="{BB962C8B-B14F-4D97-AF65-F5344CB8AC3E}">
        <p14:creationId xmlns:p14="http://schemas.microsoft.com/office/powerpoint/2010/main" val="33279319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Dari kurva perbandingan antara nilai aktual dan prediksi pada model </a:t>
            </a:r>
            <a:r>
              <a:rPr lang="id-ID" sz="1200" b="0" kern="1200" dirty="0" err="1">
                <a:solidFill>
                  <a:schemeClr val="tx1"/>
                </a:solidFill>
                <a:effectLst/>
                <a:latin typeface="+mn-lt"/>
                <a:ea typeface="+mn-ea"/>
                <a:cs typeface="+mn-cs"/>
              </a:rPr>
              <a:t>XGBoost</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benchmark</a:t>
            </a:r>
            <a:r>
              <a:rPr lang="id-ID" sz="1200" b="0" kern="1200" dirty="0">
                <a:solidFill>
                  <a:schemeClr val="tx1"/>
                </a:solidFill>
                <a:effectLst/>
                <a:latin typeface="+mn-lt"/>
                <a:ea typeface="+mn-ea"/>
                <a:cs typeface="+mn-cs"/>
              </a:rPr>
              <a:t> dan </a:t>
            </a:r>
            <a:r>
              <a:rPr lang="id-ID" sz="1200" b="0" kern="1200" dirty="0" err="1">
                <a:solidFill>
                  <a:schemeClr val="tx1"/>
                </a:solidFill>
                <a:effectLst/>
                <a:latin typeface="+mn-lt"/>
                <a:ea typeface="+mn-ea"/>
                <a:cs typeface="+mn-cs"/>
              </a:rPr>
              <a:t>XGBoost</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tuned</a:t>
            </a:r>
            <a:r>
              <a:rPr lang="id-ID" sz="1200" b="0" kern="1200" dirty="0">
                <a:solidFill>
                  <a:schemeClr val="tx1"/>
                </a:solidFill>
                <a:effectLst/>
                <a:latin typeface="+mn-lt"/>
                <a:ea typeface="+mn-ea"/>
                <a:cs typeface="+mn-cs"/>
              </a:rPr>
              <a:t>, terlihat bahwa model </a:t>
            </a:r>
            <a:r>
              <a:rPr lang="id-ID" sz="1200" b="0" kern="1200" dirty="0" err="1">
                <a:solidFill>
                  <a:schemeClr val="tx1"/>
                </a:solidFill>
                <a:effectLst/>
                <a:latin typeface="+mn-lt"/>
                <a:ea typeface="+mn-ea"/>
                <a:cs typeface="+mn-cs"/>
              </a:rPr>
              <a:t>tuned</a:t>
            </a:r>
            <a:r>
              <a:rPr lang="id-ID" sz="1200" b="0" kern="1200" dirty="0">
                <a:solidFill>
                  <a:schemeClr val="tx1"/>
                </a:solidFill>
                <a:effectLst/>
                <a:latin typeface="+mn-lt"/>
                <a:ea typeface="+mn-ea"/>
                <a:cs typeface="+mn-cs"/>
              </a:rPr>
              <a:t> memiliki distribusi prediksi yang lebih mendekati garis diagonal sempurna, yang menunjukkan kecocokan lebih baik antara nilai aktual dan prediksi dibandingkan model </a:t>
            </a:r>
            <a:r>
              <a:rPr lang="id-ID" sz="1200" b="0" kern="1200" dirty="0" err="1">
                <a:solidFill>
                  <a:schemeClr val="tx1"/>
                </a:solidFill>
                <a:effectLst/>
                <a:latin typeface="+mn-lt"/>
                <a:ea typeface="+mn-ea"/>
                <a:cs typeface="+mn-cs"/>
              </a:rPr>
              <a:t>benchmark</a:t>
            </a:r>
            <a:r>
              <a:rPr lang="id-ID" sz="1200" b="0" kern="1200" dirty="0">
                <a:solidFill>
                  <a:schemeClr val="tx1"/>
                </a:solidFill>
                <a:effectLst/>
                <a:latin typeface="+mn-lt"/>
                <a:ea typeface="+mn-ea"/>
                <a:cs typeface="+mn-cs"/>
              </a:rPr>
              <a:t>. Ini menunjukkan bahwa proses </a:t>
            </a:r>
            <a:r>
              <a:rPr lang="id-ID" sz="1200" b="0" kern="1200" dirty="0" err="1">
                <a:solidFill>
                  <a:schemeClr val="tx1"/>
                </a:solidFill>
                <a:effectLst/>
                <a:latin typeface="+mn-lt"/>
                <a:ea typeface="+mn-ea"/>
                <a:cs typeface="+mn-cs"/>
              </a:rPr>
              <a:t>tuning</a:t>
            </a:r>
            <a:r>
              <a:rPr lang="id-ID" sz="1200" b="0" kern="1200" dirty="0">
                <a:solidFill>
                  <a:schemeClr val="tx1"/>
                </a:solidFill>
                <a:effectLst/>
                <a:latin typeface="+mn-lt"/>
                <a:ea typeface="+mn-ea"/>
                <a:cs typeface="+mn-cs"/>
              </a:rPr>
              <a:t> berhasil meningkatkan akurasi prediksi, terutama dalam menangkap hubungan linear antara fitur dan target. Namun, di kedua model, terdapat penyimpangan kecil pada nilai ekstrem, yang menunjukkan bahwa model mungkin kurang optimal dalam memprediksi harga rumah pada rentang yang lebih tinggi atau lebih rendah. Namun, untuk analisis yang lebih mendalam, sebaiknya kita melihatnya dari perspektif </a:t>
            </a:r>
            <a:r>
              <a:rPr lang="id-ID" sz="1200" b="0" kern="1200" dirty="0" err="1">
                <a:solidFill>
                  <a:schemeClr val="tx1"/>
                </a:solidFill>
                <a:effectLst/>
                <a:latin typeface="+mn-lt"/>
                <a:ea typeface="+mn-ea"/>
                <a:cs typeface="+mn-cs"/>
              </a:rPr>
              <a:t>residual</a:t>
            </a:r>
            <a:r>
              <a:rPr lang="id-ID" sz="1200" b="0" kern="1200" dirty="0">
                <a:solidFill>
                  <a:schemeClr val="tx1"/>
                </a:solidFill>
                <a:effectLst/>
                <a:latin typeface="+mn-lt"/>
                <a:ea typeface="+mn-ea"/>
                <a:cs typeface="+mn-cs"/>
              </a:rPr>
              <a:t>.</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41</a:t>
            </a:fld>
            <a:endParaRPr lang="cs-CZ"/>
          </a:p>
        </p:txBody>
      </p:sp>
    </p:spTree>
    <p:extLst>
      <p:ext uri="{BB962C8B-B14F-4D97-AF65-F5344CB8AC3E}">
        <p14:creationId xmlns:p14="http://schemas.microsoft.com/office/powerpoint/2010/main" val="2362225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r>
              <a:rPr lang="id-ID" sz="1200" b="0" kern="1200" dirty="0">
                <a:solidFill>
                  <a:schemeClr val="tx1"/>
                </a:solidFill>
                <a:effectLst/>
                <a:latin typeface="+mn-lt"/>
                <a:ea typeface="+mn-ea"/>
                <a:cs typeface="+mn-cs"/>
              </a:rPr>
              <a:t>Dari plot </a:t>
            </a:r>
            <a:r>
              <a:rPr lang="id-ID" sz="1200" b="0" kern="1200" dirty="0" err="1">
                <a:solidFill>
                  <a:schemeClr val="tx1"/>
                </a:solidFill>
                <a:effectLst/>
                <a:latin typeface="+mn-lt"/>
                <a:ea typeface="+mn-ea"/>
                <a:cs typeface="+mn-cs"/>
              </a:rPr>
              <a:t>residual</a:t>
            </a:r>
            <a:r>
              <a:rPr lang="id-ID" sz="1200" b="0" kern="1200" dirty="0">
                <a:solidFill>
                  <a:schemeClr val="tx1"/>
                </a:solidFill>
                <a:effectLst/>
                <a:latin typeface="+mn-lt"/>
                <a:ea typeface="+mn-ea"/>
                <a:cs typeface="+mn-cs"/>
              </a:rPr>
              <a:t>, dapat dilihat bahwa model yang sudah </a:t>
            </a:r>
            <a:r>
              <a:rPr lang="id-ID" sz="1200" b="0" kern="1200" dirty="0" err="1">
                <a:solidFill>
                  <a:schemeClr val="tx1"/>
                </a:solidFill>
                <a:effectLst/>
                <a:latin typeface="+mn-lt"/>
                <a:ea typeface="+mn-ea"/>
                <a:cs typeface="+mn-cs"/>
              </a:rPr>
              <a:t>dituning</a:t>
            </a:r>
            <a:r>
              <a:rPr lang="id-ID" sz="1200" b="0" kern="1200" dirty="0">
                <a:solidFill>
                  <a:schemeClr val="tx1"/>
                </a:solidFill>
                <a:effectLst/>
                <a:latin typeface="+mn-lt"/>
                <a:ea typeface="+mn-ea"/>
                <a:cs typeface="+mn-cs"/>
              </a:rPr>
              <a:t> (sebelah kanan) memiliki distribusi </a:t>
            </a:r>
            <a:r>
              <a:rPr lang="id-ID" sz="1200" b="0" kern="1200" dirty="0" err="1">
                <a:solidFill>
                  <a:schemeClr val="tx1"/>
                </a:solidFill>
                <a:effectLst/>
                <a:latin typeface="+mn-lt"/>
                <a:ea typeface="+mn-ea"/>
                <a:cs typeface="+mn-cs"/>
              </a:rPr>
              <a:t>residual</a:t>
            </a:r>
            <a:r>
              <a:rPr lang="id-ID" sz="1200" b="0" kern="1200" dirty="0">
                <a:solidFill>
                  <a:schemeClr val="tx1"/>
                </a:solidFill>
                <a:effectLst/>
                <a:latin typeface="+mn-lt"/>
                <a:ea typeface="+mn-ea"/>
                <a:cs typeface="+mn-cs"/>
              </a:rPr>
              <a:t> yang lebih terpusat di sekitar garis nol dibandingkan model </a:t>
            </a:r>
            <a:r>
              <a:rPr lang="id-ID" sz="1200" b="0" kern="1200" dirty="0" err="1">
                <a:solidFill>
                  <a:schemeClr val="tx1"/>
                </a:solidFill>
                <a:effectLst/>
                <a:latin typeface="+mn-lt"/>
                <a:ea typeface="+mn-ea"/>
                <a:cs typeface="+mn-cs"/>
              </a:rPr>
              <a:t>benchmark</a:t>
            </a:r>
            <a:r>
              <a:rPr lang="id-ID" sz="1200" b="0" kern="1200" dirty="0">
                <a:solidFill>
                  <a:schemeClr val="tx1"/>
                </a:solidFill>
                <a:effectLst/>
                <a:latin typeface="+mn-lt"/>
                <a:ea typeface="+mn-ea"/>
                <a:cs typeface="+mn-cs"/>
              </a:rPr>
              <a:t> (sebelah kiri). Ini menunjukkan bahwa </a:t>
            </a:r>
            <a:r>
              <a:rPr lang="id-ID" sz="1200" b="0" kern="1200" dirty="0" err="1">
                <a:solidFill>
                  <a:schemeClr val="tx1"/>
                </a:solidFill>
                <a:effectLst/>
                <a:latin typeface="+mn-lt"/>
                <a:ea typeface="+mn-ea"/>
                <a:cs typeface="+mn-cs"/>
              </a:rPr>
              <a:t>tuning</a:t>
            </a:r>
            <a:r>
              <a:rPr lang="id-ID" sz="1200" b="0" kern="1200" dirty="0">
                <a:solidFill>
                  <a:schemeClr val="tx1"/>
                </a:solidFill>
                <a:effectLst/>
                <a:latin typeface="+mn-lt"/>
                <a:ea typeface="+mn-ea"/>
                <a:cs typeface="+mn-cs"/>
              </a:rPr>
              <a:t> telah mengurangi bias sistematis dalam prediksi dan memperbaiki akurasi model secara keseluruhan. Namun, pada kedua model, terdapat pola </a:t>
            </a:r>
            <a:r>
              <a:rPr lang="id-ID" sz="1200" b="0" kern="1200" dirty="0" err="1">
                <a:solidFill>
                  <a:schemeClr val="tx1"/>
                </a:solidFill>
                <a:effectLst/>
                <a:latin typeface="+mn-lt"/>
                <a:ea typeface="+mn-ea"/>
                <a:cs typeface="+mn-cs"/>
              </a:rPr>
              <a:t>residual</a:t>
            </a:r>
            <a:r>
              <a:rPr lang="id-ID" sz="1200" b="0" kern="1200" dirty="0">
                <a:solidFill>
                  <a:schemeClr val="tx1"/>
                </a:solidFill>
                <a:effectLst/>
                <a:latin typeface="+mn-lt"/>
                <a:ea typeface="+mn-ea"/>
                <a:cs typeface="+mn-cs"/>
              </a:rPr>
              <a:t> yang sedikit melebar untuk nilai rumah yang lebih tinggi, menunjukkan bahwa model masih kesulitan menangkap pola pada rentang harga ekstrem, yang dapat mengindikasikan perlunya pengayaan fitur atau pendekatan model yang lebih kompleks.</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Dapat diamati bahwa untuk harga rumah yang rendah, model cenderung memberikan prediksi yang lebih besar dari nilai aktual (over-</a:t>
            </a:r>
            <a:r>
              <a:rPr lang="id-ID" sz="1200" b="0" kern="1200" dirty="0" err="1">
                <a:solidFill>
                  <a:schemeClr val="tx1"/>
                </a:solidFill>
                <a:effectLst/>
                <a:latin typeface="+mn-lt"/>
                <a:ea typeface="+mn-ea"/>
                <a:cs typeface="+mn-cs"/>
              </a:rPr>
              <a:t>estimate</a:t>
            </a:r>
            <a:r>
              <a:rPr lang="id-ID" sz="1200" b="0" kern="1200" dirty="0">
                <a:solidFill>
                  <a:schemeClr val="tx1"/>
                </a:solidFill>
                <a:effectLst/>
                <a:latin typeface="+mn-lt"/>
                <a:ea typeface="+mn-ea"/>
                <a:cs typeface="+mn-cs"/>
              </a:rPr>
              <a:t>). Sebaliknya, untuk harga rumah yang tinggi, model cenderung memberikan prediksi yang lebih rendah dari nilai aktual (</a:t>
            </a:r>
            <a:r>
              <a:rPr lang="id-ID" sz="1200" b="0" kern="1200" dirty="0" err="1">
                <a:solidFill>
                  <a:schemeClr val="tx1"/>
                </a:solidFill>
                <a:effectLst/>
                <a:latin typeface="+mn-lt"/>
                <a:ea typeface="+mn-ea"/>
                <a:cs typeface="+mn-cs"/>
              </a:rPr>
              <a:t>under-estimate</a:t>
            </a:r>
            <a:r>
              <a:rPr lang="id-ID" sz="1200" b="0" kern="1200" dirty="0">
                <a:solidFill>
                  <a:schemeClr val="tx1"/>
                </a:solidFill>
                <a:effectLst/>
                <a:latin typeface="+mn-lt"/>
                <a:ea typeface="+mn-ea"/>
                <a:cs typeface="+mn-cs"/>
              </a:rPr>
              <a:t>).</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42</a:t>
            </a:fld>
            <a:endParaRPr lang="cs-CZ"/>
          </a:p>
        </p:txBody>
      </p:sp>
    </p:spTree>
    <p:extLst>
      <p:ext uri="{BB962C8B-B14F-4D97-AF65-F5344CB8AC3E}">
        <p14:creationId xmlns:p14="http://schemas.microsoft.com/office/powerpoint/2010/main" val="11077364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Akan dilakukan perhitungan MAE &amp; MAPE berdasarkan </a:t>
            </a:r>
            <a:r>
              <a:rPr lang="id-ID" sz="1200" b="0" kern="1200" dirty="0" err="1">
                <a:solidFill>
                  <a:schemeClr val="tx1"/>
                </a:solidFill>
                <a:effectLst/>
                <a:latin typeface="+mn-lt"/>
                <a:ea typeface="+mn-ea"/>
                <a:cs typeface="+mn-cs"/>
              </a:rPr>
              <a:t>binning</a:t>
            </a:r>
            <a:r>
              <a:rPr lang="id-ID" sz="1200" b="0" kern="1200" dirty="0">
                <a:solidFill>
                  <a:schemeClr val="tx1"/>
                </a:solidFill>
                <a:effectLst/>
                <a:latin typeface="+mn-lt"/>
                <a:ea typeface="+mn-ea"/>
                <a:cs typeface="+mn-cs"/>
              </a:rPr>
              <a:t> frekuensi pada kolom `</a:t>
            </a:r>
            <a:r>
              <a:rPr lang="id-ID" sz="1200" b="0" kern="1200" dirty="0" err="1">
                <a:solidFill>
                  <a:schemeClr val="tx1"/>
                </a:solidFill>
                <a:effectLst/>
                <a:latin typeface="+mn-lt"/>
                <a:ea typeface="+mn-ea"/>
                <a:cs typeface="+mn-cs"/>
              </a:rPr>
              <a:t>median_house_value</a:t>
            </a:r>
            <a:r>
              <a:rPr lang="id-ID" sz="1200" b="0" kern="1200" dirty="0">
                <a:solidFill>
                  <a:schemeClr val="tx1"/>
                </a:solidFill>
                <a:effectLst/>
                <a:latin typeface="+mn-lt"/>
                <a:ea typeface="+mn-ea"/>
                <a:cs typeface="+mn-cs"/>
              </a:rPr>
              <a:t>`. Lalu setelah itu</a:t>
            </a:r>
          </a:p>
          <a:p>
            <a:endParaRPr lang="id-ID"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Berdasarkan evaluasi model menggunakan MAE dan MAPE per rentang harga </a:t>
            </a:r>
            <a:r>
              <a:rPr lang="id-ID" sz="1200" b="0" kern="1200" dirty="0" err="1">
                <a:solidFill>
                  <a:schemeClr val="tx1"/>
                </a:solidFill>
                <a:effectLst/>
                <a:latin typeface="+mn-lt"/>
                <a:ea typeface="+mn-ea"/>
                <a:cs typeface="+mn-cs"/>
              </a:rPr>
              <a:t>median_house_value</a:t>
            </a:r>
            <a:r>
              <a:rPr lang="id-ID" sz="1200" b="0" kern="1200" dirty="0">
                <a:solidFill>
                  <a:schemeClr val="tx1"/>
                </a:solidFill>
                <a:effectLst/>
                <a:latin typeface="+mn-lt"/>
                <a:ea typeface="+mn-ea"/>
                <a:cs typeface="+mn-cs"/>
              </a:rPr>
              <a:t>, terlihat bahwa akurasi model cenderung lebih baik pada rentang harga rendah hingga menengah (&lt;= $222,500), dengan nilai MAE relatif kecil (di bawah $25,000) dan MAPE menurun hingga mencapai titik terendah 10.66% pada rentang $222,500–$256,760. Namun, pada rentang harga tinggi (&gt; $314,000), performa model menurun drastis, dengan MAE mencapai $55,830 dan MAPE meningkat hingga 15.17%. Hal ini menunjukkan bahwa model lebih sulit memprediksi harga rumah di rentang yang lebih tinggi (rentang &gt; $314,000), yang mungkin disebabkan oleh kurangnya representasi fitur yang relevan untuk harga ekstrem, atau karena hubungan yang lebih kompleks pada rentang harga tersebut.</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43</a:t>
            </a:fld>
            <a:endParaRPr lang="cs-CZ"/>
          </a:p>
        </p:txBody>
      </p:sp>
    </p:spTree>
    <p:extLst>
      <p:ext uri="{BB962C8B-B14F-4D97-AF65-F5344CB8AC3E}">
        <p14:creationId xmlns:p14="http://schemas.microsoft.com/office/powerpoint/2010/main" val="3728770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kern="1200" dirty="0">
                <a:solidFill>
                  <a:schemeClr val="tx1"/>
                </a:solidFill>
                <a:effectLst/>
                <a:latin typeface="+mn-lt"/>
                <a:ea typeface="+mn-ea"/>
                <a:cs typeface="+mn-cs"/>
              </a:rPr>
              <a:t>Dari </a:t>
            </a:r>
            <a:r>
              <a:rPr lang="id-ID" sz="1200" b="0" kern="1200" dirty="0" err="1">
                <a:solidFill>
                  <a:schemeClr val="tx1"/>
                </a:solidFill>
                <a:effectLst/>
                <a:latin typeface="+mn-lt"/>
                <a:ea typeface="+mn-ea"/>
                <a:cs typeface="+mn-cs"/>
              </a:rPr>
              <a:t>line</a:t>
            </a:r>
            <a:r>
              <a:rPr lang="id-ID" sz="1200" b="0" kern="1200" dirty="0">
                <a:solidFill>
                  <a:schemeClr val="tx1"/>
                </a:solidFill>
                <a:effectLst/>
                <a:latin typeface="+mn-lt"/>
                <a:ea typeface="+mn-ea"/>
                <a:cs typeface="+mn-cs"/>
              </a:rPr>
              <a:t> plot di atas, terlihat bahwa model </a:t>
            </a:r>
            <a:r>
              <a:rPr lang="id-ID" sz="1200" b="0" kern="1200" dirty="0" err="1">
                <a:solidFill>
                  <a:schemeClr val="tx1"/>
                </a:solidFill>
                <a:effectLst/>
                <a:latin typeface="+mn-lt"/>
                <a:ea typeface="+mn-ea"/>
                <a:cs typeface="+mn-cs"/>
              </a:rPr>
              <a:t>XGBoost</a:t>
            </a:r>
            <a:r>
              <a:rPr lang="id-ID" sz="1200" b="0" kern="1200" dirty="0">
                <a:solidFill>
                  <a:schemeClr val="tx1"/>
                </a:solidFill>
                <a:effectLst/>
                <a:latin typeface="+mn-lt"/>
                <a:ea typeface="+mn-ea"/>
                <a:cs typeface="+mn-cs"/>
              </a:rPr>
              <a:t> mampu mengikuti pola fluktuasi nilai aktual dengan cukup baik, terutama pada rentang harga yang lebih rendah hingga menengah. Pada rentang ini, deviasi relatif kecil, dengan rata-rata kesalahan di bawah 10,000. Namun, terdapat beberapa deviasi atau perbedaan yang signifikan pada beberapa titik data, terutama pada harga yang lebih tinggi atau pada fluktuasi pola yang ekstrem. Pada rentang harga tinggi, deviasi mulai signifikan, mencapai lebih dari 15,000, yang menunjukkan bahwa model masih kesulitan menangani </a:t>
            </a:r>
            <a:r>
              <a:rPr lang="id-ID" sz="1200" b="0" kern="1200" dirty="0" err="1">
                <a:solidFill>
                  <a:schemeClr val="tx1"/>
                </a:solidFill>
                <a:effectLst/>
                <a:latin typeface="+mn-lt"/>
                <a:ea typeface="+mn-ea"/>
                <a:cs typeface="+mn-cs"/>
              </a:rPr>
              <a:t>outliers</a:t>
            </a:r>
            <a:r>
              <a:rPr lang="id-ID" sz="1200" b="0" kern="1200" dirty="0">
                <a:solidFill>
                  <a:schemeClr val="tx1"/>
                </a:solidFill>
                <a:effectLst/>
                <a:latin typeface="+mn-lt"/>
                <a:ea typeface="+mn-ea"/>
                <a:cs typeface="+mn-cs"/>
              </a:rPr>
              <a:t> atau perubahan pola yang tidak terprediksi. Hal ini menegaskan bahwa meskipun model bekerja dengan baik secara umum, masih ada ruang untuk perbaikan dalam menangkap pola yang lebih kompleks. Analisis ini mendukung pentingnya evaluasi lebih lanjut, seperti menambah fitur relevan atau melakukan </a:t>
            </a:r>
            <a:r>
              <a:rPr lang="id-ID" sz="1200" b="0" kern="1200" dirty="0" err="1">
                <a:solidFill>
                  <a:schemeClr val="tx1"/>
                </a:solidFill>
                <a:effectLst/>
                <a:latin typeface="+mn-lt"/>
                <a:ea typeface="+mn-ea"/>
                <a:cs typeface="+mn-cs"/>
              </a:rPr>
              <a:t>tuning</a:t>
            </a:r>
            <a:r>
              <a:rPr lang="id-ID" sz="1200" b="0" kern="1200" dirty="0">
                <a:solidFill>
                  <a:schemeClr val="tx1"/>
                </a:solidFill>
                <a:effectLst/>
                <a:latin typeface="+mn-lt"/>
                <a:ea typeface="+mn-ea"/>
                <a:cs typeface="+mn-cs"/>
              </a:rPr>
              <a:t> lanjutan pada model agar performa pada data ekstrem dapat ditingkatkan.</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44</a:t>
            </a:fld>
            <a:endParaRPr lang="cs-CZ"/>
          </a:p>
        </p:txBody>
      </p:sp>
    </p:spTree>
    <p:extLst>
      <p:ext uri="{BB962C8B-B14F-4D97-AF65-F5344CB8AC3E}">
        <p14:creationId xmlns:p14="http://schemas.microsoft.com/office/powerpoint/2010/main" val="20612369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r>
              <a:rPr lang="id-ID" sz="1200" b="0" kern="1200" dirty="0">
                <a:solidFill>
                  <a:schemeClr val="tx1"/>
                </a:solidFill>
                <a:effectLst/>
                <a:latin typeface="+mn-lt"/>
                <a:ea typeface="+mn-ea"/>
                <a:cs typeface="+mn-cs"/>
              </a:rPr>
              <a:t>Berdasarkan analisis selisih harga antara nilai aktual (`</a:t>
            </a:r>
            <a:r>
              <a:rPr lang="id-ID" sz="1200" b="0" kern="1200" dirty="0" err="1">
                <a:solidFill>
                  <a:schemeClr val="tx1"/>
                </a:solidFill>
                <a:effectLst/>
                <a:latin typeface="+mn-lt"/>
                <a:ea typeface="+mn-ea"/>
                <a:cs typeface="+mn-cs"/>
              </a:rPr>
              <a:t>median_house_value</a:t>
            </a:r>
            <a:r>
              <a:rPr lang="id-ID" sz="1200" b="0" kern="1200" dirty="0">
                <a:solidFill>
                  <a:schemeClr val="tx1"/>
                </a:solidFill>
                <a:effectLst/>
                <a:latin typeface="+mn-lt"/>
                <a:ea typeface="+mn-ea"/>
                <a:cs typeface="+mn-cs"/>
              </a:rPr>
              <a:t>`) dan prediksi model (`</a:t>
            </a:r>
            <a:r>
              <a:rPr lang="id-ID" sz="1200" b="0" kern="1200" dirty="0" err="1">
                <a:solidFill>
                  <a:schemeClr val="tx1"/>
                </a:solidFill>
                <a:effectLst/>
                <a:latin typeface="+mn-lt"/>
                <a:ea typeface="+mn-ea"/>
                <a:cs typeface="+mn-cs"/>
              </a:rPr>
              <a:t>Harga_Prediksi_Rumah</a:t>
            </a:r>
            <a:r>
              <a:rPr lang="id-ID" sz="1200" b="0" kern="1200" dirty="0">
                <a:solidFill>
                  <a:schemeClr val="tx1"/>
                </a:solidFill>
                <a:effectLst/>
                <a:latin typeface="+mn-lt"/>
                <a:ea typeface="+mn-ea"/>
                <a:cs typeface="+mn-cs"/>
              </a:rPr>
              <a:t>`), terlihat bahwa model </a:t>
            </a:r>
            <a:r>
              <a:rPr lang="id-ID" sz="1200" b="0" kern="1200" dirty="0" err="1">
                <a:solidFill>
                  <a:schemeClr val="tx1"/>
                </a:solidFill>
                <a:effectLst/>
                <a:latin typeface="+mn-lt"/>
                <a:ea typeface="+mn-ea"/>
                <a:cs typeface="+mn-cs"/>
              </a:rPr>
              <a:t>XGBoost</a:t>
            </a:r>
            <a:r>
              <a:rPr lang="id-ID" sz="1200" b="0" kern="1200" dirty="0">
                <a:solidFill>
                  <a:schemeClr val="tx1"/>
                </a:solidFill>
                <a:effectLst/>
                <a:latin typeface="+mn-lt"/>
                <a:ea typeface="+mn-ea"/>
                <a:cs typeface="+mn-cs"/>
              </a:rPr>
              <a:t> memiliki pola kesalahan yang bervariasi tergantung pada lokasi geografis (`</a:t>
            </a:r>
            <a:r>
              <a:rPr lang="id-ID" sz="1200" b="0" kern="1200" dirty="0" err="1">
                <a:solidFill>
                  <a:schemeClr val="tx1"/>
                </a:solidFill>
                <a:effectLst/>
                <a:latin typeface="+mn-lt"/>
                <a:ea typeface="+mn-ea"/>
                <a:cs typeface="+mn-cs"/>
              </a:rPr>
              <a:t>latitude</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longitude</a:t>
            </a:r>
            <a:r>
              <a:rPr lang="id-ID" sz="1200" b="0" kern="1200" dirty="0">
                <a:solidFill>
                  <a:schemeClr val="tx1"/>
                </a:solidFill>
                <a:effectLst/>
                <a:latin typeface="+mn-lt"/>
                <a:ea typeface="+mn-ea"/>
                <a:cs typeface="+mn-cs"/>
              </a:rPr>
              <a:t>`) dan kategori `</a:t>
            </a:r>
            <a:r>
              <a:rPr lang="id-ID" sz="1200" b="0" kern="1200" dirty="0" err="1">
                <a:solidFill>
                  <a:schemeClr val="tx1"/>
                </a:solidFill>
                <a:effectLst/>
                <a:latin typeface="+mn-lt"/>
                <a:ea typeface="+mn-ea"/>
                <a:cs typeface="+mn-cs"/>
              </a:rPr>
              <a:t>ocean_proximity</a:t>
            </a:r>
            <a:r>
              <a:rPr lang="id-ID" sz="1200" b="0" kern="1200" dirty="0">
                <a:solidFill>
                  <a:schemeClr val="tx1"/>
                </a:solidFill>
                <a:effectLst/>
                <a:latin typeface="+mn-lt"/>
                <a:ea typeface="+mn-ea"/>
                <a:cs typeface="+mn-cs"/>
              </a:rPr>
              <a:t>`. </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Dari </a:t>
            </a:r>
            <a:r>
              <a:rPr lang="id-ID" sz="1200" b="0" kern="1200" dirty="0" err="1">
                <a:solidFill>
                  <a:schemeClr val="tx1"/>
                </a:solidFill>
                <a:effectLst/>
                <a:latin typeface="+mn-lt"/>
                <a:ea typeface="+mn-ea"/>
                <a:cs typeface="+mn-cs"/>
              </a:rPr>
              <a:t>scatter</a:t>
            </a:r>
            <a:r>
              <a:rPr lang="id-ID" sz="1200" b="0" kern="1200" dirty="0">
                <a:solidFill>
                  <a:schemeClr val="tx1"/>
                </a:solidFill>
                <a:effectLst/>
                <a:latin typeface="+mn-lt"/>
                <a:ea typeface="+mn-ea"/>
                <a:cs typeface="+mn-cs"/>
              </a:rPr>
              <a:t> plot, ditemukan bahwa kesalahan prediksi cenderung lebih signifikan di wilayah dengan properti dekat pantai (`&lt;1H OCEAN` dan `NEAR OCEAN`), baik untuk selisih harga negatif ekstrem (</a:t>
            </a:r>
            <a:r>
              <a:rPr lang="id-ID" sz="1200" b="0" kern="1200" dirty="0" err="1">
                <a:solidFill>
                  <a:schemeClr val="tx1"/>
                </a:solidFill>
                <a:effectLst/>
                <a:latin typeface="+mn-lt"/>
                <a:ea typeface="+mn-ea"/>
                <a:cs typeface="+mn-cs"/>
              </a:rPr>
              <a:t>underestimation</a:t>
            </a:r>
            <a:r>
              <a:rPr lang="id-ID" sz="1200" b="0" kern="1200" dirty="0">
                <a:solidFill>
                  <a:schemeClr val="tx1"/>
                </a:solidFill>
                <a:effectLst/>
                <a:latin typeface="+mn-lt"/>
                <a:ea typeface="+mn-ea"/>
                <a:cs typeface="+mn-cs"/>
              </a:rPr>
              <a:t>) maupun positif ekstrem (</a:t>
            </a:r>
            <a:r>
              <a:rPr lang="id-ID" sz="1200" b="0" kern="1200" dirty="0" err="1">
                <a:solidFill>
                  <a:schemeClr val="tx1"/>
                </a:solidFill>
                <a:effectLst/>
                <a:latin typeface="+mn-lt"/>
                <a:ea typeface="+mn-ea"/>
                <a:cs typeface="+mn-cs"/>
              </a:rPr>
              <a:t>overestimation</a:t>
            </a:r>
            <a:r>
              <a:rPr lang="id-ID" sz="1200" b="0" kern="1200" dirty="0">
                <a:solidFill>
                  <a:schemeClr val="tx1"/>
                </a:solidFill>
                <a:effectLst/>
                <a:latin typeface="+mn-lt"/>
                <a:ea typeface="+mn-ea"/>
                <a:cs typeface="+mn-cs"/>
              </a:rPr>
              <a:t>). Proporsi kesalahan pada kategori `</a:t>
            </a:r>
            <a:r>
              <a:rPr lang="id-ID" sz="1200" b="0" kern="1200" dirty="0" err="1">
                <a:solidFill>
                  <a:schemeClr val="tx1"/>
                </a:solidFill>
                <a:effectLst/>
                <a:latin typeface="+mn-lt"/>
                <a:ea typeface="+mn-ea"/>
                <a:cs typeface="+mn-cs"/>
              </a:rPr>
              <a:t>ocean_proximity</a:t>
            </a:r>
            <a:r>
              <a:rPr lang="id-ID" sz="1200" b="0" kern="1200" dirty="0">
                <a:solidFill>
                  <a:schemeClr val="tx1"/>
                </a:solidFill>
                <a:effectLst/>
                <a:latin typeface="+mn-lt"/>
                <a:ea typeface="+mn-ea"/>
                <a:cs typeface="+mn-cs"/>
              </a:rPr>
              <a:t>` juga menunjukkan bahwa properti `INLAND` memiliki kesalahan yang lebih rendah dibandingkan properti yang lebih dekat ke laut. </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Analisis ini mengindikasikan bahwa faktor lokasi memiliki pengaruh besar terhadap performa model, sehingga diperlukan penambahan fitur geografis yang lebih detail atau </a:t>
            </a:r>
            <a:r>
              <a:rPr lang="id-ID" sz="1200" b="0" kern="1200" dirty="0" err="1">
                <a:solidFill>
                  <a:schemeClr val="tx1"/>
                </a:solidFill>
                <a:effectLst/>
                <a:latin typeface="+mn-lt"/>
                <a:ea typeface="+mn-ea"/>
                <a:cs typeface="+mn-cs"/>
              </a:rPr>
              <a:t>tuning</a:t>
            </a:r>
            <a:r>
              <a:rPr lang="id-ID" sz="1200" b="0" kern="1200" dirty="0">
                <a:solidFill>
                  <a:schemeClr val="tx1"/>
                </a:solidFill>
                <a:effectLst/>
                <a:latin typeface="+mn-lt"/>
                <a:ea typeface="+mn-ea"/>
                <a:cs typeface="+mn-cs"/>
              </a:rPr>
              <a:t> model untuk meningkatkan akurasi prediksi pada segmen tertentu, terutama untuk properti di wilayah dekat pantai.</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45</a:t>
            </a:fld>
            <a:endParaRPr lang="cs-CZ"/>
          </a:p>
        </p:txBody>
      </p:sp>
    </p:spTree>
    <p:extLst>
      <p:ext uri="{BB962C8B-B14F-4D97-AF65-F5344CB8AC3E}">
        <p14:creationId xmlns:p14="http://schemas.microsoft.com/office/powerpoint/2010/main" val="1728182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r>
              <a:rPr lang="id-ID" dirty="0"/>
              <a:t>Selanjutnya ada </a:t>
            </a:r>
            <a:r>
              <a:rPr lang="id-ID" dirty="0" err="1"/>
              <a:t>Exploratory</a:t>
            </a:r>
            <a:r>
              <a:rPr lang="id-ID" dirty="0"/>
              <a:t> Data </a:t>
            </a:r>
            <a:r>
              <a:rPr lang="id-ID" dirty="0" err="1"/>
              <a:t>Analysis</a:t>
            </a:r>
            <a:r>
              <a:rPr lang="id-ID" dirty="0"/>
              <a:t>/EDA</a:t>
            </a:r>
          </a:p>
          <a:p>
            <a:r>
              <a:rPr lang="id-ID" sz="1200" b="0" kern="1200" dirty="0" err="1">
                <a:solidFill>
                  <a:schemeClr val="tx1"/>
                </a:solidFill>
                <a:effectLst/>
                <a:latin typeface="+mn-lt"/>
                <a:ea typeface="+mn-ea"/>
                <a:cs typeface="+mn-cs"/>
              </a:rPr>
              <a:t>Exploratory</a:t>
            </a:r>
            <a:r>
              <a:rPr lang="id-ID" sz="1200" b="0" kern="1200" dirty="0">
                <a:solidFill>
                  <a:schemeClr val="tx1"/>
                </a:solidFill>
                <a:effectLst/>
                <a:latin typeface="+mn-lt"/>
                <a:ea typeface="+mn-ea"/>
                <a:cs typeface="+mn-cs"/>
              </a:rPr>
              <a:t> Data </a:t>
            </a:r>
            <a:r>
              <a:rPr lang="id-ID" sz="1200" b="0" kern="1200" dirty="0" err="1">
                <a:solidFill>
                  <a:schemeClr val="tx1"/>
                </a:solidFill>
                <a:effectLst/>
                <a:latin typeface="+mn-lt"/>
                <a:ea typeface="+mn-ea"/>
                <a:cs typeface="+mn-cs"/>
              </a:rPr>
              <a:t>Analysis</a:t>
            </a:r>
            <a:r>
              <a:rPr lang="id-ID" sz="1200" b="0" kern="1200" dirty="0">
                <a:solidFill>
                  <a:schemeClr val="tx1"/>
                </a:solidFill>
                <a:effectLst/>
                <a:latin typeface="+mn-lt"/>
                <a:ea typeface="+mn-ea"/>
                <a:cs typeface="+mn-cs"/>
              </a:rPr>
              <a:t> (EDA) adalah tahap penting dalam proses analisis data yang bertujuan untuk memahami karakteristik </a:t>
            </a:r>
            <a:r>
              <a:rPr lang="id-ID" sz="1200" b="0" kern="1200" dirty="0" err="1">
                <a:solidFill>
                  <a:schemeClr val="tx1"/>
                </a:solidFill>
                <a:effectLst/>
                <a:latin typeface="+mn-lt"/>
                <a:ea typeface="+mn-ea"/>
                <a:cs typeface="+mn-cs"/>
              </a:rPr>
              <a:t>dataset</a:t>
            </a:r>
            <a:r>
              <a:rPr lang="id-ID" sz="1200" b="0" kern="1200" dirty="0">
                <a:solidFill>
                  <a:schemeClr val="tx1"/>
                </a:solidFill>
                <a:effectLst/>
                <a:latin typeface="+mn-lt"/>
                <a:ea typeface="+mn-ea"/>
                <a:cs typeface="+mn-cs"/>
              </a:rPr>
              <a:t> secara mendalam sebelum melakukan pemodelan. Melalui EDA, kita dapat mengidentifikasi pola, anomali, hubungan antar variabel, dan mengumpulkan wawasan awal yang akan sangat bermanfaat dalam tahap selanjutnya dari proses analisis. Tahap ini juga membantu dalam menentukan langkah-langkah </a:t>
            </a:r>
            <a:r>
              <a:rPr lang="id-ID" sz="1200" b="0" kern="1200" dirty="0" err="1">
                <a:solidFill>
                  <a:schemeClr val="tx1"/>
                </a:solidFill>
                <a:effectLst/>
                <a:latin typeface="+mn-lt"/>
                <a:ea typeface="+mn-ea"/>
                <a:cs typeface="+mn-cs"/>
              </a:rPr>
              <a:t>preprocessing</a:t>
            </a:r>
            <a:r>
              <a:rPr lang="id-ID" sz="1200" b="0" kern="1200" dirty="0">
                <a:solidFill>
                  <a:schemeClr val="tx1"/>
                </a:solidFill>
                <a:effectLst/>
                <a:latin typeface="+mn-lt"/>
                <a:ea typeface="+mn-ea"/>
                <a:cs typeface="+mn-cs"/>
              </a:rPr>
              <a:t> data yang diperlukan, seperti penanganan </a:t>
            </a:r>
            <a:r>
              <a:rPr lang="id-ID" sz="1200" b="0" kern="1200" dirty="0" err="1">
                <a:solidFill>
                  <a:schemeClr val="tx1"/>
                </a:solidFill>
                <a:effectLst/>
                <a:latin typeface="+mn-lt"/>
                <a:ea typeface="+mn-ea"/>
                <a:cs typeface="+mn-cs"/>
              </a:rPr>
              <a:t>missing</a:t>
            </a:r>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values</a:t>
            </a:r>
            <a:r>
              <a:rPr lang="id-ID" sz="1200" b="0" kern="1200" dirty="0">
                <a:solidFill>
                  <a:schemeClr val="tx1"/>
                </a:solidFill>
                <a:effectLst/>
                <a:latin typeface="+mn-lt"/>
                <a:ea typeface="+mn-ea"/>
                <a:cs typeface="+mn-cs"/>
              </a:rPr>
              <a:t>, normalisasi, dan transformasi fitur.</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Dalam EDA, terdapat tiga jenis analisis utama yang akan dibahas:</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1. </a:t>
            </a:r>
            <a:r>
              <a:rPr lang="id-ID" sz="1200" b="1" kern="1200" dirty="0">
                <a:solidFill>
                  <a:schemeClr val="tx1"/>
                </a:solidFill>
                <a:effectLst/>
                <a:latin typeface="+mn-lt"/>
                <a:ea typeface="+mn-ea"/>
                <a:cs typeface="+mn-cs"/>
              </a:rPr>
              <a:t>**Analisis </a:t>
            </a:r>
            <a:r>
              <a:rPr lang="id-ID" sz="1200" b="1" kern="1200" dirty="0" err="1">
                <a:solidFill>
                  <a:schemeClr val="tx1"/>
                </a:solidFill>
                <a:effectLst/>
                <a:latin typeface="+mn-lt"/>
                <a:ea typeface="+mn-ea"/>
                <a:cs typeface="+mn-cs"/>
              </a:rPr>
              <a:t>Univariate</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Menganalisis distribusi variabel tunggal untuk memahami karakteristik seperti rentang, rata-rata, dan </a:t>
            </a:r>
            <a:r>
              <a:rPr lang="id-ID" sz="1200" b="0" kern="1200" dirty="0" err="1">
                <a:solidFill>
                  <a:schemeClr val="tx1"/>
                </a:solidFill>
                <a:effectLst/>
                <a:latin typeface="+mn-lt"/>
                <a:ea typeface="+mn-ea"/>
                <a:cs typeface="+mn-cs"/>
              </a:rPr>
              <a:t>outlier</a:t>
            </a:r>
            <a:r>
              <a:rPr lang="id-ID" sz="1200" b="0" kern="1200" dirty="0">
                <a:solidFill>
                  <a:schemeClr val="tx1"/>
                </a:solidFill>
                <a:effectLst/>
                <a:latin typeface="+mn-lt"/>
                <a:ea typeface="+mn-ea"/>
                <a:cs typeface="+mn-cs"/>
              </a:rPr>
              <a:t>.</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2. </a:t>
            </a:r>
            <a:r>
              <a:rPr lang="id-ID" sz="1200" b="1" kern="1200" dirty="0">
                <a:solidFill>
                  <a:schemeClr val="tx1"/>
                </a:solidFill>
                <a:effectLst/>
                <a:latin typeface="+mn-lt"/>
                <a:ea typeface="+mn-ea"/>
                <a:cs typeface="+mn-cs"/>
              </a:rPr>
              <a:t>**Analisis </a:t>
            </a:r>
            <a:r>
              <a:rPr lang="id-ID" sz="1200" b="1" kern="1200" dirty="0" err="1">
                <a:solidFill>
                  <a:schemeClr val="tx1"/>
                </a:solidFill>
                <a:effectLst/>
                <a:latin typeface="+mn-lt"/>
                <a:ea typeface="+mn-ea"/>
                <a:cs typeface="+mn-cs"/>
              </a:rPr>
              <a:t>Bivariate</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Mengeksplorasi hubungan antara dua variabel, khususnya antara fitur dan target, untuk menemukan korelasi yang relevan.</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3. </a:t>
            </a:r>
            <a:r>
              <a:rPr lang="id-ID" sz="1200" b="1" kern="1200" dirty="0">
                <a:solidFill>
                  <a:schemeClr val="tx1"/>
                </a:solidFill>
                <a:effectLst/>
                <a:latin typeface="+mn-lt"/>
                <a:ea typeface="+mn-ea"/>
                <a:cs typeface="+mn-cs"/>
              </a:rPr>
              <a:t>**Analisis Korelasi**</a:t>
            </a:r>
            <a:r>
              <a:rPr lang="id-ID" sz="1200" b="0" kern="1200" dirty="0">
                <a:solidFill>
                  <a:schemeClr val="tx1"/>
                </a:solidFill>
                <a:effectLst/>
                <a:latin typeface="+mn-lt"/>
                <a:ea typeface="+mn-ea"/>
                <a:cs typeface="+mn-cs"/>
              </a:rPr>
              <a:t>: Mengukur hubungan linear antar variabel untuk memahami keterkaitan yang dapat mempengaruhi hasil model, serta mengidentifikasi </a:t>
            </a:r>
            <a:r>
              <a:rPr lang="id-ID" sz="1200" b="0" kern="1200" dirty="0" err="1">
                <a:solidFill>
                  <a:schemeClr val="tx1"/>
                </a:solidFill>
                <a:effectLst/>
                <a:latin typeface="+mn-lt"/>
                <a:ea typeface="+mn-ea"/>
                <a:cs typeface="+mn-cs"/>
              </a:rPr>
              <a:t>multikolinearitas</a:t>
            </a:r>
            <a:r>
              <a:rPr lang="id-ID" sz="1200" b="0" kern="1200" dirty="0">
                <a:solidFill>
                  <a:schemeClr val="tx1"/>
                </a:solidFill>
                <a:effectLst/>
                <a:latin typeface="+mn-lt"/>
                <a:ea typeface="+mn-ea"/>
                <a:cs typeface="+mn-cs"/>
              </a:rPr>
              <a:t>.</a:t>
            </a:r>
          </a:p>
          <a:p>
            <a:r>
              <a:rPr lang="id-ID" sz="1200" b="0" kern="1200" dirty="0">
                <a:solidFill>
                  <a:schemeClr val="tx1"/>
                </a:solidFill>
                <a:effectLst/>
                <a:latin typeface="+mn-lt"/>
                <a:ea typeface="+mn-ea"/>
                <a:cs typeface="+mn-cs"/>
              </a:rPr>
              <a:t>4. </a:t>
            </a:r>
            <a:r>
              <a:rPr lang="id-ID" sz="1200" b="1" kern="1200" dirty="0">
                <a:solidFill>
                  <a:schemeClr val="tx1"/>
                </a:solidFill>
                <a:effectLst/>
                <a:latin typeface="+mn-lt"/>
                <a:ea typeface="+mn-ea"/>
                <a:cs typeface="+mn-cs"/>
              </a:rPr>
              <a:t>**Analisis </a:t>
            </a:r>
            <a:r>
              <a:rPr lang="id-ID" sz="1200" b="1" kern="1200" dirty="0" err="1">
                <a:solidFill>
                  <a:schemeClr val="tx1"/>
                </a:solidFill>
                <a:effectLst/>
                <a:latin typeface="+mn-lt"/>
                <a:ea typeface="+mn-ea"/>
                <a:cs typeface="+mn-cs"/>
              </a:rPr>
              <a:t>Geospasial</a:t>
            </a:r>
            <a:r>
              <a:rPr lang="id-ID" sz="1200" b="1" kern="1200" dirty="0">
                <a:solidFill>
                  <a:schemeClr val="tx1"/>
                </a:solidFill>
                <a:effectLst/>
                <a:latin typeface="+mn-lt"/>
                <a:ea typeface="+mn-ea"/>
                <a:cs typeface="+mn-cs"/>
              </a:rPr>
              <a:t> </a:t>
            </a:r>
            <a:r>
              <a:rPr lang="id-ID" sz="1200" b="1" kern="1200" dirty="0" err="1">
                <a:solidFill>
                  <a:schemeClr val="tx1"/>
                </a:solidFill>
                <a:effectLst/>
                <a:latin typeface="+mn-lt"/>
                <a:ea typeface="+mn-ea"/>
                <a:cs typeface="+mn-cs"/>
              </a:rPr>
              <a:t>Multivariat</a:t>
            </a:r>
            <a:r>
              <a:rPr lang="id-ID" sz="1200" b="1" kern="1200" dirty="0">
                <a:solidFill>
                  <a:schemeClr val="tx1"/>
                </a:solidFill>
                <a:effectLst/>
                <a:latin typeface="+mn-lt"/>
                <a:ea typeface="+mn-ea"/>
                <a:cs typeface="+mn-cs"/>
              </a:rPr>
              <a:t>**</a:t>
            </a:r>
            <a:r>
              <a:rPr lang="id-ID" sz="1200" b="0" kern="1200" dirty="0">
                <a:solidFill>
                  <a:schemeClr val="tx1"/>
                </a:solidFill>
                <a:effectLst/>
                <a:latin typeface="+mn-lt"/>
                <a:ea typeface="+mn-ea"/>
                <a:cs typeface="+mn-cs"/>
              </a:rPr>
              <a:t>: Visualisasi </a:t>
            </a:r>
            <a:r>
              <a:rPr lang="id-ID" sz="1200" b="0" kern="1200" dirty="0" err="1">
                <a:solidFill>
                  <a:schemeClr val="tx1"/>
                </a:solidFill>
                <a:effectLst/>
                <a:latin typeface="+mn-lt"/>
                <a:ea typeface="+mn-ea"/>
                <a:cs typeface="+mn-cs"/>
              </a:rPr>
              <a:t>multivariat</a:t>
            </a:r>
            <a:r>
              <a:rPr lang="id-ID" sz="1200" b="0" kern="1200" dirty="0">
                <a:solidFill>
                  <a:schemeClr val="tx1"/>
                </a:solidFill>
                <a:effectLst/>
                <a:latin typeface="+mn-lt"/>
                <a:ea typeface="+mn-ea"/>
                <a:cs typeface="+mn-cs"/>
              </a:rPr>
              <a:t> sering kali memberikan wawasan yang lebih mendalam dibandingkan visualisasi </a:t>
            </a:r>
            <a:r>
              <a:rPr lang="id-ID" sz="1200" b="0" kern="1200" dirty="0" err="1">
                <a:solidFill>
                  <a:schemeClr val="tx1"/>
                </a:solidFill>
                <a:effectLst/>
                <a:latin typeface="+mn-lt"/>
                <a:ea typeface="+mn-ea"/>
                <a:cs typeface="+mn-cs"/>
              </a:rPr>
              <a:t>bivariat</a:t>
            </a:r>
            <a:r>
              <a:rPr lang="id-ID" sz="1200" b="0" kern="1200" dirty="0">
                <a:solidFill>
                  <a:schemeClr val="tx1"/>
                </a:solidFill>
                <a:effectLst/>
                <a:latin typeface="+mn-lt"/>
                <a:ea typeface="+mn-ea"/>
                <a:cs typeface="+mn-cs"/>
              </a:rPr>
              <a:t>.</a:t>
            </a:r>
          </a:p>
          <a:p>
            <a:br>
              <a:rPr lang="id-ID" sz="1200" b="0" kern="1200" dirty="0">
                <a:solidFill>
                  <a:schemeClr val="tx1"/>
                </a:solidFill>
                <a:effectLst/>
                <a:latin typeface="+mn-lt"/>
                <a:ea typeface="+mn-ea"/>
                <a:cs typeface="+mn-cs"/>
              </a:rPr>
            </a:br>
            <a:r>
              <a:rPr lang="id-ID" sz="1200" b="0" kern="1200" dirty="0">
                <a:solidFill>
                  <a:schemeClr val="tx1"/>
                </a:solidFill>
                <a:effectLst/>
                <a:latin typeface="+mn-lt"/>
                <a:ea typeface="+mn-ea"/>
                <a:cs typeface="+mn-cs"/>
              </a:rPr>
              <a:t>Dengan menggunakan ketiga jenis analisis ini, kita dapat membentuk pemahaman yang lebih lengkap dan mendalam tentang data, yang akan meningkatkan kualitas model dan akurasi dalam memprediksi hasil.</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3588392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43" dirty="0" err="1">
                <a:solidFill>
                  <a:srgbClr val="405D72"/>
                </a:solidFill>
                <a:latin typeface="Poppins"/>
                <a:ea typeface="Poppins"/>
                <a:cs typeface="Poppins"/>
                <a:sym typeface="Poppins"/>
              </a:rPr>
              <a:t>Analisis</a:t>
            </a:r>
            <a:r>
              <a:rPr lang="en-US" sz="1200" spc="-43" dirty="0">
                <a:solidFill>
                  <a:srgbClr val="405D72"/>
                </a:solidFill>
                <a:latin typeface="Poppins"/>
                <a:ea typeface="Poppins"/>
                <a:cs typeface="Poppins"/>
                <a:sym typeface="Poppins"/>
              </a:rPr>
              <a:t> univariate </a:t>
            </a:r>
            <a:r>
              <a:rPr lang="en-US" sz="1200" spc="-43" dirty="0" err="1">
                <a:solidFill>
                  <a:srgbClr val="405D72"/>
                </a:solidFill>
                <a:latin typeface="Poppins"/>
                <a:ea typeface="Poppins"/>
                <a:cs typeface="Poppins"/>
                <a:sym typeface="Poppins"/>
              </a:rPr>
              <a:t>bertujuan</a:t>
            </a:r>
            <a:r>
              <a:rPr lang="en-US" sz="1200" spc="-43" dirty="0">
                <a:solidFill>
                  <a:srgbClr val="405D72"/>
                </a:solidFill>
                <a:latin typeface="Poppins"/>
                <a:ea typeface="Poppins"/>
                <a:cs typeface="Poppins"/>
                <a:sym typeface="Poppins"/>
              </a:rPr>
              <a:t> </a:t>
            </a:r>
            <a:r>
              <a:rPr lang="en-US" sz="1200" spc="-43" dirty="0" err="1">
                <a:solidFill>
                  <a:srgbClr val="405D72"/>
                </a:solidFill>
                <a:latin typeface="Poppins"/>
                <a:ea typeface="Poppins"/>
                <a:cs typeface="Poppins"/>
                <a:sym typeface="Poppins"/>
              </a:rPr>
              <a:t>untuk</a:t>
            </a:r>
            <a:r>
              <a:rPr lang="en-US" sz="1200" spc="-43" dirty="0">
                <a:solidFill>
                  <a:srgbClr val="405D72"/>
                </a:solidFill>
                <a:latin typeface="Poppins"/>
                <a:ea typeface="Poppins"/>
                <a:cs typeface="Poppins"/>
                <a:sym typeface="Poppins"/>
              </a:rPr>
              <a:t> </a:t>
            </a:r>
            <a:r>
              <a:rPr lang="en-US" sz="1200" spc="-43" dirty="0" err="1">
                <a:solidFill>
                  <a:srgbClr val="405D72"/>
                </a:solidFill>
                <a:latin typeface="Poppins"/>
                <a:ea typeface="Poppins"/>
                <a:cs typeface="Poppins"/>
                <a:sym typeface="Poppins"/>
              </a:rPr>
              <a:t>mengeksplorasi</a:t>
            </a:r>
            <a:r>
              <a:rPr lang="en-US" sz="1200" spc="-43" dirty="0">
                <a:solidFill>
                  <a:srgbClr val="405D72"/>
                </a:solidFill>
                <a:latin typeface="Poppins"/>
                <a:ea typeface="Poppins"/>
                <a:cs typeface="Poppins"/>
                <a:sym typeface="Poppins"/>
              </a:rPr>
              <a:t> </a:t>
            </a:r>
            <a:r>
              <a:rPr lang="en-US" sz="1200" spc="-43" dirty="0" err="1">
                <a:solidFill>
                  <a:srgbClr val="405D72"/>
                </a:solidFill>
                <a:latin typeface="Poppins"/>
                <a:ea typeface="Poppins"/>
                <a:cs typeface="Poppins"/>
                <a:sym typeface="Poppins"/>
              </a:rPr>
              <a:t>distribusi</a:t>
            </a:r>
            <a:r>
              <a:rPr lang="en-US" sz="1200" spc="-43" dirty="0">
                <a:solidFill>
                  <a:srgbClr val="405D72"/>
                </a:solidFill>
                <a:latin typeface="Poppins"/>
                <a:ea typeface="Poppins"/>
                <a:cs typeface="Poppins"/>
                <a:sym typeface="Poppins"/>
              </a:rPr>
              <a:t> </a:t>
            </a:r>
            <a:r>
              <a:rPr lang="en-US" sz="1200" spc="-43" dirty="0" err="1">
                <a:solidFill>
                  <a:srgbClr val="405D72"/>
                </a:solidFill>
                <a:latin typeface="Poppins"/>
                <a:ea typeface="Poppins"/>
                <a:cs typeface="Poppins"/>
                <a:sym typeface="Poppins"/>
              </a:rPr>
              <a:t>dari</a:t>
            </a:r>
            <a:r>
              <a:rPr lang="en-US" sz="1200" spc="-43" dirty="0">
                <a:solidFill>
                  <a:srgbClr val="405D72"/>
                </a:solidFill>
                <a:latin typeface="Poppins"/>
                <a:ea typeface="Poppins"/>
                <a:cs typeface="Poppins"/>
                <a:sym typeface="Poppins"/>
              </a:rPr>
              <a:t> </a:t>
            </a:r>
            <a:r>
              <a:rPr lang="en-US" sz="1200" spc="-43" dirty="0" err="1">
                <a:solidFill>
                  <a:srgbClr val="405D72"/>
                </a:solidFill>
                <a:latin typeface="Poppins"/>
                <a:ea typeface="Poppins"/>
                <a:cs typeface="Poppins"/>
                <a:sym typeface="Poppins"/>
              </a:rPr>
              <a:t>setiap</a:t>
            </a:r>
            <a:r>
              <a:rPr lang="en-US" sz="1200" spc="-43" dirty="0">
                <a:solidFill>
                  <a:srgbClr val="405D72"/>
                </a:solidFill>
                <a:latin typeface="Poppins"/>
                <a:ea typeface="Poppins"/>
                <a:cs typeface="Poppins"/>
                <a:sym typeface="Poppins"/>
              </a:rPr>
              <a:t> </a:t>
            </a:r>
            <a:r>
              <a:rPr lang="en-US" sz="1200" spc="-43" dirty="0" err="1">
                <a:solidFill>
                  <a:srgbClr val="405D72"/>
                </a:solidFill>
                <a:latin typeface="Poppins"/>
                <a:ea typeface="Poppins"/>
                <a:cs typeface="Poppins"/>
                <a:sym typeface="Poppins"/>
              </a:rPr>
              <a:t>variabel</a:t>
            </a:r>
            <a:r>
              <a:rPr lang="en-US" sz="1200" spc="-43" dirty="0">
                <a:solidFill>
                  <a:srgbClr val="405D72"/>
                </a:solidFill>
                <a:latin typeface="Poppins"/>
                <a:ea typeface="Poppins"/>
                <a:cs typeface="Poppins"/>
                <a:sym typeface="Poppins"/>
              </a:rPr>
              <a:t> </a:t>
            </a:r>
            <a:r>
              <a:rPr lang="en-US" sz="1200" spc="-43" dirty="0" err="1">
                <a:solidFill>
                  <a:srgbClr val="405D72"/>
                </a:solidFill>
                <a:latin typeface="Poppins"/>
                <a:ea typeface="Poppins"/>
                <a:cs typeface="Poppins"/>
                <a:sym typeface="Poppins"/>
              </a:rPr>
              <a:t>secara</a:t>
            </a:r>
            <a:r>
              <a:rPr lang="en-US" sz="1200" spc="-43" dirty="0">
                <a:solidFill>
                  <a:srgbClr val="405D72"/>
                </a:solidFill>
                <a:latin typeface="Poppins"/>
                <a:ea typeface="Poppins"/>
                <a:cs typeface="Poppins"/>
                <a:sym typeface="Poppins"/>
              </a:rPr>
              <a:t> individual. </a:t>
            </a:r>
            <a:r>
              <a:rPr lang="en-US" sz="1200" spc="-43" dirty="0" err="1">
                <a:solidFill>
                  <a:srgbClr val="405D72"/>
                </a:solidFill>
                <a:latin typeface="Poppins"/>
                <a:ea typeface="Poppins"/>
                <a:cs typeface="Poppins"/>
                <a:sym typeface="Poppins"/>
              </a:rPr>
              <a:t>Fokusnya</a:t>
            </a:r>
            <a:r>
              <a:rPr lang="en-US" sz="1200" spc="-43" dirty="0">
                <a:solidFill>
                  <a:srgbClr val="405D72"/>
                </a:solidFill>
                <a:latin typeface="Poppins"/>
                <a:ea typeface="Poppins"/>
                <a:cs typeface="Poppins"/>
                <a:sym typeface="Poppins"/>
              </a:rPr>
              <a:t> </a:t>
            </a:r>
            <a:r>
              <a:rPr lang="en-US" sz="1200" spc="-43" dirty="0" err="1">
                <a:solidFill>
                  <a:srgbClr val="405D72"/>
                </a:solidFill>
                <a:latin typeface="Poppins"/>
                <a:ea typeface="Poppins"/>
                <a:cs typeface="Poppins"/>
                <a:sym typeface="Poppins"/>
              </a:rPr>
              <a:t>adalah</a:t>
            </a:r>
            <a:r>
              <a:rPr lang="en-US" sz="1200" spc="-43" dirty="0">
                <a:solidFill>
                  <a:srgbClr val="405D72"/>
                </a:solidFill>
                <a:latin typeface="Poppins"/>
                <a:ea typeface="Poppins"/>
                <a:cs typeface="Poppins"/>
                <a:sym typeface="Poppins"/>
              </a:rPr>
              <a:t> </a:t>
            </a:r>
            <a:r>
              <a:rPr lang="en-US" sz="1200" spc="-43" dirty="0" err="1">
                <a:solidFill>
                  <a:srgbClr val="405D72"/>
                </a:solidFill>
                <a:latin typeface="Poppins"/>
                <a:ea typeface="Poppins"/>
                <a:cs typeface="Poppins"/>
                <a:sym typeface="Poppins"/>
              </a:rPr>
              <a:t>untuk</a:t>
            </a:r>
            <a:r>
              <a:rPr lang="en-US" sz="1200" spc="-43" dirty="0">
                <a:solidFill>
                  <a:srgbClr val="405D72"/>
                </a:solidFill>
                <a:latin typeface="Poppins"/>
                <a:ea typeface="Poppins"/>
                <a:cs typeface="Poppins"/>
                <a:sym typeface="Poppins"/>
              </a:rPr>
              <a:t> </a:t>
            </a:r>
            <a:r>
              <a:rPr lang="en-US" sz="1200" spc="-43" dirty="0" err="1">
                <a:solidFill>
                  <a:srgbClr val="405D72"/>
                </a:solidFill>
                <a:latin typeface="Poppins"/>
                <a:ea typeface="Poppins"/>
                <a:cs typeface="Poppins"/>
                <a:sym typeface="Poppins"/>
              </a:rPr>
              <a:t>memahami</a:t>
            </a:r>
            <a:r>
              <a:rPr lang="en-US" sz="1200" spc="-43" dirty="0">
                <a:solidFill>
                  <a:srgbClr val="405D72"/>
                </a:solidFill>
                <a:latin typeface="Poppins"/>
                <a:ea typeface="Poppins"/>
                <a:cs typeface="Poppins"/>
                <a:sym typeface="Poppins"/>
              </a:rPr>
              <a:t> </a:t>
            </a:r>
            <a:r>
              <a:rPr lang="en-US" sz="1200" spc="-43" dirty="0" err="1">
                <a:solidFill>
                  <a:srgbClr val="405D72"/>
                </a:solidFill>
                <a:latin typeface="Poppins"/>
                <a:ea typeface="Poppins"/>
                <a:cs typeface="Poppins"/>
                <a:sym typeface="Poppins"/>
              </a:rPr>
              <a:t>karakteristik</a:t>
            </a:r>
            <a:r>
              <a:rPr lang="en-US" sz="1200" spc="-43" dirty="0">
                <a:solidFill>
                  <a:srgbClr val="405D72"/>
                </a:solidFill>
                <a:latin typeface="Poppins"/>
                <a:ea typeface="Poppins"/>
                <a:cs typeface="Poppins"/>
                <a:sym typeface="Poppins"/>
              </a:rPr>
              <a:t> masing-masing </a:t>
            </a:r>
            <a:r>
              <a:rPr lang="en-US" sz="1200" spc="-43" dirty="0" err="1">
                <a:solidFill>
                  <a:srgbClr val="405D72"/>
                </a:solidFill>
                <a:latin typeface="Poppins"/>
                <a:ea typeface="Poppins"/>
                <a:cs typeface="Poppins"/>
                <a:sym typeface="Poppins"/>
              </a:rPr>
              <a:t>variabel</a:t>
            </a:r>
            <a:r>
              <a:rPr lang="en-US" sz="1200" spc="-43" dirty="0">
                <a:solidFill>
                  <a:srgbClr val="405D72"/>
                </a:solidFill>
                <a:latin typeface="Poppins"/>
                <a:ea typeface="Poppins"/>
                <a:cs typeface="Poppins"/>
                <a:sym typeface="Poppins"/>
              </a:rPr>
              <a:t>, </a:t>
            </a:r>
            <a:r>
              <a:rPr lang="en-US" sz="1200" spc="-43" dirty="0" err="1">
                <a:solidFill>
                  <a:srgbClr val="405D72"/>
                </a:solidFill>
                <a:latin typeface="Poppins"/>
                <a:ea typeface="Poppins"/>
                <a:cs typeface="Poppins"/>
                <a:sym typeface="Poppins"/>
              </a:rPr>
              <a:t>seperti</a:t>
            </a:r>
            <a:r>
              <a:rPr lang="en-US" sz="1200" spc="-43" dirty="0">
                <a:solidFill>
                  <a:srgbClr val="405D72"/>
                </a:solidFill>
                <a:latin typeface="Poppins"/>
                <a:ea typeface="Poppins"/>
                <a:cs typeface="Poppins"/>
                <a:sym typeface="Poppins"/>
              </a:rPr>
              <a:t> </a:t>
            </a:r>
            <a:r>
              <a:rPr lang="en-US" sz="1200" spc="-43" dirty="0" err="1">
                <a:solidFill>
                  <a:srgbClr val="405D72"/>
                </a:solidFill>
                <a:latin typeface="Poppins"/>
                <a:ea typeface="Poppins"/>
                <a:cs typeface="Poppins"/>
                <a:sym typeface="Poppins"/>
              </a:rPr>
              <a:t>rentang</a:t>
            </a:r>
            <a:r>
              <a:rPr lang="en-US" sz="1200" spc="-43" dirty="0">
                <a:solidFill>
                  <a:srgbClr val="405D72"/>
                </a:solidFill>
                <a:latin typeface="Poppins"/>
                <a:ea typeface="Poppins"/>
                <a:cs typeface="Poppins"/>
                <a:sym typeface="Poppins"/>
              </a:rPr>
              <a:t>, rata-rata, </a:t>
            </a:r>
            <a:r>
              <a:rPr lang="en-US" sz="1200" spc="-43" dirty="0" err="1">
                <a:solidFill>
                  <a:srgbClr val="405D72"/>
                </a:solidFill>
                <a:latin typeface="Poppins"/>
                <a:ea typeface="Poppins"/>
                <a:cs typeface="Poppins"/>
                <a:sym typeface="Poppins"/>
              </a:rPr>
              <a:t>distribusi</a:t>
            </a:r>
            <a:r>
              <a:rPr lang="en-US" sz="1200" spc="-43" dirty="0">
                <a:solidFill>
                  <a:srgbClr val="405D72"/>
                </a:solidFill>
                <a:latin typeface="Poppins"/>
                <a:ea typeface="Poppins"/>
                <a:cs typeface="Poppins"/>
                <a:sym typeface="Poppins"/>
              </a:rPr>
              <a:t>, dan </a:t>
            </a:r>
            <a:r>
              <a:rPr lang="en-US" sz="1200" spc="-43" dirty="0" err="1">
                <a:solidFill>
                  <a:srgbClr val="405D72"/>
                </a:solidFill>
                <a:latin typeface="Poppins"/>
                <a:ea typeface="Poppins"/>
                <a:cs typeface="Poppins"/>
                <a:sym typeface="Poppins"/>
              </a:rPr>
              <a:t>keberadaan</a:t>
            </a:r>
            <a:r>
              <a:rPr lang="en-US" sz="1200" spc="-43" dirty="0">
                <a:solidFill>
                  <a:srgbClr val="405D72"/>
                </a:solidFill>
                <a:latin typeface="Poppins"/>
                <a:ea typeface="Poppins"/>
                <a:cs typeface="Poppins"/>
                <a:sym typeface="Poppins"/>
              </a:rPr>
              <a:t> outlier. Hal </a:t>
            </a:r>
            <a:r>
              <a:rPr lang="en-US" sz="1200" spc="-43" dirty="0" err="1">
                <a:solidFill>
                  <a:srgbClr val="405D72"/>
                </a:solidFill>
                <a:latin typeface="Poppins"/>
                <a:ea typeface="Poppins"/>
                <a:cs typeface="Poppins"/>
                <a:sym typeface="Poppins"/>
              </a:rPr>
              <a:t>ini</a:t>
            </a:r>
            <a:r>
              <a:rPr lang="en-US" sz="1200" spc="-43" dirty="0">
                <a:solidFill>
                  <a:srgbClr val="405D72"/>
                </a:solidFill>
                <a:latin typeface="Poppins"/>
                <a:ea typeface="Poppins"/>
                <a:cs typeface="Poppins"/>
                <a:sym typeface="Poppins"/>
              </a:rPr>
              <a:t> </a:t>
            </a:r>
            <a:r>
              <a:rPr lang="en-US" sz="1200" spc="-43" dirty="0" err="1">
                <a:solidFill>
                  <a:srgbClr val="405D72"/>
                </a:solidFill>
                <a:latin typeface="Poppins"/>
                <a:ea typeface="Poppins"/>
                <a:cs typeface="Poppins"/>
                <a:sym typeface="Poppins"/>
              </a:rPr>
              <a:t>membantu</a:t>
            </a:r>
            <a:r>
              <a:rPr lang="en-US" sz="1200" spc="-43" dirty="0">
                <a:solidFill>
                  <a:srgbClr val="405D72"/>
                </a:solidFill>
                <a:latin typeface="Poppins"/>
                <a:ea typeface="Poppins"/>
                <a:cs typeface="Poppins"/>
                <a:sym typeface="Poppins"/>
              </a:rPr>
              <a:t> </a:t>
            </a:r>
            <a:r>
              <a:rPr lang="en-US" sz="1200" spc="-43" dirty="0" err="1">
                <a:solidFill>
                  <a:srgbClr val="405D72"/>
                </a:solidFill>
                <a:latin typeface="Poppins"/>
                <a:ea typeface="Poppins"/>
                <a:cs typeface="Poppins"/>
                <a:sym typeface="Poppins"/>
              </a:rPr>
              <a:t>kita</a:t>
            </a:r>
            <a:r>
              <a:rPr lang="en-US" sz="1200" spc="-43" dirty="0">
                <a:solidFill>
                  <a:srgbClr val="405D72"/>
                </a:solidFill>
                <a:latin typeface="Poppins"/>
                <a:ea typeface="Poppins"/>
                <a:cs typeface="Poppins"/>
                <a:sym typeface="Poppins"/>
              </a:rPr>
              <a:t> </a:t>
            </a:r>
            <a:r>
              <a:rPr lang="en-US" sz="1200" spc="-43" dirty="0" err="1">
                <a:solidFill>
                  <a:srgbClr val="405D72"/>
                </a:solidFill>
                <a:latin typeface="Poppins"/>
                <a:ea typeface="Poppins"/>
                <a:cs typeface="Poppins"/>
                <a:sym typeface="Poppins"/>
              </a:rPr>
              <a:t>mengetahui</a:t>
            </a:r>
            <a:r>
              <a:rPr lang="en-US" sz="1200" spc="-43" dirty="0">
                <a:solidFill>
                  <a:srgbClr val="405D72"/>
                </a:solidFill>
                <a:latin typeface="Poppins"/>
                <a:ea typeface="Poppins"/>
                <a:cs typeface="Poppins"/>
                <a:sym typeface="Poppins"/>
              </a:rPr>
              <a:t> </a:t>
            </a:r>
            <a:r>
              <a:rPr lang="en-US" sz="1200" spc="-43" dirty="0" err="1">
                <a:solidFill>
                  <a:srgbClr val="405D72"/>
                </a:solidFill>
                <a:latin typeface="Poppins"/>
                <a:ea typeface="Poppins"/>
                <a:cs typeface="Poppins"/>
                <a:sym typeface="Poppins"/>
              </a:rPr>
              <a:t>apakah</a:t>
            </a:r>
            <a:r>
              <a:rPr lang="en-US" sz="1200" spc="-43" dirty="0">
                <a:solidFill>
                  <a:srgbClr val="405D72"/>
                </a:solidFill>
                <a:latin typeface="Poppins"/>
                <a:ea typeface="Poppins"/>
                <a:cs typeface="Poppins"/>
                <a:sym typeface="Poppins"/>
              </a:rPr>
              <a:t> </a:t>
            </a:r>
            <a:r>
              <a:rPr lang="en-US" sz="1200" spc="-43" dirty="0" err="1">
                <a:solidFill>
                  <a:srgbClr val="405D72"/>
                </a:solidFill>
                <a:latin typeface="Poppins"/>
                <a:ea typeface="Poppins"/>
                <a:cs typeface="Poppins"/>
                <a:sym typeface="Poppins"/>
              </a:rPr>
              <a:t>variabel</a:t>
            </a:r>
            <a:r>
              <a:rPr lang="en-US" sz="1200" spc="-43" dirty="0">
                <a:solidFill>
                  <a:srgbClr val="405D72"/>
                </a:solidFill>
                <a:latin typeface="Poppins"/>
                <a:ea typeface="Poppins"/>
                <a:cs typeface="Poppins"/>
                <a:sym typeface="Poppins"/>
              </a:rPr>
              <a:t> </a:t>
            </a:r>
            <a:r>
              <a:rPr lang="en-US" sz="1200" spc="-43" dirty="0" err="1">
                <a:solidFill>
                  <a:srgbClr val="405D72"/>
                </a:solidFill>
                <a:latin typeface="Poppins"/>
                <a:ea typeface="Poppins"/>
                <a:cs typeface="Poppins"/>
                <a:sym typeface="Poppins"/>
              </a:rPr>
              <a:t>tersebut</a:t>
            </a:r>
            <a:r>
              <a:rPr lang="en-US" sz="1200" spc="-43" dirty="0">
                <a:solidFill>
                  <a:srgbClr val="405D72"/>
                </a:solidFill>
                <a:latin typeface="Poppins"/>
                <a:ea typeface="Poppins"/>
                <a:cs typeface="Poppins"/>
                <a:sym typeface="Poppins"/>
              </a:rPr>
              <a:t> normal </a:t>
            </a:r>
            <a:r>
              <a:rPr lang="en-US" sz="1200" spc="-43" dirty="0" err="1">
                <a:solidFill>
                  <a:srgbClr val="405D72"/>
                </a:solidFill>
                <a:latin typeface="Poppins"/>
                <a:ea typeface="Poppins"/>
                <a:cs typeface="Poppins"/>
                <a:sym typeface="Poppins"/>
              </a:rPr>
              <a:t>atau</a:t>
            </a:r>
            <a:r>
              <a:rPr lang="en-US" sz="1200" spc="-43" dirty="0">
                <a:solidFill>
                  <a:srgbClr val="405D72"/>
                </a:solidFill>
                <a:latin typeface="Poppins"/>
                <a:ea typeface="Poppins"/>
                <a:cs typeface="Poppins"/>
                <a:sym typeface="Poppins"/>
              </a:rPr>
              <a:t> </a:t>
            </a:r>
            <a:r>
              <a:rPr lang="en-US" sz="1200" spc="-43" dirty="0" err="1">
                <a:solidFill>
                  <a:srgbClr val="405D72"/>
                </a:solidFill>
                <a:latin typeface="Poppins"/>
                <a:ea typeface="Poppins"/>
                <a:cs typeface="Poppins"/>
                <a:sym typeface="Poppins"/>
              </a:rPr>
              <a:t>memiliki</a:t>
            </a:r>
            <a:r>
              <a:rPr lang="en-US" sz="1200" spc="-43" dirty="0">
                <a:solidFill>
                  <a:srgbClr val="405D72"/>
                </a:solidFill>
                <a:latin typeface="Poppins"/>
                <a:ea typeface="Poppins"/>
                <a:cs typeface="Poppins"/>
                <a:sym typeface="Poppins"/>
              </a:rPr>
              <a:t> skewness yang </a:t>
            </a:r>
            <a:r>
              <a:rPr lang="en-US" sz="1200" spc="-43" dirty="0" err="1">
                <a:solidFill>
                  <a:srgbClr val="405D72"/>
                </a:solidFill>
                <a:latin typeface="Poppins"/>
                <a:ea typeface="Poppins"/>
                <a:cs typeface="Poppins"/>
                <a:sym typeface="Poppins"/>
              </a:rPr>
              <a:t>perlu</a:t>
            </a:r>
            <a:r>
              <a:rPr lang="en-US" sz="1200" spc="-43" dirty="0">
                <a:solidFill>
                  <a:srgbClr val="405D72"/>
                </a:solidFill>
                <a:latin typeface="Poppins"/>
                <a:ea typeface="Poppins"/>
                <a:cs typeface="Poppins"/>
                <a:sym typeface="Poppins"/>
              </a:rPr>
              <a:t> </a:t>
            </a:r>
            <a:r>
              <a:rPr lang="en-US" sz="1200" spc="-43" dirty="0" err="1">
                <a:solidFill>
                  <a:srgbClr val="405D72"/>
                </a:solidFill>
                <a:latin typeface="Poppins"/>
                <a:ea typeface="Poppins"/>
                <a:cs typeface="Poppins"/>
                <a:sym typeface="Poppins"/>
              </a:rPr>
              <a:t>diatasi</a:t>
            </a:r>
            <a:r>
              <a:rPr lang="en-US" sz="1200" spc="-43" dirty="0">
                <a:solidFill>
                  <a:srgbClr val="405D72"/>
                </a:solidFill>
                <a:latin typeface="Poppins"/>
                <a:ea typeface="Poppins"/>
                <a:cs typeface="Poppins"/>
                <a:sym typeface="Poppins"/>
              </a:rPr>
              <a:t>.</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2221694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42" dirty="0" err="1">
                <a:solidFill>
                  <a:srgbClr val="405D72"/>
                </a:solidFill>
                <a:latin typeface="Poppins"/>
                <a:ea typeface="Poppins"/>
                <a:cs typeface="Poppins"/>
                <a:sym typeface="Poppins"/>
              </a:rPr>
              <a:t>Analisis</a:t>
            </a:r>
            <a:r>
              <a:rPr lang="en-US" sz="1200" spc="-42" dirty="0">
                <a:solidFill>
                  <a:srgbClr val="405D72"/>
                </a:solidFill>
                <a:latin typeface="Poppins"/>
                <a:ea typeface="Poppins"/>
                <a:cs typeface="Poppins"/>
                <a:sym typeface="Poppins"/>
              </a:rPr>
              <a:t> bivariate </a:t>
            </a:r>
            <a:r>
              <a:rPr lang="en-US" sz="1200" spc="-42" dirty="0" err="1">
                <a:solidFill>
                  <a:srgbClr val="405D72"/>
                </a:solidFill>
                <a:latin typeface="Poppins"/>
                <a:ea typeface="Poppins"/>
                <a:cs typeface="Poppins"/>
                <a:sym typeface="Poppins"/>
              </a:rPr>
              <a:t>digunakan</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untuk</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memahami</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hubungan</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antara</a:t>
            </a:r>
            <a:r>
              <a:rPr lang="en-US" sz="1200" spc="-42" dirty="0">
                <a:solidFill>
                  <a:srgbClr val="405D72"/>
                </a:solidFill>
                <a:latin typeface="Poppins"/>
                <a:ea typeface="Poppins"/>
                <a:cs typeface="Poppins"/>
                <a:sym typeface="Poppins"/>
              </a:rPr>
              <a:t> dua </a:t>
            </a:r>
            <a:r>
              <a:rPr lang="en-US" sz="1200" spc="-42" dirty="0" err="1">
                <a:solidFill>
                  <a:srgbClr val="405D72"/>
                </a:solidFill>
                <a:latin typeface="Poppins"/>
                <a:ea typeface="Poppins"/>
                <a:cs typeface="Poppins"/>
                <a:sym typeface="Poppins"/>
              </a:rPr>
              <a:t>variabel</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terutama</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antara</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fitur</a:t>
            </a:r>
            <a:r>
              <a:rPr lang="en-US" sz="1200" spc="-42" dirty="0">
                <a:solidFill>
                  <a:srgbClr val="405D72"/>
                </a:solidFill>
                <a:latin typeface="Poppins"/>
                <a:ea typeface="Poppins"/>
                <a:cs typeface="Poppins"/>
                <a:sym typeface="Poppins"/>
              </a:rPr>
              <a:t> dan target </a:t>
            </a:r>
            <a:r>
              <a:rPr lang="en-US" sz="1200" spc="-42" dirty="0" err="1">
                <a:solidFill>
                  <a:srgbClr val="405D72"/>
                </a:solidFill>
                <a:latin typeface="Poppins"/>
                <a:ea typeface="Poppins"/>
                <a:cs typeface="Poppins"/>
                <a:sym typeface="Poppins"/>
              </a:rPr>
              <a:t>variabel</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Dengan</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analisis</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ini</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kita</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dapat</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menentukan</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apakah</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ada</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korelasi</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atau</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hubungan</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antara</a:t>
            </a:r>
            <a:r>
              <a:rPr lang="en-US" sz="1200" spc="-42" dirty="0">
                <a:solidFill>
                  <a:srgbClr val="405D72"/>
                </a:solidFill>
                <a:latin typeface="Poppins"/>
                <a:ea typeface="Poppins"/>
                <a:cs typeface="Poppins"/>
                <a:sym typeface="Poppins"/>
              </a:rPr>
              <a:t> dua </a:t>
            </a:r>
            <a:r>
              <a:rPr lang="en-US" sz="1200" spc="-42" dirty="0" err="1">
                <a:solidFill>
                  <a:srgbClr val="405D72"/>
                </a:solidFill>
                <a:latin typeface="Poppins"/>
                <a:ea typeface="Poppins"/>
                <a:cs typeface="Poppins"/>
                <a:sym typeface="Poppins"/>
              </a:rPr>
              <a:t>variabel</a:t>
            </a:r>
            <a:r>
              <a:rPr lang="en-US" sz="1200" spc="-42" dirty="0">
                <a:solidFill>
                  <a:srgbClr val="405D72"/>
                </a:solidFill>
                <a:latin typeface="Poppins"/>
                <a:ea typeface="Poppins"/>
                <a:cs typeface="Poppins"/>
                <a:sym typeface="Poppins"/>
              </a:rPr>
              <a:t> yang </a:t>
            </a:r>
            <a:r>
              <a:rPr lang="en-US" sz="1200" spc="-42" dirty="0" err="1">
                <a:solidFill>
                  <a:srgbClr val="405D72"/>
                </a:solidFill>
                <a:latin typeface="Poppins"/>
                <a:ea typeface="Poppins"/>
                <a:cs typeface="Poppins"/>
                <a:sym typeface="Poppins"/>
              </a:rPr>
              <a:t>relevan</a:t>
            </a:r>
            <a:r>
              <a:rPr lang="en-US" sz="1200" spc="-42" dirty="0">
                <a:solidFill>
                  <a:srgbClr val="405D72"/>
                </a:solidFill>
                <a:latin typeface="Poppins"/>
                <a:ea typeface="Poppins"/>
                <a:cs typeface="Poppins"/>
                <a:sym typeface="Poppins"/>
              </a:rPr>
              <a:t>, dan </a:t>
            </a:r>
            <a:r>
              <a:rPr lang="en-US" sz="1200" spc="-42" dirty="0" err="1">
                <a:solidFill>
                  <a:srgbClr val="405D72"/>
                </a:solidFill>
                <a:latin typeface="Poppins"/>
                <a:ea typeface="Poppins"/>
                <a:cs typeface="Poppins"/>
                <a:sym typeface="Poppins"/>
              </a:rPr>
              <a:t>apakah</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variabel</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independen</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dapat</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memengaruhi</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variabel</a:t>
            </a:r>
            <a:r>
              <a:rPr lang="en-US" sz="1200" spc="-42" dirty="0">
                <a:solidFill>
                  <a:srgbClr val="405D72"/>
                </a:solidFill>
                <a:latin typeface="Poppins"/>
                <a:ea typeface="Poppins"/>
                <a:cs typeface="Poppins"/>
                <a:sym typeface="Poppins"/>
              </a:rPr>
              <a:t> target. </a:t>
            </a:r>
            <a:r>
              <a:rPr lang="en-US" sz="1200" spc="-42" dirty="0" err="1">
                <a:solidFill>
                  <a:srgbClr val="405D72"/>
                </a:solidFill>
                <a:latin typeface="Poppins"/>
                <a:ea typeface="Poppins"/>
                <a:cs typeface="Poppins"/>
                <a:sym typeface="Poppins"/>
              </a:rPr>
              <a:t>Analisis</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ini</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penting</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untuk</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mengidentifikasi</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prediktor</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kuat</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untuk</a:t>
            </a:r>
            <a:r>
              <a:rPr lang="en-US" sz="1200" spc="-42" dirty="0">
                <a:solidFill>
                  <a:srgbClr val="405D72"/>
                </a:solidFill>
                <a:latin typeface="Poppins"/>
                <a:ea typeface="Poppins"/>
                <a:cs typeface="Poppins"/>
                <a:sym typeface="Poppins"/>
              </a:rPr>
              <a:t> model yang </a:t>
            </a:r>
            <a:r>
              <a:rPr lang="en-US" sz="1200" spc="-42" dirty="0" err="1">
                <a:solidFill>
                  <a:srgbClr val="405D72"/>
                </a:solidFill>
                <a:latin typeface="Poppins"/>
                <a:ea typeface="Poppins"/>
                <a:cs typeface="Poppins"/>
                <a:sym typeface="Poppins"/>
              </a:rPr>
              <a:t>akan</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dibangun</a:t>
            </a:r>
            <a:r>
              <a:rPr lang="en-US" sz="1200" spc="-42" dirty="0">
                <a:solidFill>
                  <a:srgbClr val="405D72"/>
                </a:solidFill>
                <a:latin typeface="Poppins"/>
                <a:ea typeface="Poppins"/>
                <a:cs typeface="Poppins"/>
                <a:sym typeface="Poppins"/>
              </a:rPr>
              <a:t>. Hal-</a:t>
            </a:r>
            <a:r>
              <a:rPr lang="en-US" sz="1200" spc="-42" dirty="0" err="1">
                <a:solidFill>
                  <a:srgbClr val="405D72"/>
                </a:solidFill>
                <a:latin typeface="Poppins"/>
                <a:ea typeface="Poppins"/>
                <a:cs typeface="Poppins"/>
                <a:sym typeface="Poppins"/>
              </a:rPr>
              <a:t>hal</a:t>
            </a:r>
            <a:r>
              <a:rPr lang="en-US" sz="1200" spc="-42" dirty="0">
                <a:solidFill>
                  <a:srgbClr val="405D72"/>
                </a:solidFill>
                <a:latin typeface="Poppins"/>
                <a:ea typeface="Poppins"/>
                <a:cs typeface="Poppins"/>
                <a:sym typeface="Poppins"/>
              </a:rPr>
              <a:t> yang </a:t>
            </a:r>
            <a:r>
              <a:rPr lang="en-US" sz="1200" spc="-42" dirty="0" err="1">
                <a:solidFill>
                  <a:srgbClr val="405D72"/>
                </a:solidFill>
                <a:latin typeface="Poppins"/>
                <a:ea typeface="Poppins"/>
                <a:cs typeface="Poppins"/>
                <a:sym typeface="Poppins"/>
              </a:rPr>
              <a:t>perlu</a:t>
            </a:r>
            <a:r>
              <a:rPr lang="en-US" sz="1200" spc="-42" dirty="0">
                <a:solidFill>
                  <a:srgbClr val="405D72"/>
                </a:solidFill>
                <a:latin typeface="Poppins"/>
                <a:ea typeface="Poppins"/>
                <a:cs typeface="Poppins"/>
                <a:sym typeface="Poppins"/>
              </a:rPr>
              <a:t> </a:t>
            </a:r>
            <a:r>
              <a:rPr lang="en-US" sz="1200" spc="-42" dirty="0" err="1">
                <a:solidFill>
                  <a:srgbClr val="405D72"/>
                </a:solidFill>
                <a:latin typeface="Poppins"/>
                <a:ea typeface="Poppins"/>
                <a:cs typeface="Poppins"/>
                <a:sym typeface="Poppins"/>
              </a:rPr>
              <a:t>diperhatikan</a:t>
            </a:r>
            <a:r>
              <a:rPr lang="en-US" sz="1200" spc="-42" dirty="0">
                <a:solidFill>
                  <a:srgbClr val="405D72"/>
                </a:solidFill>
                <a:latin typeface="Poppins"/>
                <a:ea typeface="Poppins"/>
                <a:cs typeface="Poppins"/>
                <a:sym typeface="Poppins"/>
              </a:rPr>
              <a:t> : </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2544163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73" dirty="0" err="1">
                <a:solidFill>
                  <a:srgbClr val="405D72"/>
                </a:solidFill>
                <a:latin typeface="Poppins"/>
                <a:ea typeface="Poppins"/>
                <a:cs typeface="Poppins"/>
                <a:sym typeface="Poppins"/>
              </a:rPr>
              <a:t>Analisi</a:t>
            </a:r>
            <a:r>
              <a:rPr lang="en-US" sz="1200" u="none" strike="noStrike" spc="-73" dirty="0" err="1">
                <a:solidFill>
                  <a:srgbClr val="405D72"/>
                </a:solidFill>
                <a:latin typeface="Poppins"/>
                <a:ea typeface="Poppins"/>
                <a:cs typeface="Poppins"/>
                <a:sym typeface="Poppins"/>
              </a:rPr>
              <a:t>s</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korelasi</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bertujuan</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untuk</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mengukur</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sejauh</a:t>
            </a:r>
            <a:r>
              <a:rPr lang="en-US" sz="1200" u="none" strike="noStrike" spc="-73" dirty="0">
                <a:solidFill>
                  <a:srgbClr val="405D72"/>
                </a:solidFill>
                <a:latin typeface="Poppins"/>
                <a:ea typeface="Poppins"/>
                <a:cs typeface="Poppins"/>
                <a:sym typeface="Poppins"/>
              </a:rPr>
              <a:t> mana </a:t>
            </a:r>
            <a:r>
              <a:rPr lang="en-US" sz="1200" u="none" strike="noStrike" spc="-73" dirty="0" err="1">
                <a:solidFill>
                  <a:srgbClr val="405D72"/>
                </a:solidFill>
                <a:latin typeface="Poppins"/>
                <a:ea typeface="Poppins"/>
                <a:cs typeface="Poppins"/>
                <a:sym typeface="Poppins"/>
              </a:rPr>
              <a:t>hubungan</a:t>
            </a:r>
            <a:r>
              <a:rPr lang="en-US" sz="1200" u="none" strike="noStrike" spc="-73" dirty="0">
                <a:solidFill>
                  <a:srgbClr val="405D72"/>
                </a:solidFill>
                <a:latin typeface="Poppins"/>
                <a:ea typeface="Poppins"/>
                <a:cs typeface="Poppins"/>
                <a:sym typeface="Poppins"/>
              </a:rPr>
              <a:t> linear </a:t>
            </a:r>
            <a:r>
              <a:rPr lang="en-US" sz="1200" u="none" strike="noStrike" spc="-73" dirty="0" err="1">
                <a:solidFill>
                  <a:srgbClr val="405D72"/>
                </a:solidFill>
                <a:latin typeface="Poppins"/>
                <a:ea typeface="Poppins"/>
                <a:cs typeface="Poppins"/>
                <a:sym typeface="Poppins"/>
              </a:rPr>
              <a:t>antara</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variabel-variabel</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dalam</a:t>
            </a:r>
            <a:r>
              <a:rPr lang="en-US" sz="1200" u="none" strike="noStrike" spc="-73" dirty="0">
                <a:solidFill>
                  <a:srgbClr val="405D72"/>
                </a:solidFill>
                <a:latin typeface="Poppins"/>
                <a:ea typeface="Poppins"/>
                <a:cs typeface="Poppins"/>
                <a:sym typeface="Poppins"/>
              </a:rPr>
              <a:t> dataset. </a:t>
            </a:r>
            <a:r>
              <a:rPr lang="en-US" sz="1200" u="none" strike="noStrike" spc="-73" dirty="0" err="1">
                <a:solidFill>
                  <a:srgbClr val="405D72"/>
                </a:solidFill>
                <a:latin typeface="Poppins"/>
                <a:ea typeface="Poppins"/>
                <a:cs typeface="Poppins"/>
                <a:sym typeface="Poppins"/>
              </a:rPr>
              <a:t>Dengan</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menghitung</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koefisien</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korelasi</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kita</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dapat</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memahami</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variabel</a:t>
            </a:r>
            <a:r>
              <a:rPr lang="en-US" sz="1200" u="none" strike="noStrike" spc="-73" dirty="0">
                <a:solidFill>
                  <a:srgbClr val="405D72"/>
                </a:solidFill>
                <a:latin typeface="Poppins"/>
                <a:ea typeface="Poppins"/>
                <a:cs typeface="Poppins"/>
                <a:sym typeface="Poppins"/>
              </a:rPr>
              <a:t> mana yang </a:t>
            </a:r>
            <a:r>
              <a:rPr lang="en-US" sz="1200" u="none" strike="noStrike" spc="-73" dirty="0" err="1">
                <a:solidFill>
                  <a:srgbClr val="405D72"/>
                </a:solidFill>
                <a:latin typeface="Poppins"/>
                <a:ea typeface="Poppins"/>
                <a:cs typeface="Poppins"/>
                <a:sym typeface="Poppins"/>
              </a:rPr>
              <a:t>memiliki</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hubungan</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erat</a:t>
            </a:r>
            <a:r>
              <a:rPr lang="en-US" sz="1200" u="none" strike="noStrike" spc="-73" dirty="0">
                <a:solidFill>
                  <a:srgbClr val="405D72"/>
                </a:solidFill>
                <a:latin typeface="Poppins"/>
                <a:ea typeface="Poppins"/>
                <a:cs typeface="Poppins"/>
                <a:sym typeface="Poppins"/>
              </a:rPr>
              <a:t>, yang </a:t>
            </a:r>
            <a:r>
              <a:rPr lang="en-US" sz="1200" u="none" strike="noStrike" spc="-73" dirty="0" err="1">
                <a:solidFill>
                  <a:srgbClr val="405D72"/>
                </a:solidFill>
                <a:latin typeface="Poppins"/>
                <a:ea typeface="Poppins"/>
                <a:cs typeface="Poppins"/>
                <a:sym typeface="Poppins"/>
              </a:rPr>
              <a:t>berpotensi</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mempengaruhi</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hasil</a:t>
            </a:r>
            <a:r>
              <a:rPr lang="en-US" sz="1200" u="none" strike="noStrike" spc="-73" dirty="0">
                <a:solidFill>
                  <a:srgbClr val="405D72"/>
                </a:solidFill>
                <a:latin typeface="Poppins"/>
                <a:ea typeface="Poppins"/>
                <a:cs typeface="Poppins"/>
                <a:sym typeface="Poppins"/>
              </a:rPr>
              <a:t> model. </a:t>
            </a:r>
            <a:r>
              <a:rPr lang="en-US" sz="1200" u="none" strike="noStrike" spc="-73" dirty="0" err="1">
                <a:solidFill>
                  <a:srgbClr val="405D72"/>
                </a:solidFill>
                <a:latin typeface="Poppins"/>
                <a:ea typeface="Poppins"/>
                <a:cs typeface="Poppins"/>
                <a:sym typeface="Poppins"/>
              </a:rPr>
              <a:t>Korelasi</a:t>
            </a:r>
            <a:r>
              <a:rPr lang="en-US" sz="1200" u="none" strike="noStrike" spc="-73" dirty="0">
                <a:solidFill>
                  <a:srgbClr val="405D72"/>
                </a:solidFill>
                <a:latin typeface="Poppins"/>
                <a:ea typeface="Poppins"/>
                <a:cs typeface="Poppins"/>
                <a:sym typeface="Poppins"/>
              </a:rPr>
              <a:t> yang </a:t>
            </a:r>
            <a:r>
              <a:rPr lang="en-US" sz="1200" u="none" strike="noStrike" spc="-73" dirty="0" err="1">
                <a:solidFill>
                  <a:srgbClr val="405D72"/>
                </a:solidFill>
                <a:latin typeface="Poppins"/>
                <a:ea typeface="Poppins"/>
                <a:cs typeface="Poppins"/>
                <a:sym typeface="Poppins"/>
              </a:rPr>
              <a:t>kuat</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antara</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variabel</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tertentu</a:t>
            </a:r>
            <a:r>
              <a:rPr lang="en-US" sz="1200" u="none" strike="noStrike" spc="-73" dirty="0">
                <a:solidFill>
                  <a:srgbClr val="405D72"/>
                </a:solidFill>
                <a:latin typeface="Poppins"/>
                <a:ea typeface="Poppins"/>
                <a:cs typeface="Poppins"/>
                <a:sym typeface="Poppins"/>
              </a:rPr>
              <a:t> dan target </a:t>
            </a:r>
            <a:r>
              <a:rPr lang="en-US" sz="1200" u="none" strike="noStrike" spc="-73" dirty="0" err="1">
                <a:solidFill>
                  <a:srgbClr val="405D72"/>
                </a:solidFill>
                <a:latin typeface="Poppins"/>
                <a:ea typeface="Poppins"/>
                <a:cs typeface="Poppins"/>
                <a:sym typeface="Poppins"/>
              </a:rPr>
              <a:t>akan</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menunjukkan</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relevansi</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variabel</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tersebut</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dalam</a:t>
            </a:r>
            <a:r>
              <a:rPr lang="en-US" sz="1200" u="none" strike="noStrike" spc="-73" dirty="0">
                <a:solidFill>
                  <a:srgbClr val="405D72"/>
                </a:solidFill>
                <a:latin typeface="Poppins"/>
                <a:ea typeface="Poppins"/>
                <a:cs typeface="Poppins"/>
                <a:sym typeface="Poppins"/>
              </a:rPr>
              <a:t> proses </a:t>
            </a:r>
            <a:r>
              <a:rPr lang="en-US" sz="1200" u="none" strike="noStrike" spc="-73" dirty="0" err="1">
                <a:solidFill>
                  <a:srgbClr val="405D72"/>
                </a:solidFill>
                <a:latin typeface="Poppins"/>
                <a:ea typeface="Poppins"/>
                <a:cs typeface="Poppins"/>
                <a:sym typeface="Poppins"/>
              </a:rPr>
              <a:t>prediksi</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sementara</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korelasi</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antar</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fitur</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dapat</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menunjukkan</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multikolinearitas</a:t>
            </a:r>
            <a:r>
              <a:rPr lang="en-US" sz="1200" u="none" strike="noStrike" spc="-73" dirty="0">
                <a:solidFill>
                  <a:srgbClr val="405D72"/>
                </a:solidFill>
                <a:latin typeface="Poppins"/>
                <a:ea typeface="Poppins"/>
                <a:cs typeface="Poppins"/>
                <a:sym typeface="Poppins"/>
              </a:rPr>
              <a:t> yang </a:t>
            </a:r>
            <a:r>
              <a:rPr lang="en-US" sz="1200" u="none" strike="noStrike" spc="-73" dirty="0" err="1">
                <a:solidFill>
                  <a:srgbClr val="405D72"/>
                </a:solidFill>
                <a:latin typeface="Poppins"/>
                <a:ea typeface="Poppins"/>
                <a:cs typeface="Poppins"/>
                <a:sym typeface="Poppins"/>
              </a:rPr>
              <a:t>perlu</a:t>
            </a:r>
            <a:r>
              <a:rPr lang="en-US" sz="1200" u="none" strike="noStrike" spc="-73" dirty="0">
                <a:solidFill>
                  <a:srgbClr val="405D72"/>
                </a:solidFill>
                <a:latin typeface="Poppins"/>
                <a:ea typeface="Poppins"/>
                <a:cs typeface="Poppins"/>
                <a:sym typeface="Poppins"/>
              </a:rPr>
              <a:t> </a:t>
            </a:r>
            <a:r>
              <a:rPr lang="en-US" sz="1200" u="none" strike="noStrike" spc="-73" dirty="0" err="1">
                <a:solidFill>
                  <a:srgbClr val="405D72"/>
                </a:solidFill>
                <a:latin typeface="Poppins"/>
                <a:ea typeface="Poppins"/>
                <a:cs typeface="Poppins"/>
                <a:sym typeface="Poppins"/>
              </a:rPr>
              <a:t>diatasi</a:t>
            </a:r>
            <a:r>
              <a:rPr lang="en-US" sz="1200" u="none" strike="noStrike" spc="-73" dirty="0">
                <a:solidFill>
                  <a:srgbClr val="405D72"/>
                </a:solidFill>
                <a:latin typeface="Poppins"/>
                <a:ea typeface="Poppins"/>
                <a:cs typeface="Poppins"/>
                <a:sym typeface="Poppins"/>
              </a:rPr>
              <a:t>.</a:t>
            </a:r>
          </a:p>
          <a:p>
            <a:endParaRPr lang="id-ID" dirty="0"/>
          </a:p>
        </p:txBody>
      </p:sp>
      <p:sp>
        <p:nvSpPr>
          <p:cNvPr id="4" name="Tampungan Nomor Slide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1100876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2290763" y="512763"/>
            <a:ext cx="4562475" cy="2566987"/>
          </a:xfrm>
        </p:spPr>
      </p:sp>
      <p:sp>
        <p:nvSpPr>
          <p:cNvPr id="3" name="Tampungan Catatan 2"/>
          <p:cNvSpPr>
            <a:spLocks noGrp="1"/>
          </p:cNvSpPr>
          <p:nvPr>
            <p:ph type="body" idx="1"/>
          </p:nvPr>
        </p:nvSpPr>
        <p:spPr/>
        <p:txBody>
          <a:bodyPr/>
          <a:lstStyle/>
          <a:p>
            <a:r>
              <a:rPr lang="id-ID" sz="1200" b="0" kern="1200" dirty="0">
                <a:solidFill>
                  <a:schemeClr val="tx1"/>
                </a:solidFill>
                <a:effectLst/>
                <a:latin typeface="+mn-lt"/>
                <a:ea typeface="+mn-ea"/>
                <a:cs typeface="+mn-cs"/>
              </a:rPr>
              <a:t>- Berdasarkan hasil plot menggunakan </a:t>
            </a:r>
            <a:r>
              <a:rPr lang="id-ID" sz="1200" b="0" kern="1200" dirty="0" err="1">
                <a:solidFill>
                  <a:schemeClr val="tx1"/>
                </a:solidFill>
                <a:effectLst/>
                <a:latin typeface="+mn-lt"/>
                <a:ea typeface="+mn-ea"/>
                <a:cs typeface="+mn-cs"/>
              </a:rPr>
              <a:t>scatter</a:t>
            </a:r>
            <a:r>
              <a:rPr lang="id-ID" sz="1200" b="0" kern="1200" dirty="0">
                <a:solidFill>
                  <a:schemeClr val="tx1"/>
                </a:solidFill>
                <a:effectLst/>
                <a:latin typeface="+mn-lt"/>
                <a:ea typeface="+mn-ea"/>
                <a:cs typeface="+mn-cs"/>
              </a:rPr>
              <a:t> plot, dapat dilihat bahwa plot terlihat seperti peta California yang sesungguhnya karena </a:t>
            </a:r>
            <a:r>
              <a:rPr lang="id-ID" sz="1200" b="0" kern="1200" dirty="0" err="1">
                <a:solidFill>
                  <a:schemeClr val="tx1"/>
                </a:solidFill>
                <a:effectLst/>
                <a:latin typeface="+mn-lt"/>
                <a:ea typeface="+mn-ea"/>
                <a:cs typeface="+mn-cs"/>
              </a:rPr>
              <a:t>latitude</a:t>
            </a:r>
            <a:r>
              <a:rPr lang="id-ID" sz="1200" b="0" kern="1200" dirty="0">
                <a:solidFill>
                  <a:schemeClr val="tx1"/>
                </a:solidFill>
                <a:effectLst/>
                <a:latin typeface="+mn-lt"/>
                <a:ea typeface="+mn-ea"/>
                <a:cs typeface="+mn-cs"/>
              </a:rPr>
              <a:t> dan </a:t>
            </a:r>
            <a:r>
              <a:rPr lang="id-ID" sz="1200" b="0" kern="1200" dirty="0" err="1">
                <a:solidFill>
                  <a:schemeClr val="tx1"/>
                </a:solidFill>
                <a:effectLst/>
                <a:latin typeface="+mn-lt"/>
                <a:ea typeface="+mn-ea"/>
                <a:cs typeface="+mn-cs"/>
              </a:rPr>
              <a:t>longitude</a:t>
            </a:r>
            <a:r>
              <a:rPr lang="id-ID" sz="1200" b="0" kern="1200" dirty="0">
                <a:solidFill>
                  <a:schemeClr val="tx1"/>
                </a:solidFill>
                <a:effectLst/>
                <a:latin typeface="+mn-lt"/>
                <a:ea typeface="+mn-ea"/>
                <a:cs typeface="+mn-cs"/>
              </a:rPr>
              <a:t> merupakan data aktual dari distrik di California.</a:t>
            </a:r>
          </a:p>
          <a:p>
            <a:r>
              <a:rPr lang="id-ID" sz="1200" b="0" kern="1200" dirty="0">
                <a:solidFill>
                  <a:schemeClr val="tx1"/>
                </a:solidFill>
                <a:effectLst/>
                <a:latin typeface="+mn-lt"/>
                <a:ea typeface="+mn-ea"/>
                <a:cs typeface="+mn-cs"/>
              </a:rPr>
              <a:t>- Untuk variabel target `</a:t>
            </a:r>
            <a:r>
              <a:rPr lang="id-ID" sz="1200" b="0" kern="1200" dirty="0" err="1">
                <a:solidFill>
                  <a:schemeClr val="tx1"/>
                </a:solidFill>
                <a:effectLst/>
                <a:latin typeface="+mn-lt"/>
                <a:ea typeface="+mn-ea"/>
                <a:cs typeface="+mn-cs"/>
              </a:rPr>
              <a:t>median_house_value</a:t>
            </a:r>
            <a:r>
              <a:rPr lang="id-ID" sz="1200" b="0" kern="1200" dirty="0">
                <a:solidFill>
                  <a:schemeClr val="tx1"/>
                </a:solidFill>
                <a:effectLst/>
                <a:latin typeface="+mn-lt"/>
                <a:ea typeface="+mn-ea"/>
                <a:cs typeface="+mn-cs"/>
              </a:rPr>
              <a:t>`, dari grafik yang ditampilkan, dapat langsung terlihat beberapa pola. Geografi (lokasi) dan `</a:t>
            </a:r>
            <a:r>
              <a:rPr lang="id-ID" sz="1200" b="0" kern="1200" dirty="0" err="1">
                <a:solidFill>
                  <a:schemeClr val="tx1"/>
                </a:solidFill>
                <a:effectLst/>
                <a:latin typeface="+mn-lt"/>
                <a:ea typeface="+mn-ea"/>
                <a:cs typeface="+mn-cs"/>
              </a:rPr>
              <a:t>median_house_income</a:t>
            </a:r>
            <a:r>
              <a:rPr lang="id-ID" sz="1200" b="0" kern="1200" dirty="0">
                <a:solidFill>
                  <a:schemeClr val="tx1"/>
                </a:solidFill>
                <a:effectLst/>
                <a:latin typeface="+mn-lt"/>
                <a:ea typeface="+mn-ea"/>
                <a:cs typeface="+mn-cs"/>
              </a:rPr>
              <a:t>` menunjukkan hubungan yang jelas; nilai target cenderung meningkat semakin dekat dengan dua kluster utama. Oleh karena itu, kedua fitur ini kemungkinan menjadi fitur yang penting.</a:t>
            </a:r>
          </a:p>
          <a:p>
            <a:r>
              <a:rPr lang="id-ID" sz="1200" b="0" kern="1200" dirty="0">
                <a:solidFill>
                  <a:schemeClr val="tx1"/>
                </a:solidFill>
                <a:effectLst/>
                <a:latin typeface="+mn-lt"/>
                <a:ea typeface="+mn-ea"/>
                <a:cs typeface="+mn-cs"/>
              </a:rPr>
              <a:t>- `</a:t>
            </a:r>
            <a:r>
              <a:rPr lang="id-ID" sz="1200" b="0" kern="1200" dirty="0" err="1">
                <a:solidFill>
                  <a:schemeClr val="tx1"/>
                </a:solidFill>
                <a:effectLst/>
                <a:latin typeface="+mn-lt"/>
                <a:ea typeface="+mn-ea"/>
                <a:cs typeface="+mn-cs"/>
              </a:rPr>
              <a:t>Housing_median_age</a:t>
            </a:r>
            <a:r>
              <a:rPr lang="id-ID" sz="1200" b="0" kern="1200" dirty="0">
                <a:solidFill>
                  <a:schemeClr val="tx1"/>
                </a:solidFill>
                <a:effectLst/>
                <a:latin typeface="+mn-lt"/>
                <a:ea typeface="+mn-ea"/>
                <a:cs typeface="+mn-cs"/>
              </a:rPr>
              <a:t>` di banyak wilayah juga memiliki korelasi yang kuat dengan variabel target. Namun, di beberapa wilayah (khususnya yang lebih ke pedalaman), korelasi ini tidak terlalu terlihat. Hal ini menunjukkan bahwa hubungan tersebut mungkin bersifat </a:t>
            </a:r>
            <a:r>
              <a:rPr lang="id-ID" sz="1200" b="0" kern="1200" dirty="0" err="1">
                <a:solidFill>
                  <a:schemeClr val="tx1"/>
                </a:solidFill>
                <a:effectLst/>
                <a:latin typeface="+mn-lt"/>
                <a:ea typeface="+mn-ea"/>
                <a:cs typeface="+mn-cs"/>
              </a:rPr>
              <a:t>nonlinier</a:t>
            </a:r>
            <a:r>
              <a:rPr lang="id-ID" sz="1200" b="0" kern="1200" dirty="0">
                <a:solidFill>
                  <a:schemeClr val="tx1"/>
                </a:solidFill>
                <a:effectLst/>
                <a:latin typeface="+mn-lt"/>
                <a:ea typeface="+mn-ea"/>
                <a:cs typeface="+mn-cs"/>
              </a:rPr>
              <a:t>. Mengacu pada grafik </a:t>
            </a:r>
            <a:r>
              <a:rPr lang="id-ID" sz="1200" b="0" kern="1200" dirty="0" err="1">
                <a:solidFill>
                  <a:schemeClr val="tx1"/>
                </a:solidFill>
                <a:effectLst/>
                <a:latin typeface="+mn-lt"/>
                <a:ea typeface="+mn-ea"/>
                <a:cs typeface="+mn-cs"/>
              </a:rPr>
              <a:t>pairplot</a:t>
            </a:r>
            <a:r>
              <a:rPr lang="id-ID" sz="1200" b="0" kern="1200" dirty="0">
                <a:solidFill>
                  <a:schemeClr val="tx1"/>
                </a:solidFill>
                <a:effectLst/>
                <a:latin typeface="+mn-lt"/>
                <a:ea typeface="+mn-ea"/>
                <a:cs typeface="+mn-cs"/>
              </a:rPr>
              <a:t> sebelumnya, meskipun data tampak tersebar cukup luas, terdapat dua kluster utama yang menunjukkan adanya aspek </a:t>
            </a:r>
            <a:r>
              <a:rPr lang="id-ID" sz="1200" b="0" kern="1200" dirty="0" err="1">
                <a:solidFill>
                  <a:schemeClr val="tx1"/>
                </a:solidFill>
                <a:effectLst/>
                <a:latin typeface="+mn-lt"/>
                <a:ea typeface="+mn-ea"/>
                <a:cs typeface="+mn-cs"/>
              </a:rPr>
              <a:t>linieritas</a:t>
            </a:r>
            <a:r>
              <a:rPr lang="id-ID" sz="1200" b="0" kern="1200" dirty="0">
                <a:solidFill>
                  <a:schemeClr val="tx1"/>
                </a:solidFill>
                <a:effectLst/>
                <a:latin typeface="+mn-lt"/>
                <a:ea typeface="+mn-ea"/>
                <a:cs typeface="+mn-cs"/>
              </a:rPr>
              <a:t> dalam hubungan tersebut.</a:t>
            </a:r>
          </a:p>
          <a:p>
            <a:r>
              <a:rPr lang="id-ID" sz="1200" b="0" kern="1200" dirty="0">
                <a:solidFill>
                  <a:schemeClr val="tx1"/>
                </a:solidFill>
                <a:effectLst/>
                <a:latin typeface="+mn-lt"/>
                <a:ea typeface="+mn-ea"/>
                <a:cs typeface="+mn-cs"/>
              </a:rPr>
              <a:t>- Untuk `</a:t>
            </a:r>
            <a:r>
              <a:rPr lang="id-ID" sz="1200" b="0" kern="1200" dirty="0" err="1">
                <a:solidFill>
                  <a:schemeClr val="tx1"/>
                </a:solidFill>
                <a:effectLst/>
                <a:latin typeface="+mn-lt"/>
                <a:ea typeface="+mn-ea"/>
                <a:cs typeface="+mn-cs"/>
              </a:rPr>
              <a:t>population</a:t>
            </a:r>
            <a:r>
              <a:rPr lang="id-ID" sz="1200" b="0" kern="1200" dirty="0">
                <a:solidFill>
                  <a:schemeClr val="tx1"/>
                </a:solidFill>
                <a:effectLst/>
                <a:latin typeface="+mn-lt"/>
                <a:ea typeface="+mn-ea"/>
                <a:cs typeface="+mn-cs"/>
              </a:rPr>
              <a:t>`, analisisnya lebih rumit. Meskipun ada korelasi tertentu, beberapa </a:t>
            </a:r>
            <a:r>
              <a:rPr lang="id-ID" sz="1200" b="0" kern="1200" dirty="0" err="1">
                <a:solidFill>
                  <a:schemeClr val="tx1"/>
                </a:solidFill>
                <a:effectLst/>
                <a:latin typeface="+mn-lt"/>
                <a:ea typeface="+mn-ea"/>
                <a:cs typeface="+mn-cs"/>
              </a:rPr>
              <a:t>outlier</a:t>
            </a:r>
            <a:r>
              <a:rPr lang="id-ID" sz="1200" b="0" kern="1200" dirty="0">
                <a:solidFill>
                  <a:schemeClr val="tx1"/>
                </a:solidFill>
                <a:effectLst/>
                <a:latin typeface="+mn-lt"/>
                <a:ea typeface="+mn-ea"/>
                <a:cs typeface="+mn-cs"/>
              </a:rPr>
              <a:t> (yang bahkan tidak terlihat pada histogram </a:t>
            </a:r>
            <a:r>
              <a:rPr lang="id-ID" sz="1200" b="0" kern="1200" dirty="0" err="1">
                <a:solidFill>
                  <a:schemeClr val="tx1"/>
                </a:solidFill>
                <a:effectLst/>
                <a:latin typeface="+mn-lt"/>
                <a:ea typeface="+mn-ea"/>
                <a:cs typeface="+mn-cs"/>
              </a:rPr>
              <a:t>univariat</a:t>
            </a:r>
            <a:r>
              <a:rPr lang="id-ID" sz="1200" b="0" kern="1200" dirty="0">
                <a:solidFill>
                  <a:schemeClr val="tx1"/>
                </a:solidFill>
                <a:effectLst/>
                <a:latin typeface="+mn-lt"/>
                <a:ea typeface="+mn-ea"/>
                <a:cs typeface="+mn-cs"/>
              </a:rPr>
              <a:t>) membuat hubungan ini sulit diamati. Sebagian besar nilai data terkumpul dalam kelompok &lt;10 ribu, tetapi tetap ada indikasi adanya hubungan, seperti yang ditunjukkan oleh nilai korelasinya.</a:t>
            </a:r>
          </a:p>
        </p:txBody>
      </p:sp>
      <p:sp>
        <p:nvSpPr>
          <p:cNvPr id="4" name="Tampungan Nomor Slide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1590491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8.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9.sv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9.sv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9.sv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9.sv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9.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png"/><Relationship Id="rId7"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9.sv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9.sv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9.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9.svg"/></Relationships>
</file>

<file path=ppt/slides/_rels/slide3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8.png"/><Relationship Id="rId7"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9.sv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3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2.png"/><Relationship Id="rId7"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9.svg"/></Relationships>
</file>

<file path=ppt/slides/_rels/slide3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2.png"/><Relationship Id="rId7"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png"/><Relationship Id="rId7"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9.sv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9.svg"/></Relationships>
</file>

<file path=ppt/slides/_rels/slide4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3.jpeg"/></Relationships>
</file>

<file path=ppt/slides/_rels/slide4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4.jpeg"/></Relationships>
</file>

<file path=ppt/slides/_rels/slide4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11094716" y="0"/>
            <a:ext cx="6164584" cy="8270973"/>
            <a:chOff x="0" y="0"/>
            <a:chExt cx="834772" cy="1120007"/>
          </a:xfrm>
        </p:grpSpPr>
        <p:sp>
          <p:nvSpPr>
            <p:cNvPr id="3" name="Freeform 3"/>
            <p:cNvSpPr/>
            <p:nvPr/>
          </p:nvSpPr>
          <p:spPr>
            <a:xfrm>
              <a:off x="0" y="0"/>
              <a:ext cx="834772" cy="1120007"/>
            </a:xfrm>
            <a:custGeom>
              <a:avLst/>
              <a:gdLst/>
              <a:ahLst/>
              <a:cxnLst/>
              <a:rect l="l" t="t" r="r" b="b"/>
              <a:pathLst>
                <a:path w="834772" h="1120007">
                  <a:moveTo>
                    <a:pt x="0" y="0"/>
                  </a:moveTo>
                  <a:lnTo>
                    <a:pt x="834772" y="0"/>
                  </a:lnTo>
                  <a:lnTo>
                    <a:pt x="834772" y="1120007"/>
                  </a:lnTo>
                  <a:lnTo>
                    <a:pt x="0" y="1120007"/>
                  </a:lnTo>
                  <a:close/>
                </a:path>
              </a:pathLst>
            </a:custGeom>
            <a:blipFill>
              <a:blip r:embed="rId3"/>
              <a:stretch>
                <a:fillRect l="-50689" r="-50689"/>
              </a:stretch>
            </a:blipFill>
          </p:spPr>
        </p:sp>
      </p:grpSp>
      <p:sp>
        <p:nvSpPr>
          <p:cNvPr id="4" name="Freeform 4"/>
          <p:cNvSpPr/>
          <p:nvPr/>
        </p:nvSpPr>
        <p:spPr>
          <a:xfrm>
            <a:off x="1711780" y="1028700"/>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0" y="5143500"/>
            <a:ext cx="833985" cy="5143500"/>
            <a:chOff x="0" y="0"/>
            <a:chExt cx="219650" cy="1354667"/>
          </a:xfrm>
        </p:grpSpPr>
        <p:sp>
          <p:nvSpPr>
            <p:cNvPr id="6" name="Freeform 6"/>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7" name="TextBox 7"/>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8" name="Group 8"/>
          <p:cNvGrpSpPr/>
          <p:nvPr/>
        </p:nvGrpSpPr>
        <p:grpSpPr>
          <a:xfrm>
            <a:off x="17454015" y="1604542"/>
            <a:ext cx="833985" cy="984635"/>
            <a:chOff x="0" y="0"/>
            <a:chExt cx="219650" cy="259328"/>
          </a:xfrm>
        </p:grpSpPr>
        <p:sp>
          <p:nvSpPr>
            <p:cNvPr id="9" name="Freeform 9"/>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10" name="TextBox 10"/>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11" name="TextBox 11"/>
          <p:cNvSpPr txBox="1"/>
          <p:nvPr/>
        </p:nvSpPr>
        <p:spPr>
          <a:xfrm>
            <a:off x="1028700" y="1973034"/>
            <a:ext cx="9635477" cy="2422525"/>
          </a:xfrm>
          <a:prstGeom prst="rect">
            <a:avLst/>
          </a:prstGeom>
        </p:spPr>
        <p:txBody>
          <a:bodyPr lIns="0" tIns="0" rIns="0" bIns="0" rtlCol="0" anchor="t">
            <a:spAutoFit/>
          </a:bodyPr>
          <a:lstStyle/>
          <a:p>
            <a:pPr algn="l">
              <a:lnSpc>
                <a:spcPts val="9799"/>
              </a:lnSpc>
            </a:pPr>
            <a:r>
              <a:rPr lang="en-US" sz="6999" dirty="0">
                <a:solidFill>
                  <a:srgbClr val="405D72"/>
                </a:solidFill>
                <a:latin typeface="Anton"/>
                <a:ea typeface="Anton"/>
                <a:cs typeface="Anton"/>
                <a:sym typeface="Anton"/>
              </a:rPr>
              <a:t>CASPTONE PROJECT MODUL 3 - CALIFORNIA HOUSING PRICE </a:t>
            </a:r>
          </a:p>
        </p:txBody>
      </p:sp>
      <p:sp>
        <p:nvSpPr>
          <p:cNvPr id="12" name="TextBox 12"/>
          <p:cNvSpPr txBox="1"/>
          <p:nvPr/>
        </p:nvSpPr>
        <p:spPr>
          <a:xfrm>
            <a:off x="924472" y="5364634"/>
            <a:ext cx="10079757" cy="1493520"/>
          </a:xfrm>
          <a:prstGeom prst="rect">
            <a:avLst/>
          </a:prstGeom>
        </p:spPr>
        <p:txBody>
          <a:bodyPr lIns="0" tIns="0" rIns="0" bIns="0" rtlCol="0" anchor="t">
            <a:spAutoFit/>
          </a:bodyPr>
          <a:lstStyle/>
          <a:p>
            <a:pPr algn="l">
              <a:lnSpc>
                <a:spcPts val="5880"/>
              </a:lnSpc>
            </a:pPr>
            <a:r>
              <a:rPr lang="en-US" sz="4200" spc="-126" dirty="0">
                <a:solidFill>
                  <a:srgbClr val="405D72"/>
                </a:solidFill>
                <a:latin typeface="Poppins"/>
                <a:ea typeface="Poppins"/>
                <a:cs typeface="Poppins"/>
                <a:sym typeface="Poppins"/>
              </a:rPr>
              <a:t>MUHAMMAD AFRIAN KUSUMAWARDANA</a:t>
            </a:r>
          </a:p>
          <a:p>
            <a:pPr algn="l">
              <a:lnSpc>
                <a:spcPts val="5880"/>
              </a:lnSpc>
            </a:pPr>
            <a:r>
              <a:rPr lang="en-US" sz="4200" spc="-126" dirty="0">
                <a:solidFill>
                  <a:srgbClr val="405D72"/>
                </a:solidFill>
                <a:latin typeface="Poppins"/>
                <a:ea typeface="Poppins"/>
                <a:cs typeface="Poppins"/>
                <a:sym typeface="Poppins"/>
              </a:rPr>
              <a:t>JCDS 0708 (BATCH BANDUNG)</a:t>
            </a:r>
          </a:p>
        </p:txBody>
      </p:sp>
      <p:sp>
        <p:nvSpPr>
          <p:cNvPr id="13" name="TextBox 13"/>
          <p:cNvSpPr txBox="1"/>
          <p:nvPr/>
        </p:nvSpPr>
        <p:spPr>
          <a:xfrm>
            <a:off x="2219983" y="1034494"/>
            <a:ext cx="1853676" cy="335008"/>
          </a:xfrm>
          <a:prstGeom prst="rect">
            <a:avLst/>
          </a:prstGeom>
        </p:spPr>
        <p:txBody>
          <a:bodyPr lIns="0" tIns="0" rIns="0" bIns="0" rtlCol="0" anchor="t">
            <a:spAutoFit/>
          </a:bodyPr>
          <a:lstStyle/>
          <a:p>
            <a:pPr marL="0" lvl="1" indent="0" algn="just">
              <a:lnSpc>
                <a:spcPts val="2547"/>
              </a:lnSpc>
            </a:pPr>
            <a:r>
              <a:rPr lang="en-US" sz="2196" b="1" spc="-65">
                <a:solidFill>
                  <a:srgbClr val="405D72"/>
                </a:solidFill>
                <a:latin typeface="Poppins Bold"/>
                <a:ea typeface="Poppins Bold"/>
                <a:cs typeface="Poppins Bold"/>
                <a:sym typeface="Poppins Bold"/>
              </a:rPr>
              <a:t>Salford &amp; Co.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1028700" y="339550"/>
            <a:ext cx="599867" cy="662253"/>
          </a:xfrm>
          <a:custGeom>
            <a:avLst/>
            <a:gdLst/>
            <a:ahLst/>
            <a:cxnLst/>
            <a:rect l="l" t="t" r="r" b="b"/>
            <a:pathLst>
              <a:path w="599867" h="662253">
                <a:moveTo>
                  <a:pt x="0" y="0"/>
                </a:moveTo>
                <a:lnTo>
                  <a:pt x="599867" y="0"/>
                </a:lnTo>
                <a:lnTo>
                  <a:pt x="599867" y="662254"/>
                </a:lnTo>
                <a:lnTo>
                  <a:pt x="0" y="662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0" y="5143500"/>
            <a:ext cx="833985" cy="5143500"/>
            <a:chOff x="0" y="0"/>
            <a:chExt cx="219650" cy="1354667"/>
          </a:xfrm>
        </p:grpSpPr>
        <p:sp>
          <p:nvSpPr>
            <p:cNvPr id="4" name="Freeform 4"/>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5" name="TextBox 5"/>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6" name="Group 6"/>
          <p:cNvGrpSpPr/>
          <p:nvPr/>
        </p:nvGrpSpPr>
        <p:grpSpPr>
          <a:xfrm>
            <a:off x="17454015" y="1604542"/>
            <a:ext cx="833985" cy="984635"/>
            <a:chOff x="0" y="0"/>
            <a:chExt cx="219650" cy="259328"/>
          </a:xfrm>
        </p:grpSpPr>
        <p:sp>
          <p:nvSpPr>
            <p:cNvPr id="7" name="Freeform 7"/>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8" name="TextBox 8"/>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9" name="Freeform 9"/>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5">
              <a:alphaModFix amt="12000"/>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628567" y="332532"/>
            <a:ext cx="3447151" cy="647715"/>
          </a:xfrm>
          <a:prstGeom prst="rect">
            <a:avLst/>
          </a:prstGeom>
        </p:spPr>
        <p:txBody>
          <a:bodyPr lIns="0" tIns="0" rIns="0" bIns="0" rtlCol="0" anchor="t">
            <a:spAutoFit/>
          </a:bodyPr>
          <a:lstStyle/>
          <a:p>
            <a:pPr marL="0" lvl="1" indent="0" algn="r">
              <a:lnSpc>
                <a:spcPts val="4738"/>
              </a:lnSpc>
            </a:pPr>
            <a:r>
              <a:rPr lang="en-US" sz="4084" b="1" spc="-122">
                <a:solidFill>
                  <a:srgbClr val="405D72"/>
                </a:solidFill>
                <a:latin typeface="Poppins Bold"/>
                <a:ea typeface="Poppins Bold"/>
                <a:cs typeface="Poppins Bold"/>
                <a:sym typeface="Poppins Bold"/>
              </a:rPr>
              <a:t>Salford &amp; Co.</a:t>
            </a:r>
          </a:p>
        </p:txBody>
      </p:sp>
      <p:sp>
        <p:nvSpPr>
          <p:cNvPr id="11" name="TextBox 11"/>
          <p:cNvSpPr txBox="1"/>
          <p:nvPr/>
        </p:nvSpPr>
        <p:spPr>
          <a:xfrm>
            <a:off x="3352143" y="1480717"/>
            <a:ext cx="11938827" cy="2422525"/>
          </a:xfrm>
          <a:prstGeom prst="rect">
            <a:avLst/>
          </a:prstGeom>
        </p:spPr>
        <p:txBody>
          <a:bodyPr lIns="0" tIns="0" rIns="0" bIns="0" rtlCol="0" anchor="t">
            <a:spAutoFit/>
          </a:bodyPr>
          <a:lstStyle/>
          <a:p>
            <a:pPr algn="ctr">
              <a:lnSpc>
                <a:spcPts val="9799"/>
              </a:lnSpc>
            </a:pPr>
            <a:r>
              <a:rPr lang="en-US" sz="6999" spc="-209">
                <a:solidFill>
                  <a:srgbClr val="405D72"/>
                </a:solidFill>
                <a:latin typeface="Anton"/>
                <a:ea typeface="Anton"/>
                <a:cs typeface="Anton"/>
                <a:sym typeface="Anton"/>
              </a:rPr>
              <a:t>4. DATA PREPROCESSING</a:t>
            </a:r>
          </a:p>
          <a:p>
            <a:pPr algn="ctr">
              <a:lnSpc>
                <a:spcPts val="9799"/>
              </a:lnSpc>
            </a:pPr>
            <a:endParaRPr lang="en-US" sz="6999" spc="-209">
              <a:solidFill>
                <a:srgbClr val="405D72"/>
              </a:solidFill>
              <a:latin typeface="Anton"/>
              <a:ea typeface="Anton"/>
              <a:cs typeface="Anton"/>
              <a:sym typeface="Anton"/>
            </a:endParaRPr>
          </a:p>
        </p:txBody>
      </p:sp>
      <p:grpSp>
        <p:nvGrpSpPr>
          <p:cNvPr id="12" name="Group 12"/>
          <p:cNvGrpSpPr/>
          <p:nvPr/>
        </p:nvGrpSpPr>
        <p:grpSpPr>
          <a:xfrm>
            <a:off x="1590424" y="3358878"/>
            <a:ext cx="1183466" cy="1088728"/>
            <a:chOff x="0" y="0"/>
            <a:chExt cx="249474" cy="229504"/>
          </a:xfrm>
        </p:grpSpPr>
        <p:sp>
          <p:nvSpPr>
            <p:cNvPr id="13" name="Freeform 13"/>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4" name="TextBox 14"/>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A</a:t>
              </a:r>
            </a:p>
          </p:txBody>
        </p:sp>
      </p:grpSp>
      <p:grpSp>
        <p:nvGrpSpPr>
          <p:cNvPr id="15" name="Group 15"/>
          <p:cNvGrpSpPr/>
          <p:nvPr/>
        </p:nvGrpSpPr>
        <p:grpSpPr>
          <a:xfrm>
            <a:off x="1590424" y="5764225"/>
            <a:ext cx="1183466" cy="1088728"/>
            <a:chOff x="0" y="0"/>
            <a:chExt cx="249474" cy="229504"/>
          </a:xfrm>
        </p:grpSpPr>
        <p:sp>
          <p:nvSpPr>
            <p:cNvPr id="16" name="Freeform 16"/>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7" name="TextBox 17"/>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B</a:t>
              </a:r>
            </a:p>
          </p:txBody>
        </p:sp>
      </p:grpSp>
      <p:grpSp>
        <p:nvGrpSpPr>
          <p:cNvPr id="18" name="Group 18"/>
          <p:cNvGrpSpPr/>
          <p:nvPr/>
        </p:nvGrpSpPr>
        <p:grpSpPr>
          <a:xfrm>
            <a:off x="1590424" y="8167403"/>
            <a:ext cx="1183466" cy="1088728"/>
            <a:chOff x="0" y="0"/>
            <a:chExt cx="249474" cy="229504"/>
          </a:xfrm>
        </p:grpSpPr>
        <p:sp>
          <p:nvSpPr>
            <p:cNvPr id="19" name="Freeform 19"/>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20" name="TextBox 20"/>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C</a:t>
              </a:r>
            </a:p>
          </p:txBody>
        </p:sp>
      </p:grpSp>
      <p:sp>
        <p:nvSpPr>
          <p:cNvPr id="21" name="TextBox 21"/>
          <p:cNvSpPr txBox="1"/>
          <p:nvPr/>
        </p:nvSpPr>
        <p:spPr>
          <a:xfrm>
            <a:off x="3352143" y="3486787"/>
            <a:ext cx="10953063" cy="787400"/>
          </a:xfrm>
          <a:prstGeom prst="rect">
            <a:avLst/>
          </a:prstGeom>
        </p:spPr>
        <p:txBody>
          <a:bodyPr lIns="0" tIns="0" rIns="0" bIns="0" rtlCol="0" anchor="t">
            <a:spAutoFit/>
          </a:bodyPr>
          <a:lstStyle/>
          <a:p>
            <a:pPr marL="0" lvl="1" indent="0" algn="l">
              <a:lnSpc>
                <a:spcPts val="5800"/>
              </a:lnSpc>
              <a:spcBef>
                <a:spcPct val="0"/>
              </a:spcBef>
            </a:pPr>
            <a:r>
              <a:rPr lang="en-US" sz="5000" b="1" spc="-150">
                <a:solidFill>
                  <a:srgbClr val="405D72"/>
                </a:solidFill>
                <a:latin typeface="Poppins Bold"/>
                <a:ea typeface="Poppins Bold"/>
                <a:cs typeface="Poppins Bold"/>
                <a:sym typeface="Poppins Bold"/>
              </a:rPr>
              <a:t>DATA CLEANING</a:t>
            </a:r>
          </a:p>
        </p:txBody>
      </p:sp>
      <p:sp>
        <p:nvSpPr>
          <p:cNvPr id="22" name="TextBox 22"/>
          <p:cNvSpPr txBox="1"/>
          <p:nvPr/>
        </p:nvSpPr>
        <p:spPr>
          <a:xfrm>
            <a:off x="3352143" y="5970376"/>
            <a:ext cx="10202153" cy="787400"/>
          </a:xfrm>
          <a:prstGeom prst="rect">
            <a:avLst/>
          </a:prstGeom>
        </p:spPr>
        <p:txBody>
          <a:bodyPr lIns="0" tIns="0" rIns="0" bIns="0" rtlCol="0" anchor="t">
            <a:spAutoFit/>
          </a:bodyPr>
          <a:lstStyle/>
          <a:p>
            <a:pPr marL="0" lvl="1" indent="0" algn="l">
              <a:lnSpc>
                <a:spcPts val="5800"/>
              </a:lnSpc>
              <a:spcBef>
                <a:spcPct val="0"/>
              </a:spcBef>
            </a:pPr>
            <a:r>
              <a:rPr lang="en-US" sz="5000" b="1" spc="-150">
                <a:solidFill>
                  <a:srgbClr val="405D72"/>
                </a:solidFill>
                <a:latin typeface="Poppins Bold"/>
                <a:ea typeface="Poppins Bold"/>
                <a:cs typeface="Poppins Bold"/>
                <a:sym typeface="Poppins Bold"/>
              </a:rPr>
              <a:t>FEATURE ENGINEERING</a:t>
            </a:r>
          </a:p>
        </p:txBody>
      </p:sp>
      <p:sp>
        <p:nvSpPr>
          <p:cNvPr id="23" name="TextBox 23"/>
          <p:cNvSpPr txBox="1"/>
          <p:nvPr/>
        </p:nvSpPr>
        <p:spPr>
          <a:xfrm>
            <a:off x="3352143" y="8295312"/>
            <a:ext cx="10202153" cy="787400"/>
          </a:xfrm>
          <a:prstGeom prst="rect">
            <a:avLst/>
          </a:prstGeom>
        </p:spPr>
        <p:txBody>
          <a:bodyPr lIns="0" tIns="0" rIns="0" bIns="0" rtlCol="0" anchor="t">
            <a:spAutoFit/>
          </a:bodyPr>
          <a:lstStyle/>
          <a:p>
            <a:pPr marL="0" lvl="1" indent="0" algn="l">
              <a:lnSpc>
                <a:spcPts val="5800"/>
              </a:lnSpc>
              <a:spcBef>
                <a:spcPct val="0"/>
              </a:spcBef>
            </a:pPr>
            <a:r>
              <a:rPr lang="en-US" sz="5000" b="1" spc="-150">
                <a:solidFill>
                  <a:srgbClr val="405D72"/>
                </a:solidFill>
                <a:latin typeface="Poppins Bold"/>
                <a:ea typeface="Poppins Bold"/>
                <a:cs typeface="Poppins Bold"/>
                <a:sym typeface="Poppins Bold"/>
              </a:rPr>
              <a:t>FEATURE SELECTION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sp>
        <p:nvSpPr>
          <p:cNvPr id="9" name="Freeform 9"/>
          <p:cNvSpPr/>
          <p:nvPr/>
        </p:nvSpPr>
        <p:spPr>
          <a:xfrm>
            <a:off x="4776994" y="1940901"/>
            <a:ext cx="8580603" cy="4476102"/>
          </a:xfrm>
          <a:custGeom>
            <a:avLst/>
            <a:gdLst/>
            <a:ahLst/>
            <a:cxnLst/>
            <a:rect l="l" t="t" r="r" b="b"/>
            <a:pathLst>
              <a:path w="8580603" h="4476102">
                <a:moveTo>
                  <a:pt x="0" y="0"/>
                </a:moveTo>
                <a:lnTo>
                  <a:pt x="8580603" y="0"/>
                </a:lnTo>
                <a:lnTo>
                  <a:pt x="8580603" y="4476102"/>
                </a:lnTo>
                <a:lnTo>
                  <a:pt x="0" y="4476102"/>
                </a:lnTo>
                <a:lnTo>
                  <a:pt x="0" y="0"/>
                </a:lnTo>
                <a:close/>
              </a:path>
            </a:pathLst>
          </a:custGeom>
          <a:blipFill>
            <a:blip r:embed="rId5"/>
            <a:stretch>
              <a:fillRect/>
            </a:stretch>
          </a:blipFill>
        </p:spPr>
      </p:sp>
      <p:grpSp>
        <p:nvGrpSpPr>
          <p:cNvPr id="10" name="Group 10"/>
          <p:cNvGrpSpPr/>
          <p:nvPr/>
        </p:nvGrpSpPr>
        <p:grpSpPr>
          <a:xfrm>
            <a:off x="555088" y="1268183"/>
            <a:ext cx="947223" cy="672718"/>
            <a:chOff x="0" y="0"/>
            <a:chExt cx="249474" cy="177177"/>
          </a:xfrm>
        </p:grpSpPr>
        <p:sp>
          <p:nvSpPr>
            <p:cNvPr id="11" name="Freeform 11"/>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2" name="TextBox 12"/>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1</a:t>
              </a:r>
            </a:p>
          </p:txBody>
        </p:sp>
      </p:grpSp>
      <p:grpSp>
        <p:nvGrpSpPr>
          <p:cNvPr id="13" name="Group 13"/>
          <p:cNvGrpSpPr/>
          <p:nvPr/>
        </p:nvGrpSpPr>
        <p:grpSpPr>
          <a:xfrm>
            <a:off x="1028700" y="6417003"/>
            <a:ext cx="947223" cy="672718"/>
            <a:chOff x="0" y="0"/>
            <a:chExt cx="249474" cy="177177"/>
          </a:xfrm>
        </p:grpSpPr>
        <p:sp>
          <p:nvSpPr>
            <p:cNvPr id="14" name="Freeform 14"/>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5" name="TextBox 15"/>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2</a:t>
              </a:r>
            </a:p>
          </p:txBody>
        </p:sp>
      </p:grpSp>
      <p:sp>
        <p:nvSpPr>
          <p:cNvPr id="16" name="Freeform 16"/>
          <p:cNvSpPr/>
          <p:nvPr/>
        </p:nvSpPr>
        <p:spPr>
          <a:xfrm>
            <a:off x="5910992" y="7089721"/>
            <a:ext cx="6821128" cy="2643848"/>
          </a:xfrm>
          <a:custGeom>
            <a:avLst/>
            <a:gdLst/>
            <a:ahLst/>
            <a:cxnLst/>
            <a:rect l="l" t="t" r="r" b="b"/>
            <a:pathLst>
              <a:path w="6821128" h="2643848">
                <a:moveTo>
                  <a:pt x="0" y="0"/>
                </a:moveTo>
                <a:lnTo>
                  <a:pt x="6821128" y="0"/>
                </a:lnTo>
                <a:lnTo>
                  <a:pt x="6821128" y="2643848"/>
                </a:lnTo>
                <a:lnTo>
                  <a:pt x="0" y="2643848"/>
                </a:lnTo>
                <a:lnTo>
                  <a:pt x="0" y="0"/>
                </a:lnTo>
                <a:close/>
              </a:path>
            </a:pathLst>
          </a:custGeom>
          <a:blipFill>
            <a:blip r:embed="rId6"/>
            <a:stretch>
              <a:fillRect/>
            </a:stretch>
          </a:blipFill>
        </p:spPr>
      </p:sp>
      <p:sp>
        <p:nvSpPr>
          <p:cNvPr id="17" name="TextBox 17"/>
          <p:cNvSpPr txBox="1"/>
          <p:nvPr/>
        </p:nvSpPr>
        <p:spPr>
          <a:xfrm>
            <a:off x="3352143" y="388517"/>
            <a:ext cx="11938827" cy="1374775"/>
          </a:xfrm>
          <a:prstGeom prst="rect">
            <a:avLst/>
          </a:prstGeom>
        </p:spPr>
        <p:txBody>
          <a:bodyPr lIns="0" tIns="0" rIns="0" bIns="0" rtlCol="0" anchor="t">
            <a:spAutoFit/>
          </a:bodyPr>
          <a:lstStyle/>
          <a:p>
            <a:pPr algn="ctr">
              <a:lnSpc>
                <a:spcPts val="5599"/>
              </a:lnSpc>
            </a:pPr>
            <a:r>
              <a:rPr lang="en-US" sz="3999" spc="-119">
                <a:solidFill>
                  <a:srgbClr val="405D72"/>
                </a:solidFill>
                <a:latin typeface="Anton"/>
                <a:ea typeface="Anton"/>
                <a:cs typeface="Anton"/>
                <a:sym typeface="Anton"/>
              </a:rPr>
              <a:t>4A . DATA CLEANING</a:t>
            </a:r>
          </a:p>
          <a:p>
            <a:pPr algn="ctr">
              <a:lnSpc>
                <a:spcPts val="5599"/>
              </a:lnSpc>
            </a:pPr>
            <a:endParaRPr lang="en-US" sz="3999" spc="-119">
              <a:solidFill>
                <a:srgbClr val="405D72"/>
              </a:solidFill>
              <a:latin typeface="Anton"/>
              <a:ea typeface="Anton"/>
              <a:cs typeface="Anton"/>
              <a:sym typeface="Anton"/>
            </a:endParaRPr>
          </a:p>
        </p:txBody>
      </p:sp>
      <p:sp>
        <p:nvSpPr>
          <p:cNvPr id="18" name="TextBox 18"/>
          <p:cNvSpPr txBox="1"/>
          <p:nvPr/>
        </p:nvSpPr>
        <p:spPr>
          <a:xfrm>
            <a:off x="1717769" y="1369592"/>
            <a:ext cx="9406741" cy="393700"/>
          </a:xfrm>
          <a:prstGeom prst="rect">
            <a:avLst/>
          </a:prstGeom>
        </p:spPr>
        <p:txBody>
          <a:bodyPr lIns="0" tIns="0" rIns="0" bIns="0" rtlCol="0" anchor="t">
            <a:spAutoFit/>
          </a:bodyPr>
          <a:lstStyle/>
          <a:p>
            <a:pPr marL="0" lvl="1" indent="0" algn="l">
              <a:lnSpc>
                <a:spcPts val="2900"/>
              </a:lnSpc>
              <a:spcBef>
                <a:spcPct val="0"/>
              </a:spcBef>
            </a:pPr>
            <a:r>
              <a:rPr lang="en-US" sz="2500" b="1" spc="-75">
                <a:solidFill>
                  <a:srgbClr val="405D72"/>
                </a:solidFill>
                <a:latin typeface="Poppins Bold"/>
                <a:ea typeface="Poppins Bold"/>
                <a:cs typeface="Poppins Bold"/>
                <a:sym typeface="Poppins Bold"/>
              </a:rPr>
              <a:t>Terdapat null sebanyak 137 pada kolom total_bedrooms</a:t>
            </a:r>
          </a:p>
        </p:txBody>
      </p:sp>
      <p:sp>
        <p:nvSpPr>
          <p:cNvPr id="19" name="TextBox 19"/>
          <p:cNvSpPr txBox="1"/>
          <p:nvPr/>
        </p:nvSpPr>
        <p:spPr>
          <a:xfrm>
            <a:off x="2191381" y="6518412"/>
            <a:ext cx="9406741" cy="393700"/>
          </a:xfrm>
          <a:prstGeom prst="rect">
            <a:avLst/>
          </a:prstGeom>
        </p:spPr>
        <p:txBody>
          <a:bodyPr lIns="0" tIns="0" rIns="0" bIns="0" rtlCol="0" anchor="t">
            <a:spAutoFit/>
          </a:bodyPr>
          <a:lstStyle/>
          <a:p>
            <a:pPr marL="0" lvl="1" indent="0" algn="l">
              <a:lnSpc>
                <a:spcPts val="2900"/>
              </a:lnSpc>
              <a:spcBef>
                <a:spcPct val="0"/>
              </a:spcBef>
            </a:pPr>
            <a:r>
              <a:rPr lang="en-US" sz="2500" b="1" spc="-75">
                <a:solidFill>
                  <a:srgbClr val="405D72"/>
                </a:solidFill>
                <a:latin typeface="Poppins Bold"/>
                <a:ea typeface="Poppins Bold"/>
                <a:cs typeface="Poppins Bold"/>
                <a:sym typeface="Poppins Bold"/>
              </a:rPr>
              <a:t>Deteksi dan penangan Data Duplikat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773265EF-2FC8-5C0C-7731-1B1DEBA927B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97E8203-DA40-0121-54A8-B7498C8C4206}"/>
              </a:ext>
            </a:extLst>
          </p:cNvPr>
          <p:cNvGrpSpPr/>
          <p:nvPr/>
        </p:nvGrpSpPr>
        <p:grpSpPr>
          <a:xfrm>
            <a:off x="0" y="5143500"/>
            <a:ext cx="833985" cy="5143500"/>
            <a:chOff x="0" y="0"/>
            <a:chExt cx="219650" cy="1354667"/>
          </a:xfrm>
        </p:grpSpPr>
        <p:sp>
          <p:nvSpPr>
            <p:cNvPr id="3" name="Freeform 3">
              <a:extLst>
                <a:ext uri="{FF2B5EF4-FFF2-40B4-BE49-F238E27FC236}">
                  <a16:creationId xmlns:a16="http://schemas.microsoft.com/office/drawing/2014/main" id="{65F413E1-30BC-5C79-96FE-37D3A9521DA1}"/>
                </a:ext>
              </a:extLst>
            </p:cNvPr>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a:extLst>
                <a:ext uri="{FF2B5EF4-FFF2-40B4-BE49-F238E27FC236}">
                  <a16:creationId xmlns:a16="http://schemas.microsoft.com/office/drawing/2014/main" id="{9AE4A237-4360-29CA-4D51-0619167FCB09}"/>
                </a:ext>
              </a:extLst>
            </p:cNvPr>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a:extLst>
              <a:ext uri="{FF2B5EF4-FFF2-40B4-BE49-F238E27FC236}">
                <a16:creationId xmlns:a16="http://schemas.microsoft.com/office/drawing/2014/main" id="{AF62BB4F-7388-2138-DFA7-072A6FB2FC2C}"/>
              </a:ext>
            </a:extLst>
          </p:cNvPr>
          <p:cNvGrpSpPr/>
          <p:nvPr/>
        </p:nvGrpSpPr>
        <p:grpSpPr>
          <a:xfrm>
            <a:off x="17454015" y="1604542"/>
            <a:ext cx="833985" cy="984635"/>
            <a:chOff x="0" y="0"/>
            <a:chExt cx="219650" cy="259328"/>
          </a:xfrm>
        </p:grpSpPr>
        <p:sp>
          <p:nvSpPr>
            <p:cNvPr id="6" name="Freeform 6">
              <a:extLst>
                <a:ext uri="{FF2B5EF4-FFF2-40B4-BE49-F238E27FC236}">
                  <a16:creationId xmlns:a16="http://schemas.microsoft.com/office/drawing/2014/main" id="{BA5C8264-60FC-3371-976A-C50CFC08BD96}"/>
                </a:ext>
              </a:extLst>
            </p:cNvPr>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a:extLst>
                <a:ext uri="{FF2B5EF4-FFF2-40B4-BE49-F238E27FC236}">
                  <a16:creationId xmlns:a16="http://schemas.microsoft.com/office/drawing/2014/main" id="{626ED517-29DB-53A5-DCB5-F7DAC54AEDA5}"/>
                </a:ext>
              </a:extLst>
            </p:cNvPr>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a:extLst>
              <a:ext uri="{FF2B5EF4-FFF2-40B4-BE49-F238E27FC236}">
                <a16:creationId xmlns:a16="http://schemas.microsoft.com/office/drawing/2014/main" id="{F4F21ED0-9678-357F-CF7A-75F922CF1F48}"/>
              </a:ext>
            </a:extLst>
          </p:cNvPr>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grpSp>
        <p:nvGrpSpPr>
          <p:cNvPr id="10" name="Group 10">
            <a:extLst>
              <a:ext uri="{FF2B5EF4-FFF2-40B4-BE49-F238E27FC236}">
                <a16:creationId xmlns:a16="http://schemas.microsoft.com/office/drawing/2014/main" id="{8A54B674-76C8-F89C-76BE-F838E2CCDFE4}"/>
              </a:ext>
            </a:extLst>
          </p:cNvPr>
          <p:cNvGrpSpPr/>
          <p:nvPr/>
        </p:nvGrpSpPr>
        <p:grpSpPr>
          <a:xfrm>
            <a:off x="555088" y="1268183"/>
            <a:ext cx="947223" cy="672718"/>
            <a:chOff x="0" y="0"/>
            <a:chExt cx="249474" cy="177177"/>
          </a:xfrm>
        </p:grpSpPr>
        <p:sp>
          <p:nvSpPr>
            <p:cNvPr id="11" name="Freeform 11">
              <a:extLst>
                <a:ext uri="{FF2B5EF4-FFF2-40B4-BE49-F238E27FC236}">
                  <a16:creationId xmlns:a16="http://schemas.microsoft.com/office/drawing/2014/main" id="{A63C135C-532C-BA35-76E9-7C408756656D}"/>
                </a:ext>
              </a:extLst>
            </p:cNvPr>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2" name="TextBox 12">
              <a:extLst>
                <a:ext uri="{FF2B5EF4-FFF2-40B4-BE49-F238E27FC236}">
                  <a16:creationId xmlns:a16="http://schemas.microsoft.com/office/drawing/2014/main" id="{046BEB1C-BE13-C298-30CC-EC33B264855A}"/>
                </a:ext>
              </a:extLst>
            </p:cNvPr>
            <p:cNvSpPr txBox="1"/>
            <p:nvPr/>
          </p:nvSpPr>
          <p:spPr>
            <a:xfrm>
              <a:off x="0" y="-9525"/>
              <a:ext cx="249474" cy="186702"/>
            </a:xfrm>
            <a:prstGeom prst="rect">
              <a:avLst/>
            </a:prstGeom>
          </p:spPr>
          <p:txBody>
            <a:bodyPr lIns="50800" tIns="50800" rIns="50800" bIns="50800" rtlCol="0" anchor="ctr"/>
            <a:lstStyle/>
            <a:p>
              <a:pPr algn="ctr">
                <a:lnSpc>
                  <a:spcPts val="2779"/>
                </a:lnSpc>
              </a:pPr>
              <a:r>
                <a:rPr lang="id-ID" sz="2396" b="1" spc="-71" dirty="0">
                  <a:solidFill>
                    <a:srgbClr val="FFFFFF"/>
                  </a:solidFill>
                  <a:latin typeface="Poppins Bold"/>
                  <a:ea typeface="Poppins Bold"/>
                  <a:cs typeface="Poppins Bold"/>
                  <a:sym typeface="Poppins Bold"/>
                </a:rPr>
                <a:t>1</a:t>
              </a:r>
              <a:endParaRPr lang="en-US" sz="2396" b="1" spc="-71" dirty="0">
                <a:solidFill>
                  <a:srgbClr val="FFFFFF"/>
                </a:solidFill>
                <a:latin typeface="Poppins Bold"/>
                <a:ea typeface="Poppins Bold"/>
                <a:cs typeface="Poppins Bold"/>
                <a:sym typeface="Poppins Bold"/>
              </a:endParaRPr>
            </a:p>
          </p:txBody>
        </p:sp>
      </p:grpSp>
      <p:sp>
        <p:nvSpPr>
          <p:cNvPr id="17" name="TextBox 17">
            <a:extLst>
              <a:ext uri="{FF2B5EF4-FFF2-40B4-BE49-F238E27FC236}">
                <a16:creationId xmlns:a16="http://schemas.microsoft.com/office/drawing/2014/main" id="{445FBD28-6D96-B3E7-36FE-637480EB16E9}"/>
              </a:ext>
            </a:extLst>
          </p:cNvPr>
          <p:cNvSpPr txBox="1"/>
          <p:nvPr/>
        </p:nvSpPr>
        <p:spPr>
          <a:xfrm>
            <a:off x="3352143" y="388517"/>
            <a:ext cx="11938827" cy="1374775"/>
          </a:xfrm>
          <a:prstGeom prst="rect">
            <a:avLst/>
          </a:prstGeom>
        </p:spPr>
        <p:txBody>
          <a:bodyPr lIns="0" tIns="0" rIns="0" bIns="0" rtlCol="0" anchor="t">
            <a:spAutoFit/>
          </a:bodyPr>
          <a:lstStyle/>
          <a:p>
            <a:pPr algn="ctr">
              <a:lnSpc>
                <a:spcPts val="5599"/>
              </a:lnSpc>
            </a:pPr>
            <a:r>
              <a:rPr lang="en-US" sz="3999" spc="-119">
                <a:solidFill>
                  <a:srgbClr val="405D72"/>
                </a:solidFill>
                <a:latin typeface="Anton"/>
                <a:ea typeface="Anton"/>
                <a:cs typeface="Anton"/>
                <a:sym typeface="Anton"/>
              </a:rPr>
              <a:t>4A . DATA CLEANING</a:t>
            </a:r>
          </a:p>
          <a:p>
            <a:pPr algn="ctr">
              <a:lnSpc>
                <a:spcPts val="5599"/>
              </a:lnSpc>
            </a:pPr>
            <a:endParaRPr lang="en-US" sz="3999" spc="-119">
              <a:solidFill>
                <a:srgbClr val="405D72"/>
              </a:solidFill>
              <a:latin typeface="Anton"/>
              <a:ea typeface="Anton"/>
              <a:cs typeface="Anton"/>
              <a:sym typeface="Anton"/>
            </a:endParaRPr>
          </a:p>
        </p:txBody>
      </p:sp>
      <p:sp>
        <p:nvSpPr>
          <p:cNvPr id="18" name="TextBox 18">
            <a:extLst>
              <a:ext uri="{FF2B5EF4-FFF2-40B4-BE49-F238E27FC236}">
                <a16:creationId xmlns:a16="http://schemas.microsoft.com/office/drawing/2014/main" id="{E4799665-CBBD-9515-600F-EFA8E34CEE9C}"/>
              </a:ext>
            </a:extLst>
          </p:cNvPr>
          <p:cNvSpPr txBox="1"/>
          <p:nvPr/>
        </p:nvSpPr>
        <p:spPr>
          <a:xfrm>
            <a:off x="1717769" y="1369592"/>
            <a:ext cx="10321831" cy="371897"/>
          </a:xfrm>
          <a:prstGeom prst="rect">
            <a:avLst/>
          </a:prstGeom>
        </p:spPr>
        <p:txBody>
          <a:bodyPr wrap="square" lIns="0" tIns="0" rIns="0" bIns="0" rtlCol="0" anchor="t">
            <a:spAutoFit/>
          </a:bodyPr>
          <a:lstStyle/>
          <a:p>
            <a:pPr marL="0" lvl="1" indent="0" algn="l">
              <a:lnSpc>
                <a:spcPts val="2900"/>
              </a:lnSpc>
              <a:spcBef>
                <a:spcPct val="0"/>
              </a:spcBef>
            </a:pPr>
            <a:r>
              <a:rPr lang="id-ID" sz="2500" b="1" spc="-75" dirty="0" err="1">
                <a:solidFill>
                  <a:srgbClr val="405D72"/>
                </a:solidFill>
                <a:latin typeface="Poppins Bold"/>
                <a:ea typeface="Poppins Bold"/>
                <a:cs typeface="Poppins Bold"/>
                <a:sym typeface="Poppins Bold"/>
              </a:rPr>
              <a:t>Scatter</a:t>
            </a:r>
            <a:r>
              <a:rPr lang="id-ID" sz="2500" b="1" spc="-75" dirty="0">
                <a:solidFill>
                  <a:srgbClr val="405D72"/>
                </a:solidFill>
                <a:latin typeface="Poppins Bold"/>
                <a:ea typeface="Poppins Bold"/>
                <a:cs typeface="Poppins Bold"/>
                <a:sym typeface="Poppins Bold"/>
              </a:rPr>
              <a:t> plot, terdapat </a:t>
            </a:r>
            <a:r>
              <a:rPr lang="id-ID" sz="2500" b="1" spc="-75" dirty="0" err="1">
                <a:solidFill>
                  <a:srgbClr val="405D72"/>
                </a:solidFill>
                <a:latin typeface="Poppins Bold"/>
                <a:ea typeface="Poppins Bold"/>
                <a:cs typeface="Poppins Bold"/>
                <a:sym typeface="Poppins Bold"/>
              </a:rPr>
              <a:t>missing</a:t>
            </a:r>
            <a:r>
              <a:rPr lang="id-ID" sz="2500" b="1" spc="-75" dirty="0">
                <a:solidFill>
                  <a:srgbClr val="405D72"/>
                </a:solidFill>
                <a:latin typeface="Poppins Bold"/>
                <a:ea typeface="Poppins Bold"/>
                <a:cs typeface="Poppins Bold"/>
                <a:sym typeface="Poppins Bold"/>
              </a:rPr>
              <a:t> </a:t>
            </a:r>
            <a:r>
              <a:rPr lang="id-ID" sz="2500" b="1" spc="-75" dirty="0" err="1">
                <a:solidFill>
                  <a:srgbClr val="405D72"/>
                </a:solidFill>
                <a:latin typeface="Poppins Bold"/>
                <a:ea typeface="Poppins Bold"/>
                <a:cs typeface="Poppins Bold"/>
                <a:sym typeface="Poppins Bold"/>
              </a:rPr>
              <a:t>values</a:t>
            </a:r>
            <a:r>
              <a:rPr lang="id-ID" sz="2500" b="1" spc="-75" dirty="0">
                <a:solidFill>
                  <a:srgbClr val="405D72"/>
                </a:solidFill>
                <a:latin typeface="Poppins Bold"/>
                <a:ea typeface="Poppins Bold"/>
                <a:cs typeface="Poppins Bold"/>
                <a:sym typeface="Poppins Bold"/>
              </a:rPr>
              <a:t> pada kolom total </a:t>
            </a:r>
            <a:r>
              <a:rPr lang="id-ID" sz="2500" b="1" spc="-75" dirty="0" err="1">
                <a:solidFill>
                  <a:srgbClr val="405D72"/>
                </a:solidFill>
                <a:latin typeface="Poppins Bold"/>
                <a:ea typeface="Poppins Bold"/>
                <a:cs typeface="Poppins Bold"/>
                <a:sym typeface="Poppins Bold"/>
              </a:rPr>
              <a:t>bedrooms</a:t>
            </a:r>
            <a:endParaRPr lang="en-US" sz="2500" b="1" spc="-75" dirty="0">
              <a:solidFill>
                <a:srgbClr val="405D72"/>
              </a:solidFill>
              <a:latin typeface="Poppins Bold"/>
              <a:ea typeface="Poppins Bold"/>
              <a:cs typeface="Poppins Bold"/>
              <a:sym typeface="Poppins Bold"/>
            </a:endParaRPr>
          </a:p>
        </p:txBody>
      </p:sp>
      <p:pic>
        <p:nvPicPr>
          <p:cNvPr id="21" name="Gambar 20">
            <a:extLst>
              <a:ext uri="{FF2B5EF4-FFF2-40B4-BE49-F238E27FC236}">
                <a16:creationId xmlns:a16="http://schemas.microsoft.com/office/drawing/2014/main" id="{2345AEC5-8B99-2E4A-F4D8-B380A1C1F96F}"/>
              </a:ext>
            </a:extLst>
          </p:cNvPr>
          <p:cNvPicPr>
            <a:picLocks noChangeAspect="1"/>
          </p:cNvPicPr>
          <p:nvPr/>
        </p:nvPicPr>
        <p:blipFill>
          <a:blip r:embed="rId5"/>
          <a:stretch>
            <a:fillRect/>
          </a:stretch>
        </p:blipFill>
        <p:spPr>
          <a:xfrm>
            <a:off x="1687734" y="1829309"/>
            <a:ext cx="6465667" cy="3318492"/>
          </a:xfrm>
          <a:prstGeom prst="rect">
            <a:avLst/>
          </a:prstGeom>
        </p:spPr>
      </p:pic>
      <p:pic>
        <p:nvPicPr>
          <p:cNvPr id="23" name="Gambar 22">
            <a:extLst>
              <a:ext uri="{FF2B5EF4-FFF2-40B4-BE49-F238E27FC236}">
                <a16:creationId xmlns:a16="http://schemas.microsoft.com/office/drawing/2014/main" id="{4F20893D-E206-CFC2-E69E-DA66FE8B4FE2}"/>
              </a:ext>
            </a:extLst>
          </p:cNvPr>
          <p:cNvPicPr>
            <a:picLocks noChangeAspect="1"/>
          </p:cNvPicPr>
          <p:nvPr/>
        </p:nvPicPr>
        <p:blipFill>
          <a:blip r:embed="rId6"/>
          <a:stretch>
            <a:fillRect/>
          </a:stretch>
        </p:blipFill>
        <p:spPr>
          <a:xfrm>
            <a:off x="9432515" y="2761775"/>
            <a:ext cx="7131656" cy="5476527"/>
          </a:xfrm>
          <a:prstGeom prst="rect">
            <a:avLst/>
          </a:prstGeom>
        </p:spPr>
      </p:pic>
      <p:sp>
        <p:nvSpPr>
          <p:cNvPr id="26" name="TextBox 18">
            <a:extLst>
              <a:ext uri="{FF2B5EF4-FFF2-40B4-BE49-F238E27FC236}">
                <a16:creationId xmlns:a16="http://schemas.microsoft.com/office/drawing/2014/main" id="{85BFC98E-EDB3-1653-193D-BF6387B2661D}"/>
              </a:ext>
            </a:extLst>
          </p:cNvPr>
          <p:cNvSpPr txBox="1"/>
          <p:nvPr/>
        </p:nvSpPr>
        <p:spPr>
          <a:xfrm>
            <a:off x="9007150" y="2048698"/>
            <a:ext cx="9406741" cy="371897"/>
          </a:xfrm>
          <a:prstGeom prst="rect">
            <a:avLst/>
          </a:prstGeom>
        </p:spPr>
        <p:txBody>
          <a:bodyPr lIns="0" tIns="0" rIns="0" bIns="0" rtlCol="0" anchor="t">
            <a:spAutoFit/>
          </a:bodyPr>
          <a:lstStyle/>
          <a:p>
            <a:pPr marL="0" lvl="1" indent="0" algn="l">
              <a:lnSpc>
                <a:spcPts val="2900"/>
              </a:lnSpc>
              <a:spcBef>
                <a:spcPct val="0"/>
              </a:spcBef>
            </a:pPr>
            <a:r>
              <a:rPr lang="id-ID" sz="2500" b="1" spc="-75" dirty="0" err="1">
                <a:solidFill>
                  <a:srgbClr val="405D72"/>
                </a:solidFill>
                <a:latin typeface="Poppins Bold"/>
                <a:ea typeface="Poppins Bold"/>
                <a:cs typeface="Poppins Bold"/>
                <a:sym typeface="Poppins Bold"/>
              </a:rPr>
              <a:t>Plotting</a:t>
            </a:r>
            <a:r>
              <a:rPr lang="id-ID" sz="2500" b="1" spc="-75" dirty="0">
                <a:solidFill>
                  <a:srgbClr val="405D72"/>
                </a:solidFill>
                <a:latin typeface="Poppins Bold"/>
                <a:ea typeface="Poppins Bold"/>
                <a:cs typeface="Poppins Bold"/>
                <a:sym typeface="Poppins Bold"/>
              </a:rPr>
              <a:t> histogram terhadap kolom total </a:t>
            </a:r>
            <a:r>
              <a:rPr lang="id-ID" sz="2500" b="1" spc="-75" dirty="0" err="1">
                <a:solidFill>
                  <a:srgbClr val="405D72"/>
                </a:solidFill>
                <a:latin typeface="Poppins Bold"/>
                <a:ea typeface="Poppins Bold"/>
                <a:cs typeface="Poppins Bold"/>
                <a:sym typeface="Poppins Bold"/>
              </a:rPr>
              <a:t>bedrooms</a:t>
            </a:r>
            <a:endParaRPr lang="en-US" sz="2500" b="1" spc="-75" dirty="0">
              <a:solidFill>
                <a:srgbClr val="405D72"/>
              </a:solidFill>
              <a:latin typeface="Poppins Bold"/>
              <a:ea typeface="Poppins Bold"/>
              <a:cs typeface="Poppins Bold"/>
              <a:sym typeface="Poppins Bold"/>
            </a:endParaRPr>
          </a:p>
        </p:txBody>
      </p:sp>
      <p:pic>
        <p:nvPicPr>
          <p:cNvPr id="28" name="Gambar 27">
            <a:extLst>
              <a:ext uri="{FF2B5EF4-FFF2-40B4-BE49-F238E27FC236}">
                <a16:creationId xmlns:a16="http://schemas.microsoft.com/office/drawing/2014/main" id="{E9FB4CF1-BB1A-7B14-4B1B-E87888949774}"/>
              </a:ext>
            </a:extLst>
          </p:cNvPr>
          <p:cNvPicPr>
            <a:picLocks noChangeAspect="1"/>
          </p:cNvPicPr>
          <p:nvPr/>
        </p:nvPicPr>
        <p:blipFill>
          <a:blip r:embed="rId7"/>
          <a:stretch>
            <a:fillRect/>
          </a:stretch>
        </p:blipFill>
        <p:spPr>
          <a:xfrm>
            <a:off x="2203130" y="5403319"/>
            <a:ext cx="4731070" cy="4556726"/>
          </a:xfrm>
          <a:prstGeom prst="rect">
            <a:avLst/>
          </a:prstGeom>
        </p:spPr>
      </p:pic>
      <p:sp>
        <p:nvSpPr>
          <p:cNvPr id="30" name="TextBox 18">
            <a:extLst>
              <a:ext uri="{FF2B5EF4-FFF2-40B4-BE49-F238E27FC236}">
                <a16:creationId xmlns:a16="http://schemas.microsoft.com/office/drawing/2014/main" id="{48DD2E93-048A-3BB1-5E22-D27607A4903C}"/>
              </a:ext>
            </a:extLst>
          </p:cNvPr>
          <p:cNvSpPr txBox="1"/>
          <p:nvPr/>
        </p:nvSpPr>
        <p:spPr>
          <a:xfrm>
            <a:off x="7467600" y="9242767"/>
            <a:ext cx="9906000" cy="371897"/>
          </a:xfrm>
          <a:prstGeom prst="rect">
            <a:avLst/>
          </a:prstGeom>
        </p:spPr>
        <p:txBody>
          <a:bodyPr wrap="square" lIns="0" tIns="0" rIns="0" bIns="0" rtlCol="0" anchor="t">
            <a:spAutoFit/>
          </a:bodyPr>
          <a:lstStyle/>
          <a:p>
            <a:pPr marL="0" lvl="1">
              <a:lnSpc>
                <a:spcPts val="2900"/>
              </a:lnSpc>
              <a:spcBef>
                <a:spcPct val="0"/>
              </a:spcBef>
            </a:pPr>
            <a:r>
              <a:rPr lang="id-ID" sz="2500" b="1" spc="-75" dirty="0" err="1">
                <a:solidFill>
                  <a:srgbClr val="405D72"/>
                </a:solidFill>
                <a:latin typeface="Poppins Bold"/>
                <a:ea typeface="Poppins Bold"/>
                <a:cs typeface="Poppins Bold"/>
                <a:sym typeface="Poppins Bold"/>
              </a:rPr>
              <a:t>Heatmap</a:t>
            </a:r>
            <a:r>
              <a:rPr lang="id-ID" sz="2500" b="1" spc="-75" dirty="0">
                <a:solidFill>
                  <a:srgbClr val="405D72"/>
                </a:solidFill>
                <a:latin typeface="Poppins Bold"/>
                <a:ea typeface="Poppins Bold"/>
                <a:cs typeface="Poppins Bold"/>
                <a:sym typeface="Poppins Bold"/>
              </a:rPr>
              <a:t>, terdapat </a:t>
            </a:r>
            <a:r>
              <a:rPr lang="id-ID" sz="2500" b="1" spc="-75" dirty="0" err="1">
                <a:solidFill>
                  <a:srgbClr val="405D72"/>
                </a:solidFill>
                <a:latin typeface="Poppins Bold"/>
                <a:ea typeface="Poppins Bold"/>
                <a:cs typeface="Poppins Bold"/>
                <a:sym typeface="Poppins Bold"/>
              </a:rPr>
              <a:t>missing</a:t>
            </a:r>
            <a:r>
              <a:rPr lang="id-ID" sz="2500" b="1" spc="-75" dirty="0">
                <a:solidFill>
                  <a:srgbClr val="405D72"/>
                </a:solidFill>
                <a:latin typeface="Poppins Bold"/>
                <a:ea typeface="Poppins Bold"/>
                <a:cs typeface="Poppins Bold"/>
                <a:sym typeface="Poppins Bold"/>
              </a:rPr>
              <a:t> </a:t>
            </a:r>
            <a:r>
              <a:rPr lang="id-ID" sz="2500" b="1" spc="-75" dirty="0" err="1">
                <a:solidFill>
                  <a:srgbClr val="405D72"/>
                </a:solidFill>
                <a:latin typeface="Poppins Bold"/>
                <a:ea typeface="Poppins Bold"/>
                <a:cs typeface="Poppins Bold"/>
                <a:sym typeface="Poppins Bold"/>
              </a:rPr>
              <a:t>values</a:t>
            </a:r>
            <a:r>
              <a:rPr lang="id-ID" sz="2500" b="1" spc="-75" dirty="0">
                <a:solidFill>
                  <a:srgbClr val="405D72"/>
                </a:solidFill>
                <a:latin typeface="Poppins Bold"/>
                <a:ea typeface="Poppins Bold"/>
                <a:cs typeface="Poppins Bold"/>
                <a:sym typeface="Poppins Bold"/>
              </a:rPr>
              <a:t> pada kolom total </a:t>
            </a:r>
            <a:r>
              <a:rPr lang="id-ID" sz="2500" b="1" spc="-75" dirty="0" err="1">
                <a:solidFill>
                  <a:srgbClr val="405D72"/>
                </a:solidFill>
                <a:latin typeface="Poppins Bold"/>
                <a:ea typeface="Poppins Bold"/>
                <a:cs typeface="Poppins Bold"/>
                <a:sym typeface="Poppins Bold"/>
              </a:rPr>
              <a:t>bedrooms</a:t>
            </a:r>
            <a:endParaRPr lang="en-US" sz="2500" b="1" spc="-75" dirty="0">
              <a:solidFill>
                <a:srgbClr val="405D72"/>
              </a:solidFill>
              <a:latin typeface="Poppins Bold"/>
              <a:ea typeface="Poppins Bold"/>
              <a:cs typeface="Poppins Bold"/>
              <a:sym typeface="Poppins Bold"/>
            </a:endParaRPr>
          </a:p>
        </p:txBody>
      </p:sp>
    </p:spTree>
    <p:extLst>
      <p:ext uri="{BB962C8B-B14F-4D97-AF65-F5344CB8AC3E}">
        <p14:creationId xmlns:p14="http://schemas.microsoft.com/office/powerpoint/2010/main" val="3380354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8700" y="1268183"/>
            <a:ext cx="947223" cy="672718"/>
            <a:chOff x="0" y="0"/>
            <a:chExt cx="249474" cy="177177"/>
          </a:xfrm>
        </p:grpSpPr>
        <p:sp>
          <p:nvSpPr>
            <p:cNvPr id="10" name="Freeform 10"/>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1" name="TextBox 11"/>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a:t>
              </a:r>
            </a:p>
          </p:txBody>
        </p:sp>
      </p:grpSp>
      <p:sp>
        <p:nvSpPr>
          <p:cNvPr id="12" name="Freeform 12"/>
          <p:cNvSpPr/>
          <p:nvPr/>
        </p:nvSpPr>
        <p:spPr>
          <a:xfrm>
            <a:off x="0" y="2096859"/>
            <a:ext cx="11161671" cy="2938327"/>
          </a:xfrm>
          <a:custGeom>
            <a:avLst/>
            <a:gdLst/>
            <a:ahLst/>
            <a:cxnLst/>
            <a:rect l="l" t="t" r="r" b="b"/>
            <a:pathLst>
              <a:path w="11161671" h="2938327">
                <a:moveTo>
                  <a:pt x="0" y="0"/>
                </a:moveTo>
                <a:lnTo>
                  <a:pt x="11161671" y="0"/>
                </a:lnTo>
                <a:lnTo>
                  <a:pt x="11161671" y="2938328"/>
                </a:lnTo>
                <a:lnTo>
                  <a:pt x="0" y="2938328"/>
                </a:lnTo>
                <a:lnTo>
                  <a:pt x="0" y="0"/>
                </a:lnTo>
                <a:close/>
              </a:path>
            </a:pathLst>
          </a:custGeom>
          <a:blipFill>
            <a:blip r:embed="rId5"/>
            <a:stretch>
              <a:fillRect r="-1250"/>
            </a:stretch>
          </a:blipFill>
        </p:spPr>
      </p:sp>
      <p:sp>
        <p:nvSpPr>
          <p:cNvPr id="13" name="Freeform 13"/>
          <p:cNvSpPr/>
          <p:nvPr/>
        </p:nvSpPr>
        <p:spPr>
          <a:xfrm>
            <a:off x="11161671" y="2998000"/>
            <a:ext cx="7126329" cy="6876907"/>
          </a:xfrm>
          <a:custGeom>
            <a:avLst/>
            <a:gdLst/>
            <a:ahLst/>
            <a:cxnLst/>
            <a:rect l="l" t="t" r="r" b="b"/>
            <a:pathLst>
              <a:path w="7126329" h="6876907">
                <a:moveTo>
                  <a:pt x="0" y="0"/>
                </a:moveTo>
                <a:lnTo>
                  <a:pt x="7126329" y="0"/>
                </a:lnTo>
                <a:lnTo>
                  <a:pt x="7126329" y="6876907"/>
                </a:lnTo>
                <a:lnTo>
                  <a:pt x="0" y="6876907"/>
                </a:lnTo>
                <a:lnTo>
                  <a:pt x="0" y="0"/>
                </a:lnTo>
                <a:close/>
              </a:path>
            </a:pathLst>
          </a:custGeom>
          <a:blipFill>
            <a:blip r:embed="rId6"/>
            <a:stretch>
              <a:fillRect/>
            </a:stretch>
          </a:blipFill>
        </p:spPr>
      </p:sp>
      <p:sp>
        <p:nvSpPr>
          <p:cNvPr id="14" name="Freeform 14"/>
          <p:cNvSpPr/>
          <p:nvPr/>
        </p:nvSpPr>
        <p:spPr>
          <a:xfrm>
            <a:off x="1310230" y="5336554"/>
            <a:ext cx="9514784" cy="4757392"/>
          </a:xfrm>
          <a:custGeom>
            <a:avLst/>
            <a:gdLst/>
            <a:ahLst/>
            <a:cxnLst/>
            <a:rect l="l" t="t" r="r" b="b"/>
            <a:pathLst>
              <a:path w="9514784" h="4757392">
                <a:moveTo>
                  <a:pt x="0" y="0"/>
                </a:moveTo>
                <a:lnTo>
                  <a:pt x="9514784" y="0"/>
                </a:lnTo>
                <a:lnTo>
                  <a:pt x="9514784" y="4757392"/>
                </a:lnTo>
                <a:lnTo>
                  <a:pt x="0" y="4757392"/>
                </a:lnTo>
                <a:lnTo>
                  <a:pt x="0" y="0"/>
                </a:lnTo>
                <a:close/>
              </a:path>
            </a:pathLst>
          </a:custGeom>
          <a:blipFill>
            <a:blip r:embed="rId7"/>
            <a:stretch>
              <a:fillRect/>
            </a:stretch>
          </a:blipFill>
        </p:spPr>
      </p:sp>
      <p:sp>
        <p:nvSpPr>
          <p:cNvPr id="15" name="TextBox 15"/>
          <p:cNvSpPr txBox="1"/>
          <p:nvPr/>
        </p:nvSpPr>
        <p:spPr>
          <a:xfrm>
            <a:off x="3174587" y="101600"/>
            <a:ext cx="11938827" cy="1749425"/>
          </a:xfrm>
          <a:prstGeom prst="rect">
            <a:avLst/>
          </a:prstGeom>
        </p:spPr>
        <p:txBody>
          <a:bodyPr lIns="0" tIns="0" rIns="0" bIns="0" rtlCol="0" anchor="t">
            <a:spAutoFit/>
          </a:bodyPr>
          <a:lstStyle/>
          <a:p>
            <a:pPr algn="ctr">
              <a:lnSpc>
                <a:spcPts val="7000"/>
              </a:lnSpc>
            </a:pPr>
            <a:r>
              <a:rPr lang="en-US" sz="5000" spc="-150">
                <a:solidFill>
                  <a:srgbClr val="405D72"/>
                </a:solidFill>
                <a:latin typeface="Anton"/>
                <a:ea typeface="Anton"/>
                <a:cs typeface="Anton"/>
                <a:sym typeface="Anton"/>
              </a:rPr>
              <a:t>4A . DATA CLEANING</a:t>
            </a:r>
          </a:p>
          <a:p>
            <a:pPr algn="ctr">
              <a:lnSpc>
                <a:spcPts val="7000"/>
              </a:lnSpc>
            </a:pPr>
            <a:endParaRPr lang="en-US" sz="5000" spc="-150">
              <a:solidFill>
                <a:srgbClr val="405D72"/>
              </a:solidFill>
              <a:latin typeface="Anton"/>
              <a:ea typeface="Anton"/>
              <a:cs typeface="Anton"/>
              <a:sym typeface="Anton"/>
            </a:endParaRPr>
          </a:p>
        </p:txBody>
      </p:sp>
      <p:sp>
        <p:nvSpPr>
          <p:cNvPr id="16" name="TextBox 16"/>
          <p:cNvSpPr txBox="1"/>
          <p:nvPr/>
        </p:nvSpPr>
        <p:spPr>
          <a:xfrm>
            <a:off x="2191381" y="1369592"/>
            <a:ext cx="9406741" cy="393700"/>
          </a:xfrm>
          <a:prstGeom prst="rect">
            <a:avLst/>
          </a:prstGeom>
        </p:spPr>
        <p:txBody>
          <a:bodyPr lIns="0" tIns="0" rIns="0" bIns="0" rtlCol="0" anchor="t">
            <a:spAutoFit/>
          </a:bodyPr>
          <a:lstStyle/>
          <a:p>
            <a:pPr marL="0" lvl="1" indent="0" algn="l">
              <a:lnSpc>
                <a:spcPts val="2900"/>
              </a:lnSpc>
              <a:spcBef>
                <a:spcPct val="0"/>
              </a:spcBef>
            </a:pPr>
            <a:r>
              <a:rPr lang="en-US" sz="2500" b="1" spc="-75">
                <a:solidFill>
                  <a:srgbClr val="405D72"/>
                </a:solidFill>
                <a:latin typeface="Poppins Bold"/>
                <a:ea typeface="Poppins Bold"/>
                <a:cs typeface="Poppins Bold"/>
                <a:sym typeface="Poppins Bold"/>
              </a:rPr>
              <a:t>Deteksi dan Penanganan Outliers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8700" y="1268183"/>
            <a:ext cx="947223" cy="672718"/>
            <a:chOff x="0" y="0"/>
            <a:chExt cx="249474" cy="177177"/>
          </a:xfrm>
        </p:grpSpPr>
        <p:sp>
          <p:nvSpPr>
            <p:cNvPr id="10" name="Freeform 10"/>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1" name="TextBox 11"/>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3.1</a:t>
              </a:r>
            </a:p>
          </p:txBody>
        </p:sp>
      </p:grpSp>
      <p:sp>
        <p:nvSpPr>
          <p:cNvPr id="12" name="Freeform 12"/>
          <p:cNvSpPr/>
          <p:nvPr/>
        </p:nvSpPr>
        <p:spPr>
          <a:xfrm>
            <a:off x="2191381" y="2096859"/>
            <a:ext cx="5708863" cy="4290228"/>
          </a:xfrm>
          <a:custGeom>
            <a:avLst/>
            <a:gdLst/>
            <a:ahLst/>
            <a:cxnLst/>
            <a:rect l="l" t="t" r="r" b="b"/>
            <a:pathLst>
              <a:path w="5708863" h="4290228">
                <a:moveTo>
                  <a:pt x="0" y="0"/>
                </a:moveTo>
                <a:lnTo>
                  <a:pt x="5708863" y="0"/>
                </a:lnTo>
                <a:lnTo>
                  <a:pt x="5708863" y="4290228"/>
                </a:lnTo>
                <a:lnTo>
                  <a:pt x="0" y="4290228"/>
                </a:lnTo>
                <a:lnTo>
                  <a:pt x="0" y="0"/>
                </a:lnTo>
                <a:close/>
              </a:path>
            </a:pathLst>
          </a:custGeom>
          <a:blipFill>
            <a:blip r:embed="rId5"/>
            <a:stretch>
              <a:fillRect/>
            </a:stretch>
          </a:blipFill>
        </p:spPr>
      </p:sp>
      <p:sp>
        <p:nvSpPr>
          <p:cNvPr id="13" name="Freeform 13"/>
          <p:cNvSpPr/>
          <p:nvPr/>
        </p:nvSpPr>
        <p:spPr>
          <a:xfrm>
            <a:off x="10183582" y="2294403"/>
            <a:ext cx="5459815" cy="3649306"/>
          </a:xfrm>
          <a:custGeom>
            <a:avLst/>
            <a:gdLst/>
            <a:ahLst/>
            <a:cxnLst/>
            <a:rect l="l" t="t" r="r" b="b"/>
            <a:pathLst>
              <a:path w="5459815" h="3649306">
                <a:moveTo>
                  <a:pt x="0" y="0"/>
                </a:moveTo>
                <a:lnTo>
                  <a:pt x="5459814" y="0"/>
                </a:lnTo>
                <a:lnTo>
                  <a:pt x="5459814" y="3649306"/>
                </a:lnTo>
                <a:lnTo>
                  <a:pt x="0" y="3649306"/>
                </a:lnTo>
                <a:lnTo>
                  <a:pt x="0" y="0"/>
                </a:lnTo>
                <a:close/>
              </a:path>
            </a:pathLst>
          </a:custGeom>
          <a:blipFill>
            <a:blip r:embed="rId6"/>
            <a:stretch>
              <a:fillRect/>
            </a:stretch>
          </a:blipFill>
        </p:spPr>
      </p:sp>
      <p:sp>
        <p:nvSpPr>
          <p:cNvPr id="14" name="Freeform 14"/>
          <p:cNvSpPr/>
          <p:nvPr/>
        </p:nvSpPr>
        <p:spPr>
          <a:xfrm>
            <a:off x="2567407" y="7226215"/>
            <a:ext cx="5852356" cy="2547965"/>
          </a:xfrm>
          <a:custGeom>
            <a:avLst/>
            <a:gdLst/>
            <a:ahLst/>
            <a:cxnLst/>
            <a:rect l="l" t="t" r="r" b="b"/>
            <a:pathLst>
              <a:path w="5852356" h="2547965">
                <a:moveTo>
                  <a:pt x="0" y="0"/>
                </a:moveTo>
                <a:lnTo>
                  <a:pt x="5852356" y="0"/>
                </a:lnTo>
                <a:lnTo>
                  <a:pt x="5852356" y="2547965"/>
                </a:lnTo>
                <a:lnTo>
                  <a:pt x="0" y="2547965"/>
                </a:lnTo>
                <a:lnTo>
                  <a:pt x="0" y="0"/>
                </a:lnTo>
                <a:close/>
              </a:path>
            </a:pathLst>
          </a:custGeom>
          <a:blipFill>
            <a:blip r:embed="rId7"/>
            <a:stretch>
              <a:fillRect/>
            </a:stretch>
          </a:blipFill>
        </p:spPr>
      </p:sp>
      <p:sp>
        <p:nvSpPr>
          <p:cNvPr id="15" name="Freeform 15"/>
          <p:cNvSpPr/>
          <p:nvPr/>
        </p:nvSpPr>
        <p:spPr>
          <a:xfrm>
            <a:off x="10129680" y="6718409"/>
            <a:ext cx="5936654" cy="3322905"/>
          </a:xfrm>
          <a:custGeom>
            <a:avLst/>
            <a:gdLst/>
            <a:ahLst/>
            <a:cxnLst/>
            <a:rect l="l" t="t" r="r" b="b"/>
            <a:pathLst>
              <a:path w="5936654" h="3322905">
                <a:moveTo>
                  <a:pt x="0" y="0"/>
                </a:moveTo>
                <a:lnTo>
                  <a:pt x="5936654" y="0"/>
                </a:lnTo>
                <a:lnTo>
                  <a:pt x="5936654" y="3322905"/>
                </a:lnTo>
                <a:lnTo>
                  <a:pt x="0" y="3322905"/>
                </a:lnTo>
                <a:lnTo>
                  <a:pt x="0" y="0"/>
                </a:lnTo>
                <a:close/>
              </a:path>
            </a:pathLst>
          </a:custGeom>
          <a:blipFill>
            <a:blip r:embed="rId8"/>
            <a:stretch>
              <a:fillRect/>
            </a:stretch>
          </a:blipFill>
        </p:spPr>
      </p:sp>
      <p:sp>
        <p:nvSpPr>
          <p:cNvPr id="16" name="TextBox 16"/>
          <p:cNvSpPr txBox="1"/>
          <p:nvPr/>
        </p:nvSpPr>
        <p:spPr>
          <a:xfrm>
            <a:off x="3174587" y="101600"/>
            <a:ext cx="11938827" cy="1749425"/>
          </a:xfrm>
          <a:prstGeom prst="rect">
            <a:avLst/>
          </a:prstGeom>
        </p:spPr>
        <p:txBody>
          <a:bodyPr lIns="0" tIns="0" rIns="0" bIns="0" rtlCol="0" anchor="t">
            <a:spAutoFit/>
          </a:bodyPr>
          <a:lstStyle/>
          <a:p>
            <a:pPr algn="ctr">
              <a:lnSpc>
                <a:spcPts val="7000"/>
              </a:lnSpc>
            </a:pPr>
            <a:r>
              <a:rPr lang="en-US" sz="5000" spc="-150">
                <a:solidFill>
                  <a:srgbClr val="405D72"/>
                </a:solidFill>
                <a:latin typeface="Anton"/>
                <a:ea typeface="Anton"/>
                <a:cs typeface="Anton"/>
                <a:sym typeface="Anton"/>
              </a:rPr>
              <a:t>4A . DATA CLEANING</a:t>
            </a:r>
          </a:p>
          <a:p>
            <a:pPr algn="ctr">
              <a:lnSpc>
                <a:spcPts val="7000"/>
              </a:lnSpc>
            </a:pPr>
            <a:endParaRPr lang="en-US" sz="5000" spc="-150">
              <a:solidFill>
                <a:srgbClr val="405D72"/>
              </a:solidFill>
              <a:latin typeface="Anton"/>
              <a:ea typeface="Anton"/>
              <a:cs typeface="Anton"/>
              <a:sym typeface="Anton"/>
            </a:endParaRPr>
          </a:p>
        </p:txBody>
      </p:sp>
      <p:sp>
        <p:nvSpPr>
          <p:cNvPr id="17" name="TextBox 17"/>
          <p:cNvSpPr txBox="1"/>
          <p:nvPr/>
        </p:nvSpPr>
        <p:spPr>
          <a:xfrm>
            <a:off x="2191381" y="1369592"/>
            <a:ext cx="9406741" cy="393700"/>
          </a:xfrm>
          <a:prstGeom prst="rect">
            <a:avLst/>
          </a:prstGeom>
        </p:spPr>
        <p:txBody>
          <a:bodyPr lIns="0" tIns="0" rIns="0" bIns="0" rtlCol="0" anchor="t">
            <a:spAutoFit/>
          </a:bodyPr>
          <a:lstStyle/>
          <a:p>
            <a:pPr marL="0" lvl="1" indent="0" algn="l">
              <a:lnSpc>
                <a:spcPts val="2900"/>
              </a:lnSpc>
              <a:spcBef>
                <a:spcPct val="0"/>
              </a:spcBef>
            </a:pPr>
            <a:r>
              <a:rPr lang="en-US" sz="2500" b="1" spc="-75">
                <a:solidFill>
                  <a:srgbClr val="405D72"/>
                </a:solidFill>
                <a:latin typeface="Poppins Bold"/>
                <a:ea typeface="Poppins Bold"/>
                <a:cs typeface="Poppins Bold"/>
                <a:sym typeface="Poppins Bold"/>
              </a:rPr>
              <a:t>Penanganan Outlier - Housing Median Age</a:t>
            </a:r>
          </a:p>
        </p:txBody>
      </p:sp>
      <p:sp>
        <p:nvSpPr>
          <p:cNvPr id="18" name="TextBox 18"/>
          <p:cNvSpPr txBox="1"/>
          <p:nvPr/>
        </p:nvSpPr>
        <p:spPr>
          <a:xfrm>
            <a:off x="11598122" y="1703159"/>
            <a:ext cx="2753070"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Data Abnormal</a:t>
            </a:r>
          </a:p>
        </p:txBody>
      </p:sp>
      <p:sp>
        <p:nvSpPr>
          <p:cNvPr id="19" name="TextBox 19"/>
          <p:cNvSpPr txBox="1"/>
          <p:nvPr/>
        </p:nvSpPr>
        <p:spPr>
          <a:xfrm>
            <a:off x="10183582" y="6124684"/>
            <a:ext cx="5882752"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cek deskriptif statistik kolom price</a:t>
            </a:r>
          </a:p>
        </p:txBody>
      </p:sp>
      <p:sp>
        <p:nvSpPr>
          <p:cNvPr id="20" name="TextBox 20"/>
          <p:cNvSpPr txBox="1"/>
          <p:nvPr/>
        </p:nvSpPr>
        <p:spPr>
          <a:xfrm>
            <a:off x="2567407" y="6615687"/>
            <a:ext cx="5882752"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outlier pada fitur housing median age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8700" y="1268183"/>
            <a:ext cx="947223" cy="672718"/>
            <a:chOff x="0" y="0"/>
            <a:chExt cx="249474" cy="177177"/>
          </a:xfrm>
        </p:grpSpPr>
        <p:sp>
          <p:nvSpPr>
            <p:cNvPr id="10" name="Freeform 10"/>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1" name="TextBox 11"/>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3.2</a:t>
              </a:r>
            </a:p>
          </p:txBody>
        </p:sp>
      </p:grpSp>
      <p:sp>
        <p:nvSpPr>
          <p:cNvPr id="12" name="Freeform 12"/>
          <p:cNvSpPr/>
          <p:nvPr/>
        </p:nvSpPr>
        <p:spPr>
          <a:xfrm>
            <a:off x="2191381" y="1940901"/>
            <a:ext cx="5206471" cy="4212591"/>
          </a:xfrm>
          <a:custGeom>
            <a:avLst/>
            <a:gdLst/>
            <a:ahLst/>
            <a:cxnLst/>
            <a:rect l="l" t="t" r="r" b="b"/>
            <a:pathLst>
              <a:path w="5206471" h="4212591">
                <a:moveTo>
                  <a:pt x="0" y="0"/>
                </a:moveTo>
                <a:lnTo>
                  <a:pt x="5206470" y="0"/>
                </a:lnTo>
                <a:lnTo>
                  <a:pt x="5206470" y="4212591"/>
                </a:lnTo>
                <a:lnTo>
                  <a:pt x="0" y="4212591"/>
                </a:lnTo>
                <a:lnTo>
                  <a:pt x="0" y="0"/>
                </a:lnTo>
                <a:close/>
              </a:path>
            </a:pathLst>
          </a:custGeom>
          <a:blipFill>
            <a:blip r:embed="rId5"/>
            <a:stretch>
              <a:fillRect/>
            </a:stretch>
          </a:blipFill>
        </p:spPr>
      </p:sp>
      <p:sp>
        <p:nvSpPr>
          <p:cNvPr id="13" name="Freeform 13"/>
          <p:cNvSpPr/>
          <p:nvPr/>
        </p:nvSpPr>
        <p:spPr>
          <a:xfrm>
            <a:off x="10600827" y="2460840"/>
            <a:ext cx="5540986" cy="6068699"/>
          </a:xfrm>
          <a:custGeom>
            <a:avLst/>
            <a:gdLst/>
            <a:ahLst/>
            <a:cxnLst/>
            <a:rect l="l" t="t" r="r" b="b"/>
            <a:pathLst>
              <a:path w="5540986" h="6068699">
                <a:moveTo>
                  <a:pt x="0" y="0"/>
                </a:moveTo>
                <a:lnTo>
                  <a:pt x="5540986" y="0"/>
                </a:lnTo>
                <a:lnTo>
                  <a:pt x="5540986" y="6068699"/>
                </a:lnTo>
                <a:lnTo>
                  <a:pt x="0" y="6068699"/>
                </a:lnTo>
                <a:lnTo>
                  <a:pt x="0" y="0"/>
                </a:lnTo>
                <a:close/>
              </a:path>
            </a:pathLst>
          </a:custGeom>
          <a:blipFill>
            <a:blip r:embed="rId6"/>
            <a:stretch>
              <a:fillRect/>
            </a:stretch>
          </a:blipFill>
        </p:spPr>
      </p:sp>
      <p:sp>
        <p:nvSpPr>
          <p:cNvPr id="14" name="Freeform 14"/>
          <p:cNvSpPr/>
          <p:nvPr/>
        </p:nvSpPr>
        <p:spPr>
          <a:xfrm>
            <a:off x="2191381" y="6734248"/>
            <a:ext cx="6423400" cy="3492158"/>
          </a:xfrm>
          <a:custGeom>
            <a:avLst/>
            <a:gdLst/>
            <a:ahLst/>
            <a:cxnLst/>
            <a:rect l="l" t="t" r="r" b="b"/>
            <a:pathLst>
              <a:path w="6423400" h="3492158">
                <a:moveTo>
                  <a:pt x="0" y="0"/>
                </a:moveTo>
                <a:lnTo>
                  <a:pt x="6423400" y="0"/>
                </a:lnTo>
                <a:lnTo>
                  <a:pt x="6423400" y="3492159"/>
                </a:lnTo>
                <a:lnTo>
                  <a:pt x="0" y="3492159"/>
                </a:lnTo>
                <a:lnTo>
                  <a:pt x="0" y="0"/>
                </a:lnTo>
                <a:close/>
              </a:path>
            </a:pathLst>
          </a:custGeom>
          <a:blipFill>
            <a:blip r:embed="rId7"/>
            <a:stretch>
              <a:fillRect/>
            </a:stretch>
          </a:blipFill>
        </p:spPr>
      </p:sp>
      <p:sp>
        <p:nvSpPr>
          <p:cNvPr id="15" name="TextBox 15"/>
          <p:cNvSpPr txBox="1"/>
          <p:nvPr/>
        </p:nvSpPr>
        <p:spPr>
          <a:xfrm>
            <a:off x="3174587" y="101600"/>
            <a:ext cx="11938827" cy="1749425"/>
          </a:xfrm>
          <a:prstGeom prst="rect">
            <a:avLst/>
          </a:prstGeom>
        </p:spPr>
        <p:txBody>
          <a:bodyPr lIns="0" tIns="0" rIns="0" bIns="0" rtlCol="0" anchor="t">
            <a:spAutoFit/>
          </a:bodyPr>
          <a:lstStyle/>
          <a:p>
            <a:pPr algn="ctr">
              <a:lnSpc>
                <a:spcPts val="7000"/>
              </a:lnSpc>
            </a:pPr>
            <a:r>
              <a:rPr lang="en-US" sz="5000" spc="-150">
                <a:solidFill>
                  <a:srgbClr val="405D72"/>
                </a:solidFill>
                <a:latin typeface="Anton"/>
                <a:ea typeface="Anton"/>
                <a:cs typeface="Anton"/>
                <a:sym typeface="Anton"/>
              </a:rPr>
              <a:t>4A . DATA CLEANING</a:t>
            </a:r>
          </a:p>
          <a:p>
            <a:pPr algn="ctr">
              <a:lnSpc>
                <a:spcPts val="7000"/>
              </a:lnSpc>
            </a:pPr>
            <a:endParaRPr lang="en-US" sz="5000" spc="-150">
              <a:solidFill>
                <a:srgbClr val="405D72"/>
              </a:solidFill>
              <a:latin typeface="Anton"/>
              <a:ea typeface="Anton"/>
              <a:cs typeface="Anton"/>
              <a:sym typeface="Anton"/>
            </a:endParaRPr>
          </a:p>
        </p:txBody>
      </p:sp>
      <p:sp>
        <p:nvSpPr>
          <p:cNvPr id="16" name="TextBox 16"/>
          <p:cNvSpPr txBox="1"/>
          <p:nvPr/>
        </p:nvSpPr>
        <p:spPr>
          <a:xfrm>
            <a:off x="2191381" y="1369592"/>
            <a:ext cx="9406741" cy="393700"/>
          </a:xfrm>
          <a:prstGeom prst="rect">
            <a:avLst/>
          </a:prstGeom>
        </p:spPr>
        <p:txBody>
          <a:bodyPr lIns="0" tIns="0" rIns="0" bIns="0" rtlCol="0" anchor="t">
            <a:spAutoFit/>
          </a:bodyPr>
          <a:lstStyle/>
          <a:p>
            <a:pPr marL="0" lvl="1" indent="0" algn="l">
              <a:lnSpc>
                <a:spcPts val="2900"/>
              </a:lnSpc>
              <a:spcBef>
                <a:spcPct val="0"/>
              </a:spcBef>
            </a:pPr>
            <a:r>
              <a:rPr lang="en-US" sz="2500" b="1" spc="-75">
                <a:solidFill>
                  <a:srgbClr val="405D72"/>
                </a:solidFill>
                <a:latin typeface="Poppins Bold"/>
                <a:ea typeface="Poppins Bold"/>
                <a:cs typeface="Poppins Bold"/>
                <a:sym typeface="Poppins Bold"/>
              </a:rPr>
              <a:t>Penanganan Outlier - Median House Value</a:t>
            </a:r>
          </a:p>
        </p:txBody>
      </p:sp>
      <p:sp>
        <p:nvSpPr>
          <p:cNvPr id="17" name="TextBox 17"/>
          <p:cNvSpPr txBox="1"/>
          <p:nvPr/>
        </p:nvSpPr>
        <p:spPr>
          <a:xfrm>
            <a:off x="10769103" y="1921851"/>
            <a:ext cx="5372710"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Ditemukan nilai anomali 50001</a:t>
            </a:r>
          </a:p>
        </p:txBody>
      </p:sp>
      <p:sp>
        <p:nvSpPr>
          <p:cNvPr id="18" name="TextBox 18"/>
          <p:cNvSpPr txBox="1"/>
          <p:nvPr/>
        </p:nvSpPr>
        <p:spPr>
          <a:xfrm>
            <a:off x="2191381" y="6305892"/>
            <a:ext cx="7885285"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Cek deskriptif statistik kolom Median House Value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8700" y="1268183"/>
            <a:ext cx="947223" cy="672718"/>
            <a:chOff x="0" y="0"/>
            <a:chExt cx="249474" cy="177177"/>
          </a:xfrm>
        </p:grpSpPr>
        <p:sp>
          <p:nvSpPr>
            <p:cNvPr id="10" name="Freeform 10"/>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1" name="TextBox 11"/>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3.2</a:t>
              </a:r>
            </a:p>
          </p:txBody>
        </p:sp>
      </p:grpSp>
      <p:sp>
        <p:nvSpPr>
          <p:cNvPr id="12" name="Freeform 12"/>
          <p:cNvSpPr/>
          <p:nvPr/>
        </p:nvSpPr>
        <p:spPr>
          <a:xfrm>
            <a:off x="2491604" y="2270537"/>
            <a:ext cx="5753658" cy="2416536"/>
          </a:xfrm>
          <a:custGeom>
            <a:avLst/>
            <a:gdLst/>
            <a:ahLst/>
            <a:cxnLst/>
            <a:rect l="l" t="t" r="r" b="b"/>
            <a:pathLst>
              <a:path w="5753658" h="2416536">
                <a:moveTo>
                  <a:pt x="0" y="0"/>
                </a:moveTo>
                <a:lnTo>
                  <a:pt x="5753658" y="0"/>
                </a:lnTo>
                <a:lnTo>
                  <a:pt x="5753658" y="2416536"/>
                </a:lnTo>
                <a:lnTo>
                  <a:pt x="0" y="2416536"/>
                </a:lnTo>
                <a:lnTo>
                  <a:pt x="0" y="0"/>
                </a:lnTo>
                <a:close/>
              </a:path>
            </a:pathLst>
          </a:custGeom>
          <a:blipFill>
            <a:blip r:embed="rId5"/>
            <a:stretch>
              <a:fillRect/>
            </a:stretch>
          </a:blipFill>
        </p:spPr>
      </p:sp>
      <p:sp>
        <p:nvSpPr>
          <p:cNvPr id="13" name="Freeform 13"/>
          <p:cNvSpPr/>
          <p:nvPr/>
        </p:nvSpPr>
        <p:spPr>
          <a:xfrm>
            <a:off x="1502312" y="7196197"/>
            <a:ext cx="7641688" cy="2218555"/>
          </a:xfrm>
          <a:custGeom>
            <a:avLst/>
            <a:gdLst/>
            <a:ahLst/>
            <a:cxnLst/>
            <a:rect l="l" t="t" r="r" b="b"/>
            <a:pathLst>
              <a:path w="7641688" h="2218555">
                <a:moveTo>
                  <a:pt x="0" y="0"/>
                </a:moveTo>
                <a:lnTo>
                  <a:pt x="7641688" y="0"/>
                </a:lnTo>
                <a:lnTo>
                  <a:pt x="7641688" y="2218554"/>
                </a:lnTo>
                <a:lnTo>
                  <a:pt x="0" y="2218554"/>
                </a:lnTo>
                <a:lnTo>
                  <a:pt x="0" y="0"/>
                </a:lnTo>
                <a:close/>
              </a:path>
            </a:pathLst>
          </a:custGeom>
          <a:blipFill>
            <a:blip r:embed="rId6"/>
            <a:stretch>
              <a:fillRect/>
            </a:stretch>
          </a:blipFill>
        </p:spPr>
      </p:sp>
      <p:sp>
        <p:nvSpPr>
          <p:cNvPr id="14" name="Freeform 14"/>
          <p:cNvSpPr/>
          <p:nvPr/>
        </p:nvSpPr>
        <p:spPr>
          <a:xfrm>
            <a:off x="10430968" y="2344110"/>
            <a:ext cx="5749122" cy="2269390"/>
          </a:xfrm>
          <a:custGeom>
            <a:avLst/>
            <a:gdLst/>
            <a:ahLst/>
            <a:cxnLst/>
            <a:rect l="l" t="t" r="r" b="b"/>
            <a:pathLst>
              <a:path w="5749122" h="2269390">
                <a:moveTo>
                  <a:pt x="0" y="0"/>
                </a:moveTo>
                <a:lnTo>
                  <a:pt x="5749122" y="0"/>
                </a:lnTo>
                <a:lnTo>
                  <a:pt x="5749122" y="2269390"/>
                </a:lnTo>
                <a:lnTo>
                  <a:pt x="0" y="2269390"/>
                </a:lnTo>
                <a:lnTo>
                  <a:pt x="0" y="0"/>
                </a:lnTo>
                <a:close/>
              </a:path>
            </a:pathLst>
          </a:custGeom>
          <a:blipFill>
            <a:blip r:embed="rId7"/>
            <a:stretch>
              <a:fillRect/>
            </a:stretch>
          </a:blipFill>
        </p:spPr>
      </p:sp>
      <p:sp>
        <p:nvSpPr>
          <p:cNvPr id="15" name="Freeform 15"/>
          <p:cNvSpPr/>
          <p:nvPr/>
        </p:nvSpPr>
        <p:spPr>
          <a:xfrm>
            <a:off x="10139098" y="7196197"/>
            <a:ext cx="7314917" cy="2149228"/>
          </a:xfrm>
          <a:custGeom>
            <a:avLst/>
            <a:gdLst/>
            <a:ahLst/>
            <a:cxnLst/>
            <a:rect l="l" t="t" r="r" b="b"/>
            <a:pathLst>
              <a:path w="7314917" h="2149228">
                <a:moveTo>
                  <a:pt x="0" y="0"/>
                </a:moveTo>
                <a:lnTo>
                  <a:pt x="7314917" y="0"/>
                </a:lnTo>
                <a:lnTo>
                  <a:pt x="7314917" y="2149228"/>
                </a:lnTo>
                <a:lnTo>
                  <a:pt x="0" y="2149228"/>
                </a:lnTo>
                <a:lnTo>
                  <a:pt x="0" y="0"/>
                </a:lnTo>
                <a:close/>
              </a:path>
            </a:pathLst>
          </a:custGeom>
          <a:blipFill>
            <a:blip r:embed="rId8"/>
            <a:stretch>
              <a:fillRect/>
            </a:stretch>
          </a:blipFill>
        </p:spPr>
      </p:sp>
      <p:sp>
        <p:nvSpPr>
          <p:cNvPr id="16" name="TextBox 16"/>
          <p:cNvSpPr txBox="1"/>
          <p:nvPr/>
        </p:nvSpPr>
        <p:spPr>
          <a:xfrm>
            <a:off x="3174587" y="101600"/>
            <a:ext cx="11938827" cy="1749425"/>
          </a:xfrm>
          <a:prstGeom prst="rect">
            <a:avLst/>
          </a:prstGeom>
        </p:spPr>
        <p:txBody>
          <a:bodyPr lIns="0" tIns="0" rIns="0" bIns="0" rtlCol="0" anchor="t">
            <a:spAutoFit/>
          </a:bodyPr>
          <a:lstStyle/>
          <a:p>
            <a:pPr algn="ctr">
              <a:lnSpc>
                <a:spcPts val="7000"/>
              </a:lnSpc>
            </a:pPr>
            <a:r>
              <a:rPr lang="en-US" sz="5000" spc="-150">
                <a:solidFill>
                  <a:srgbClr val="405D72"/>
                </a:solidFill>
                <a:latin typeface="Anton"/>
                <a:ea typeface="Anton"/>
                <a:cs typeface="Anton"/>
                <a:sym typeface="Anton"/>
              </a:rPr>
              <a:t>4A . DATA CLEANING</a:t>
            </a:r>
          </a:p>
          <a:p>
            <a:pPr algn="ctr">
              <a:lnSpc>
                <a:spcPts val="7000"/>
              </a:lnSpc>
            </a:pPr>
            <a:endParaRPr lang="en-US" sz="5000" spc="-150">
              <a:solidFill>
                <a:srgbClr val="405D72"/>
              </a:solidFill>
              <a:latin typeface="Anton"/>
              <a:ea typeface="Anton"/>
              <a:cs typeface="Anton"/>
              <a:sym typeface="Anton"/>
            </a:endParaRPr>
          </a:p>
        </p:txBody>
      </p:sp>
      <p:sp>
        <p:nvSpPr>
          <p:cNvPr id="17" name="TextBox 17"/>
          <p:cNvSpPr txBox="1"/>
          <p:nvPr/>
        </p:nvSpPr>
        <p:spPr>
          <a:xfrm>
            <a:off x="2191381" y="1369592"/>
            <a:ext cx="9406741" cy="393700"/>
          </a:xfrm>
          <a:prstGeom prst="rect">
            <a:avLst/>
          </a:prstGeom>
        </p:spPr>
        <p:txBody>
          <a:bodyPr lIns="0" tIns="0" rIns="0" bIns="0" rtlCol="0" anchor="t">
            <a:spAutoFit/>
          </a:bodyPr>
          <a:lstStyle/>
          <a:p>
            <a:pPr marL="0" lvl="1" indent="0" algn="l">
              <a:lnSpc>
                <a:spcPts val="2900"/>
              </a:lnSpc>
              <a:spcBef>
                <a:spcPct val="0"/>
              </a:spcBef>
            </a:pPr>
            <a:r>
              <a:rPr lang="en-US" sz="2500" b="1" spc="-75">
                <a:solidFill>
                  <a:srgbClr val="405D72"/>
                </a:solidFill>
                <a:latin typeface="Poppins Bold"/>
                <a:ea typeface="Poppins Bold"/>
                <a:cs typeface="Poppins Bold"/>
                <a:sym typeface="Poppins Bold"/>
              </a:rPr>
              <a:t>Penanganan Outlier - Median House Value</a:t>
            </a:r>
          </a:p>
        </p:txBody>
      </p:sp>
      <p:sp>
        <p:nvSpPr>
          <p:cNvPr id="18" name="TextBox 18"/>
          <p:cNvSpPr txBox="1"/>
          <p:nvPr/>
        </p:nvSpPr>
        <p:spPr>
          <a:xfrm>
            <a:off x="2872552" y="6286379"/>
            <a:ext cx="5372710" cy="75565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Presentase Outlier Median House Value sebelum di hapus</a:t>
            </a:r>
          </a:p>
        </p:txBody>
      </p:sp>
      <p:sp>
        <p:nvSpPr>
          <p:cNvPr id="19" name="TextBox 19"/>
          <p:cNvSpPr txBox="1"/>
          <p:nvPr/>
        </p:nvSpPr>
        <p:spPr>
          <a:xfrm>
            <a:off x="11110202" y="6286379"/>
            <a:ext cx="5372710" cy="75565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Presentase Outlier Median House Value sesudah di hapus</a:t>
            </a:r>
          </a:p>
        </p:txBody>
      </p:sp>
      <p:sp>
        <p:nvSpPr>
          <p:cNvPr id="20" name="TextBox 20"/>
          <p:cNvSpPr txBox="1"/>
          <p:nvPr/>
        </p:nvSpPr>
        <p:spPr>
          <a:xfrm>
            <a:off x="11249789" y="1734526"/>
            <a:ext cx="5372710"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Mencari  Anomali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8700" y="1268183"/>
            <a:ext cx="947223" cy="672718"/>
            <a:chOff x="0" y="0"/>
            <a:chExt cx="249474" cy="177177"/>
          </a:xfrm>
        </p:grpSpPr>
        <p:sp>
          <p:nvSpPr>
            <p:cNvPr id="10" name="Freeform 10"/>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1" name="TextBox 11"/>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3.3</a:t>
              </a:r>
            </a:p>
          </p:txBody>
        </p:sp>
      </p:grpSp>
      <p:sp>
        <p:nvSpPr>
          <p:cNvPr id="12" name="Freeform 12"/>
          <p:cNvSpPr/>
          <p:nvPr/>
        </p:nvSpPr>
        <p:spPr>
          <a:xfrm>
            <a:off x="2191381" y="2096859"/>
            <a:ext cx="7625551" cy="5176980"/>
          </a:xfrm>
          <a:custGeom>
            <a:avLst/>
            <a:gdLst/>
            <a:ahLst/>
            <a:cxnLst/>
            <a:rect l="l" t="t" r="r" b="b"/>
            <a:pathLst>
              <a:path w="7625551" h="5176980">
                <a:moveTo>
                  <a:pt x="0" y="0"/>
                </a:moveTo>
                <a:lnTo>
                  <a:pt x="7625551" y="0"/>
                </a:lnTo>
                <a:lnTo>
                  <a:pt x="7625551" y="5176980"/>
                </a:lnTo>
                <a:lnTo>
                  <a:pt x="0" y="5176980"/>
                </a:lnTo>
                <a:lnTo>
                  <a:pt x="0" y="0"/>
                </a:lnTo>
                <a:close/>
              </a:path>
            </a:pathLst>
          </a:custGeom>
          <a:blipFill>
            <a:blip r:embed="rId5"/>
            <a:stretch>
              <a:fillRect/>
            </a:stretch>
          </a:blipFill>
        </p:spPr>
      </p:sp>
      <p:sp>
        <p:nvSpPr>
          <p:cNvPr id="13" name="Freeform 13"/>
          <p:cNvSpPr/>
          <p:nvPr/>
        </p:nvSpPr>
        <p:spPr>
          <a:xfrm>
            <a:off x="10222049" y="5107181"/>
            <a:ext cx="7648958" cy="4333315"/>
          </a:xfrm>
          <a:custGeom>
            <a:avLst/>
            <a:gdLst/>
            <a:ahLst/>
            <a:cxnLst/>
            <a:rect l="l" t="t" r="r" b="b"/>
            <a:pathLst>
              <a:path w="7648958" h="4333315">
                <a:moveTo>
                  <a:pt x="0" y="0"/>
                </a:moveTo>
                <a:lnTo>
                  <a:pt x="7648959" y="0"/>
                </a:lnTo>
                <a:lnTo>
                  <a:pt x="7648959" y="4333316"/>
                </a:lnTo>
                <a:lnTo>
                  <a:pt x="0" y="4333316"/>
                </a:lnTo>
                <a:lnTo>
                  <a:pt x="0" y="0"/>
                </a:lnTo>
                <a:close/>
              </a:path>
            </a:pathLst>
          </a:custGeom>
          <a:blipFill>
            <a:blip r:embed="rId6"/>
            <a:stretch>
              <a:fillRect/>
            </a:stretch>
          </a:blipFill>
        </p:spPr>
      </p:sp>
      <p:sp>
        <p:nvSpPr>
          <p:cNvPr id="14" name="TextBox 14"/>
          <p:cNvSpPr txBox="1"/>
          <p:nvPr/>
        </p:nvSpPr>
        <p:spPr>
          <a:xfrm>
            <a:off x="3174587" y="101600"/>
            <a:ext cx="11938827" cy="1749425"/>
          </a:xfrm>
          <a:prstGeom prst="rect">
            <a:avLst/>
          </a:prstGeom>
        </p:spPr>
        <p:txBody>
          <a:bodyPr lIns="0" tIns="0" rIns="0" bIns="0" rtlCol="0" anchor="t">
            <a:spAutoFit/>
          </a:bodyPr>
          <a:lstStyle/>
          <a:p>
            <a:pPr algn="ctr">
              <a:lnSpc>
                <a:spcPts val="7000"/>
              </a:lnSpc>
            </a:pPr>
            <a:r>
              <a:rPr lang="en-US" sz="5000" spc="-150">
                <a:solidFill>
                  <a:srgbClr val="405D72"/>
                </a:solidFill>
                <a:latin typeface="Anton"/>
                <a:ea typeface="Anton"/>
                <a:cs typeface="Anton"/>
                <a:sym typeface="Anton"/>
              </a:rPr>
              <a:t>4A . DATA CLEANING</a:t>
            </a:r>
          </a:p>
          <a:p>
            <a:pPr algn="ctr">
              <a:lnSpc>
                <a:spcPts val="7000"/>
              </a:lnSpc>
            </a:pPr>
            <a:endParaRPr lang="en-US" sz="5000" spc="-150">
              <a:solidFill>
                <a:srgbClr val="405D72"/>
              </a:solidFill>
              <a:latin typeface="Anton"/>
              <a:ea typeface="Anton"/>
              <a:cs typeface="Anton"/>
              <a:sym typeface="Anton"/>
            </a:endParaRPr>
          </a:p>
        </p:txBody>
      </p:sp>
      <p:sp>
        <p:nvSpPr>
          <p:cNvPr id="15" name="TextBox 15"/>
          <p:cNvSpPr txBox="1"/>
          <p:nvPr/>
        </p:nvSpPr>
        <p:spPr>
          <a:xfrm>
            <a:off x="2191381" y="1369592"/>
            <a:ext cx="9406741" cy="393700"/>
          </a:xfrm>
          <a:prstGeom prst="rect">
            <a:avLst/>
          </a:prstGeom>
        </p:spPr>
        <p:txBody>
          <a:bodyPr lIns="0" tIns="0" rIns="0" bIns="0" rtlCol="0" anchor="t">
            <a:spAutoFit/>
          </a:bodyPr>
          <a:lstStyle/>
          <a:p>
            <a:pPr marL="0" lvl="1" indent="0" algn="l">
              <a:lnSpc>
                <a:spcPts val="2900"/>
              </a:lnSpc>
              <a:spcBef>
                <a:spcPct val="0"/>
              </a:spcBef>
            </a:pPr>
            <a:r>
              <a:rPr lang="en-US" sz="2500" b="1" spc="-75">
                <a:solidFill>
                  <a:srgbClr val="405D72"/>
                </a:solidFill>
                <a:latin typeface="Poppins Bold"/>
                <a:ea typeface="Poppins Bold"/>
                <a:cs typeface="Poppins Bold"/>
                <a:sym typeface="Poppins Bold"/>
              </a:rPr>
              <a:t>Penanganan Outlier - Kolom Kategorikal Ocean_Proximity</a:t>
            </a:r>
          </a:p>
        </p:txBody>
      </p:sp>
      <p:sp>
        <p:nvSpPr>
          <p:cNvPr id="16" name="TextBox 16"/>
          <p:cNvSpPr txBox="1"/>
          <p:nvPr/>
        </p:nvSpPr>
        <p:spPr>
          <a:xfrm>
            <a:off x="12100011" y="4291649"/>
            <a:ext cx="3893035"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Setelah di drop Island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8700" y="1268183"/>
            <a:ext cx="947223" cy="672718"/>
            <a:chOff x="0" y="0"/>
            <a:chExt cx="249474" cy="177177"/>
          </a:xfrm>
        </p:grpSpPr>
        <p:sp>
          <p:nvSpPr>
            <p:cNvPr id="10" name="Freeform 10"/>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1" name="TextBox 11"/>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3.4</a:t>
              </a:r>
            </a:p>
          </p:txBody>
        </p:sp>
      </p:grpSp>
      <p:sp>
        <p:nvSpPr>
          <p:cNvPr id="12" name="Freeform 12"/>
          <p:cNvSpPr/>
          <p:nvPr/>
        </p:nvSpPr>
        <p:spPr>
          <a:xfrm>
            <a:off x="2191381" y="1940901"/>
            <a:ext cx="6623557" cy="3202599"/>
          </a:xfrm>
          <a:custGeom>
            <a:avLst/>
            <a:gdLst/>
            <a:ahLst/>
            <a:cxnLst/>
            <a:rect l="l" t="t" r="r" b="b"/>
            <a:pathLst>
              <a:path w="6623557" h="3202599">
                <a:moveTo>
                  <a:pt x="0" y="0"/>
                </a:moveTo>
                <a:lnTo>
                  <a:pt x="6623557" y="0"/>
                </a:lnTo>
                <a:lnTo>
                  <a:pt x="6623557" y="3202599"/>
                </a:lnTo>
                <a:lnTo>
                  <a:pt x="0" y="3202599"/>
                </a:lnTo>
                <a:lnTo>
                  <a:pt x="0" y="0"/>
                </a:lnTo>
                <a:close/>
              </a:path>
            </a:pathLst>
          </a:custGeom>
          <a:blipFill>
            <a:blip r:embed="rId5"/>
            <a:stretch>
              <a:fillRect/>
            </a:stretch>
          </a:blipFill>
        </p:spPr>
      </p:sp>
      <p:sp>
        <p:nvSpPr>
          <p:cNvPr id="13" name="Freeform 13"/>
          <p:cNvSpPr/>
          <p:nvPr/>
        </p:nvSpPr>
        <p:spPr>
          <a:xfrm>
            <a:off x="1028700" y="5648037"/>
            <a:ext cx="6693105" cy="4477144"/>
          </a:xfrm>
          <a:custGeom>
            <a:avLst/>
            <a:gdLst/>
            <a:ahLst/>
            <a:cxnLst/>
            <a:rect l="l" t="t" r="r" b="b"/>
            <a:pathLst>
              <a:path w="6693105" h="4477144">
                <a:moveTo>
                  <a:pt x="0" y="0"/>
                </a:moveTo>
                <a:lnTo>
                  <a:pt x="6693105" y="0"/>
                </a:lnTo>
                <a:lnTo>
                  <a:pt x="6693105" y="4477145"/>
                </a:lnTo>
                <a:lnTo>
                  <a:pt x="0" y="4477145"/>
                </a:lnTo>
                <a:lnTo>
                  <a:pt x="0" y="0"/>
                </a:lnTo>
                <a:close/>
              </a:path>
            </a:pathLst>
          </a:custGeom>
          <a:blipFill>
            <a:blip r:embed="rId6"/>
            <a:stretch>
              <a:fillRect/>
            </a:stretch>
          </a:blipFill>
        </p:spPr>
      </p:sp>
      <p:sp>
        <p:nvSpPr>
          <p:cNvPr id="14" name="Freeform 14"/>
          <p:cNvSpPr/>
          <p:nvPr/>
        </p:nvSpPr>
        <p:spPr>
          <a:xfrm>
            <a:off x="7971327" y="6857519"/>
            <a:ext cx="9899680" cy="2058181"/>
          </a:xfrm>
          <a:custGeom>
            <a:avLst/>
            <a:gdLst/>
            <a:ahLst/>
            <a:cxnLst/>
            <a:rect l="l" t="t" r="r" b="b"/>
            <a:pathLst>
              <a:path w="9899680" h="2058181">
                <a:moveTo>
                  <a:pt x="0" y="0"/>
                </a:moveTo>
                <a:lnTo>
                  <a:pt x="9899681" y="0"/>
                </a:lnTo>
                <a:lnTo>
                  <a:pt x="9899681" y="2058181"/>
                </a:lnTo>
                <a:lnTo>
                  <a:pt x="0" y="2058181"/>
                </a:lnTo>
                <a:lnTo>
                  <a:pt x="0" y="0"/>
                </a:lnTo>
                <a:close/>
              </a:path>
            </a:pathLst>
          </a:custGeom>
          <a:blipFill>
            <a:blip r:embed="rId7"/>
            <a:stretch>
              <a:fillRect/>
            </a:stretch>
          </a:blipFill>
        </p:spPr>
      </p:sp>
      <p:sp>
        <p:nvSpPr>
          <p:cNvPr id="15" name="TextBox 15"/>
          <p:cNvSpPr txBox="1"/>
          <p:nvPr/>
        </p:nvSpPr>
        <p:spPr>
          <a:xfrm>
            <a:off x="3174587" y="101600"/>
            <a:ext cx="11938827" cy="1749425"/>
          </a:xfrm>
          <a:prstGeom prst="rect">
            <a:avLst/>
          </a:prstGeom>
        </p:spPr>
        <p:txBody>
          <a:bodyPr lIns="0" tIns="0" rIns="0" bIns="0" rtlCol="0" anchor="t">
            <a:spAutoFit/>
          </a:bodyPr>
          <a:lstStyle/>
          <a:p>
            <a:pPr algn="ctr">
              <a:lnSpc>
                <a:spcPts val="7000"/>
              </a:lnSpc>
            </a:pPr>
            <a:r>
              <a:rPr lang="en-US" sz="5000" spc="-150">
                <a:solidFill>
                  <a:srgbClr val="405D72"/>
                </a:solidFill>
                <a:latin typeface="Anton"/>
                <a:ea typeface="Anton"/>
                <a:cs typeface="Anton"/>
                <a:sym typeface="Anton"/>
              </a:rPr>
              <a:t>4A . DATA CLEANING</a:t>
            </a:r>
          </a:p>
          <a:p>
            <a:pPr algn="ctr">
              <a:lnSpc>
                <a:spcPts val="7000"/>
              </a:lnSpc>
            </a:pPr>
            <a:endParaRPr lang="en-US" sz="5000" spc="-150">
              <a:solidFill>
                <a:srgbClr val="405D72"/>
              </a:solidFill>
              <a:latin typeface="Anton"/>
              <a:ea typeface="Anton"/>
              <a:cs typeface="Anton"/>
              <a:sym typeface="Anton"/>
            </a:endParaRPr>
          </a:p>
        </p:txBody>
      </p:sp>
      <p:sp>
        <p:nvSpPr>
          <p:cNvPr id="16" name="TextBox 16"/>
          <p:cNvSpPr txBox="1"/>
          <p:nvPr/>
        </p:nvSpPr>
        <p:spPr>
          <a:xfrm>
            <a:off x="2191381" y="1369592"/>
            <a:ext cx="9406741" cy="393700"/>
          </a:xfrm>
          <a:prstGeom prst="rect">
            <a:avLst/>
          </a:prstGeom>
        </p:spPr>
        <p:txBody>
          <a:bodyPr lIns="0" tIns="0" rIns="0" bIns="0" rtlCol="0" anchor="t">
            <a:spAutoFit/>
          </a:bodyPr>
          <a:lstStyle/>
          <a:p>
            <a:pPr marL="0" lvl="1" indent="0" algn="l">
              <a:lnSpc>
                <a:spcPts val="2900"/>
              </a:lnSpc>
              <a:spcBef>
                <a:spcPct val="0"/>
              </a:spcBef>
            </a:pPr>
            <a:r>
              <a:rPr lang="en-US" sz="2500" b="1" spc="-75">
                <a:solidFill>
                  <a:srgbClr val="405D72"/>
                </a:solidFill>
                <a:latin typeface="Poppins Bold"/>
                <a:ea typeface="Poppins Bold"/>
                <a:cs typeface="Poppins Bold"/>
                <a:sym typeface="Poppins Bold"/>
              </a:rPr>
              <a:t>Penanganan Outlier - Total Rooms</a:t>
            </a:r>
          </a:p>
        </p:txBody>
      </p:sp>
      <p:sp>
        <p:nvSpPr>
          <p:cNvPr id="17" name="TextBox 17"/>
          <p:cNvSpPr txBox="1"/>
          <p:nvPr/>
        </p:nvSpPr>
        <p:spPr>
          <a:xfrm>
            <a:off x="1502312" y="5189394"/>
            <a:ext cx="6219493"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Cek Deskriptif Statistik kolom Total rooms</a:t>
            </a:r>
          </a:p>
        </p:txBody>
      </p:sp>
      <p:sp>
        <p:nvSpPr>
          <p:cNvPr id="18" name="TextBox 18"/>
          <p:cNvSpPr txBox="1"/>
          <p:nvPr/>
        </p:nvSpPr>
        <p:spPr>
          <a:xfrm>
            <a:off x="10590358" y="6244262"/>
            <a:ext cx="3893035"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Cek Total Rooms &gt; 5693,5</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8700" y="1268183"/>
            <a:ext cx="947223" cy="672718"/>
            <a:chOff x="0" y="0"/>
            <a:chExt cx="249474" cy="177177"/>
          </a:xfrm>
        </p:grpSpPr>
        <p:sp>
          <p:nvSpPr>
            <p:cNvPr id="10" name="Freeform 10"/>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1" name="TextBox 11"/>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3.5</a:t>
              </a:r>
            </a:p>
          </p:txBody>
        </p:sp>
      </p:grpSp>
      <p:sp>
        <p:nvSpPr>
          <p:cNvPr id="12" name="Freeform 12"/>
          <p:cNvSpPr/>
          <p:nvPr/>
        </p:nvSpPr>
        <p:spPr>
          <a:xfrm>
            <a:off x="2191381" y="2096859"/>
            <a:ext cx="6759872" cy="2978926"/>
          </a:xfrm>
          <a:custGeom>
            <a:avLst/>
            <a:gdLst/>
            <a:ahLst/>
            <a:cxnLst/>
            <a:rect l="l" t="t" r="r" b="b"/>
            <a:pathLst>
              <a:path w="6759872" h="2978926">
                <a:moveTo>
                  <a:pt x="0" y="0"/>
                </a:moveTo>
                <a:lnTo>
                  <a:pt x="6759871" y="0"/>
                </a:lnTo>
                <a:lnTo>
                  <a:pt x="6759871" y="2978927"/>
                </a:lnTo>
                <a:lnTo>
                  <a:pt x="0" y="2978927"/>
                </a:lnTo>
                <a:lnTo>
                  <a:pt x="0" y="0"/>
                </a:lnTo>
                <a:close/>
              </a:path>
            </a:pathLst>
          </a:custGeom>
          <a:blipFill>
            <a:blip r:embed="rId5"/>
            <a:stretch>
              <a:fillRect/>
            </a:stretch>
          </a:blipFill>
        </p:spPr>
      </p:sp>
      <p:sp>
        <p:nvSpPr>
          <p:cNvPr id="13" name="Freeform 13"/>
          <p:cNvSpPr/>
          <p:nvPr/>
        </p:nvSpPr>
        <p:spPr>
          <a:xfrm>
            <a:off x="1502312" y="5755236"/>
            <a:ext cx="6616567" cy="4276302"/>
          </a:xfrm>
          <a:custGeom>
            <a:avLst/>
            <a:gdLst/>
            <a:ahLst/>
            <a:cxnLst/>
            <a:rect l="l" t="t" r="r" b="b"/>
            <a:pathLst>
              <a:path w="6616567" h="4276302">
                <a:moveTo>
                  <a:pt x="0" y="0"/>
                </a:moveTo>
                <a:lnTo>
                  <a:pt x="6616566" y="0"/>
                </a:lnTo>
                <a:lnTo>
                  <a:pt x="6616566" y="4276302"/>
                </a:lnTo>
                <a:lnTo>
                  <a:pt x="0" y="4276302"/>
                </a:lnTo>
                <a:lnTo>
                  <a:pt x="0" y="0"/>
                </a:lnTo>
                <a:close/>
              </a:path>
            </a:pathLst>
          </a:custGeom>
          <a:blipFill>
            <a:blip r:embed="rId6"/>
            <a:stretch>
              <a:fillRect/>
            </a:stretch>
          </a:blipFill>
        </p:spPr>
      </p:sp>
      <p:sp>
        <p:nvSpPr>
          <p:cNvPr id="14" name="Freeform 14"/>
          <p:cNvSpPr/>
          <p:nvPr/>
        </p:nvSpPr>
        <p:spPr>
          <a:xfrm>
            <a:off x="8377903" y="6486399"/>
            <a:ext cx="9763089" cy="1819701"/>
          </a:xfrm>
          <a:custGeom>
            <a:avLst/>
            <a:gdLst/>
            <a:ahLst/>
            <a:cxnLst/>
            <a:rect l="l" t="t" r="r" b="b"/>
            <a:pathLst>
              <a:path w="9763089" h="1819701">
                <a:moveTo>
                  <a:pt x="0" y="0"/>
                </a:moveTo>
                <a:lnTo>
                  <a:pt x="9763089" y="0"/>
                </a:lnTo>
                <a:lnTo>
                  <a:pt x="9763089" y="1819700"/>
                </a:lnTo>
                <a:lnTo>
                  <a:pt x="0" y="1819700"/>
                </a:lnTo>
                <a:lnTo>
                  <a:pt x="0" y="0"/>
                </a:lnTo>
                <a:close/>
              </a:path>
            </a:pathLst>
          </a:custGeom>
          <a:blipFill>
            <a:blip r:embed="rId7"/>
            <a:stretch>
              <a:fillRect/>
            </a:stretch>
          </a:blipFill>
        </p:spPr>
      </p:sp>
      <p:sp>
        <p:nvSpPr>
          <p:cNvPr id="15" name="TextBox 15"/>
          <p:cNvSpPr txBox="1"/>
          <p:nvPr/>
        </p:nvSpPr>
        <p:spPr>
          <a:xfrm>
            <a:off x="3174587" y="101600"/>
            <a:ext cx="11938827" cy="1749425"/>
          </a:xfrm>
          <a:prstGeom prst="rect">
            <a:avLst/>
          </a:prstGeom>
        </p:spPr>
        <p:txBody>
          <a:bodyPr lIns="0" tIns="0" rIns="0" bIns="0" rtlCol="0" anchor="t">
            <a:spAutoFit/>
          </a:bodyPr>
          <a:lstStyle/>
          <a:p>
            <a:pPr algn="ctr">
              <a:lnSpc>
                <a:spcPts val="7000"/>
              </a:lnSpc>
            </a:pPr>
            <a:r>
              <a:rPr lang="en-US" sz="5000" spc="-150">
                <a:solidFill>
                  <a:srgbClr val="405D72"/>
                </a:solidFill>
                <a:latin typeface="Anton"/>
                <a:ea typeface="Anton"/>
                <a:cs typeface="Anton"/>
                <a:sym typeface="Anton"/>
              </a:rPr>
              <a:t>4A . DATA CLEANING</a:t>
            </a:r>
          </a:p>
          <a:p>
            <a:pPr algn="ctr">
              <a:lnSpc>
                <a:spcPts val="7000"/>
              </a:lnSpc>
            </a:pPr>
            <a:endParaRPr lang="en-US" sz="5000" spc="-150">
              <a:solidFill>
                <a:srgbClr val="405D72"/>
              </a:solidFill>
              <a:latin typeface="Anton"/>
              <a:ea typeface="Anton"/>
              <a:cs typeface="Anton"/>
              <a:sym typeface="Anton"/>
            </a:endParaRPr>
          </a:p>
        </p:txBody>
      </p:sp>
      <p:sp>
        <p:nvSpPr>
          <p:cNvPr id="16" name="TextBox 16"/>
          <p:cNvSpPr txBox="1"/>
          <p:nvPr/>
        </p:nvSpPr>
        <p:spPr>
          <a:xfrm>
            <a:off x="2191381" y="1369592"/>
            <a:ext cx="9406741" cy="393700"/>
          </a:xfrm>
          <a:prstGeom prst="rect">
            <a:avLst/>
          </a:prstGeom>
        </p:spPr>
        <p:txBody>
          <a:bodyPr lIns="0" tIns="0" rIns="0" bIns="0" rtlCol="0" anchor="t">
            <a:spAutoFit/>
          </a:bodyPr>
          <a:lstStyle/>
          <a:p>
            <a:pPr marL="0" lvl="1" indent="0" algn="l">
              <a:lnSpc>
                <a:spcPts val="2900"/>
              </a:lnSpc>
              <a:spcBef>
                <a:spcPct val="0"/>
              </a:spcBef>
            </a:pPr>
            <a:r>
              <a:rPr lang="en-US" sz="2500" b="1" spc="-75">
                <a:solidFill>
                  <a:srgbClr val="405D72"/>
                </a:solidFill>
                <a:latin typeface="Poppins Bold"/>
                <a:ea typeface="Poppins Bold"/>
                <a:cs typeface="Poppins Bold"/>
                <a:sym typeface="Poppins Bold"/>
              </a:rPr>
              <a:t>Penanganan Outlier - Total Bedrooms</a:t>
            </a:r>
          </a:p>
        </p:txBody>
      </p:sp>
      <p:sp>
        <p:nvSpPr>
          <p:cNvPr id="17" name="TextBox 17"/>
          <p:cNvSpPr txBox="1"/>
          <p:nvPr/>
        </p:nvSpPr>
        <p:spPr>
          <a:xfrm>
            <a:off x="1502312" y="5209136"/>
            <a:ext cx="7010489"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Cek Deskriptif Statistik kolom Total Bedrooms</a:t>
            </a:r>
          </a:p>
        </p:txBody>
      </p:sp>
      <p:sp>
        <p:nvSpPr>
          <p:cNvPr id="18" name="TextBox 18"/>
          <p:cNvSpPr txBox="1"/>
          <p:nvPr/>
        </p:nvSpPr>
        <p:spPr>
          <a:xfrm>
            <a:off x="10755087" y="5736186"/>
            <a:ext cx="4358326"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Cek Total Bedrooms &gt; 1168,5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161330" cy="10287000"/>
            <a:chOff x="0" y="0"/>
            <a:chExt cx="2149486" cy="2709333"/>
          </a:xfrm>
        </p:grpSpPr>
        <p:sp>
          <p:nvSpPr>
            <p:cNvPr id="3" name="Freeform 3"/>
            <p:cNvSpPr/>
            <p:nvPr/>
          </p:nvSpPr>
          <p:spPr>
            <a:xfrm>
              <a:off x="0" y="0"/>
              <a:ext cx="2149486" cy="2709333"/>
            </a:xfrm>
            <a:custGeom>
              <a:avLst/>
              <a:gdLst/>
              <a:ahLst/>
              <a:cxnLst/>
              <a:rect l="l" t="t" r="r" b="b"/>
              <a:pathLst>
                <a:path w="2149486" h="2709333">
                  <a:moveTo>
                    <a:pt x="0" y="0"/>
                  </a:moveTo>
                  <a:lnTo>
                    <a:pt x="2149486" y="0"/>
                  </a:lnTo>
                  <a:lnTo>
                    <a:pt x="2149486" y="2709333"/>
                  </a:lnTo>
                  <a:lnTo>
                    <a:pt x="0" y="2709333"/>
                  </a:lnTo>
                  <a:close/>
                </a:path>
              </a:pathLst>
            </a:custGeom>
            <a:solidFill>
              <a:srgbClr val="405D72"/>
            </a:solidFill>
          </p:spPr>
        </p:sp>
        <p:sp>
          <p:nvSpPr>
            <p:cNvPr id="4" name="TextBox 4"/>
            <p:cNvSpPr txBox="1"/>
            <p:nvPr/>
          </p:nvSpPr>
          <p:spPr>
            <a:xfrm>
              <a:off x="0" y="-9525"/>
              <a:ext cx="2149486" cy="2718858"/>
            </a:xfrm>
            <a:prstGeom prst="rect">
              <a:avLst/>
            </a:prstGeom>
          </p:spPr>
          <p:txBody>
            <a:bodyPr lIns="50800" tIns="50800" rIns="50800" bIns="50800" rtlCol="0" anchor="ctr"/>
            <a:lstStyle/>
            <a:p>
              <a:pPr algn="ctr">
                <a:lnSpc>
                  <a:spcPts val="2547"/>
                </a:lnSpc>
              </a:pPr>
              <a:endParaRPr/>
            </a:p>
          </p:txBody>
        </p:sp>
      </p:grpSp>
      <p:sp>
        <p:nvSpPr>
          <p:cNvPr id="5" name="Freeform 5"/>
          <p:cNvSpPr/>
          <p:nvPr/>
        </p:nvSpPr>
        <p:spPr>
          <a:xfrm>
            <a:off x="1028700" y="1028700"/>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AutoShape 6"/>
          <p:cNvSpPr/>
          <p:nvPr/>
        </p:nvSpPr>
        <p:spPr>
          <a:xfrm>
            <a:off x="8796596" y="1841945"/>
            <a:ext cx="1246335" cy="0"/>
          </a:xfrm>
          <a:prstGeom prst="line">
            <a:avLst/>
          </a:prstGeom>
          <a:ln w="66675" cap="flat">
            <a:solidFill>
              <a:srgbClr val="405D72"/>
            </a:solidFill>
            <a:prstDash val="solid"/>
            <a:headEnd type="none" w="sm" len="sm"/>
            <a:tailEnd type="none" w="sm" len="sm"/>
          </a:ln>
        </p:spPr>
      </p:sp>
      <p:grpSp>
        <p:nvGrpSpPr>
          <p:cNvPr id="7" name="Group 7"/>
          <p:cNvGrpSpPr/>
          <p:nvPr/>
        </p:nvGrpSpPr>
        <p:grpSpPr>
          <a:xfrm>
            <a:off x="8670388" y="2253227"/>
            <a:ext cx="947223" cy="871397"/>
            <a:chOff x="0" y="0"/>
            <a:chExt cx="249474" cy="229504"/>
          </a:xfrm>
        </p:grpSpPr>
        <p:sp>
          <p:nvSpPr>
            <p:cNvPr id="8" name="Freeform 8"/>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9" name="TextBox 9"/>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1</a:t>
              </a:r>
            </a:p>
          </p:txBody>
        </p:sp>
      </p:grpSp>
      <p:grpSp>
        <p:nvGrpSpPr>
          <p:cNvPr id="10" name="Group 10"/>
          <p:cNvGrpSpPr/>
          <p:nvPr/>
        </p:nvGrpSpPr>
        <p:grpSpPr>
          <a:xfrm>
            <a:off x="8670121" y="3306946"/>
            <a:ext cx="947223" cy="871397"/>
            <a:chOff x="0" y="0"/>
            <a:chExt cx="249474" cy="229504"/>
          </a:xfrm>
        </p:grpSpPr>
        <p:sp>
          <p:nvSpPr>
            <p:cNvPr id="11" name="Freeform 11"/>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2" name="TextBox 12"/>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2</a:t>
              </a:r>
            </a:p>
          </p:txBody>
        </p:sp>
      </p:grpSp>
      <p:grpSp>
        <p:nvGrpSpPr>
          <p:cNvPr id="13" name="Group 13"/>
          <p:cNvGrpSpPr/>
          <p:nvPr/>
        </p:nvGrpSpPr>
        <p:grpSpPr>
          <a:xfrm>
            <a:off x="0" y="2253227"/>
            <a:ext cx="7450655" cy="7005073"/>
            <a:chOff x="0" y="0"/>
            <a:chExt cx="1919956" cy="1805135"/>
          </a:xfrm>
        </p:grpSpPr>
        <p:sp>
          <p:nvSpPr>
            <p:cNvPr id="14" name="Freeform 14"/>
            <p:cNvSpPr/>
            <p:nvPr/>
          </p:nvSpPr>
          <p:spPr>
            <a:xfrm>
              <a:off x="0" y="0"/>
              <a:ext cx="1919956" cy="1805135"/>
            </a:xfrm>
            <a:custGeom>
              <a:avLst/>
              <a:gdLst/>
              <a:ahLst/>
              <a:cxnLst/>
              <a:rect l="l" t="t" r="r" b="b"/>
              <a:pathLst>
                <a:path w="1919956" h="1805135">
                  <a:moveTo>
                    <a:pt x="0" y="0"/>
                  </a:moveTo>
                  <a:lnTo>
                    <a:pt x="1919956" y="0"/>
                  </a:lnTo>
                  <a:lnTo>
                    <a:pt x="1919956" y="1805135"/>
                  </a:lnTo>
                  <a:lnTo>
                    <a:pt x="0" y="1805135"/>
                  </a:lnTo>
                  <a:close/>
                </a:path>
              </a:pathLst>
            </a:custGeom>
            <a:blipFill>
              <a:blip r:embed="rId5"/>
              <a:stretch>
                <a:fillRect l="-33572" r="-33572"/>
              </a:stretch>
            </a:blipFill>
          </p:spPr>
        </p:sp>
      </p:grpSp>
      <p:sp>
        <p:nvSpPr>
          <p:cNvPr id="15" name="TextBox 15"/>
          <p:cNvSpPr txBox="1"/>
          <p:nvPr/>
        </p:nvSpPr>
        <p:spPr>
          <a:xfrm>
            <a:off x="1536903" y="1034494"/>
            <a:ext cx="1853676" cy="335008"/>
          </a:xfrm>
          <a:prstGeom prst="rect">
            <a:avLst/>
          </a:prstGeom>
        </p:spPr>
        <p:txBody>
          <a:bodyPr lIns="0" tIns="0" rIns="0" bIns="0" rtlCol="0" anchor="t">
            <a:spAutoFit/>
          </a:bodyPr>
          <a:lstStyle/>
          <a:p>
            <a:pPr marL="0" lvl="1" indent="0" algn="just">
              <a:lnSpc>
                <a:spcPts val="2547"/>
              </a:lnSpc>
            </a:pPr>
            <a:r>
              <a:rPr lang="en-US" sz="2196" b="1" spc="-65">
                <a:solidFill>
                  <a:srgbClr val="FFF8F3"/>
                </a:solidFill>
                <a:latin typeface="Poppins Bold"/>
                <a:ea typeface="Poppins Bold"/>
                <a:cs typeface="Poppins Bold"/>
                <a:sym typeface="Poppins Bold"/>
              </a:rPr>
              <a:t>Salford &amp; Co.</a:t>
            </a:r>
          </a:p>
        </p:txBody>
      </p:sp>
      <p:sp>
        <p:nvSpPr>
          <p:cNvPr id="16" name="TextBox 16"/>
          <p:cNvSpPr txBox="1"/>
          <p:nvPr/>
        </p:nvSpPr>
        <p:spPr>
          <a:xfrm>
            <a:off x="8796596" y="462038"/>
            <a:ext cx="6572828" cy="1346570"/>
          </a:xfrm>
          <a:prstGeom prst="rect">
            <a:avLst/>
          </a:prstGeom>
        </p:spPr>
        <p:txBody>
          <a:bodyPr lIns="0" tIns="0" rIns="0" bIns="0" rtlCol="0" anchor="t">
            <a:spAutoFit/>
          </a:bodyPr>
          <a:lstStyle/>
          <a:p>
            <a:pPr algn="l">
              <a:lnSpc>
                <a:spcPts val="11079"/>
              </a:lnSpc>
            </a:pPr>
            <a:r>
              <a:rPr lang="en-US" sz="7913">
                <a:solidFill>
                  <a:srgbClr val="405D72"/>
                </a:solidFill>
                <a:latin typeface="Anton"/>
                <a:ea typeface="Anton"/>
                <a:cs typeface="Anton"/>
                <a:sym typeface="Anton"/>
              </a:rPr>
              <a:t>CONTENT </a:t>
            </a:r>
          </a:p>
        </p:txBody>
      </p:sp>
      <p:grpSp>
        <p:nvGrpSpPr>
          <p:cNvPr id="17" name="Group 17"/>
          <p:cNvGrpSpPr/>
          <p:nvPr/>
        </p:nvGrpSpPr>
        <p:grpSpPr>
          <a:xfrm>
            <a:off x="8670121" y="4359318"/>
            <a:ext cx="947223" cy="871397"/>
            <a:chOff x="0" y="0"/>
            <a:chExt cx="249474" cy="229504"/>
          </a:xfrm>
        </p:grpSpPr>
        <p:sp>
          <p:nvSpPr>
            <p:cNvPr id="18" name="Freeform 18"/>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9" name="TextBox 19"/>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a:t>
              </a:r>
            </a:p>
          </p:txBody>
        </p:sp>
      </p:grpSp>
      <p:sp>
        <p:nvSpPr>
          <p:cNvPr id="20" name="TextBox 20"/>
          <p:cNvSpPr txBox="1"/>
          <p:nvPr/>
        </p:nvSpPr>
        <p:spPr>
          <a:xfrm>
            <a:off x="9844254" y="2349899"/>
            <a:ext cx="8165606" cy="619887"/>
          </a:xfrm>
          <a:prstGeom prst="rect">
            <a:avLst/>
          </a:prstGeom>
        </p:spPr>
        <p:txBody>
          <a:bodyPr lIns="0" tIns="0" rIns="0" bIns="0" rtlCol="0" anchor="t">
            <a:spAutoFit/>
          </a:bodyPr>
          <a:lstStyle/>
          <a:p>
            <a:pPr marL="0" lvl="1" indent="0" algn="l">
              <a:lnSpc>
                <a:spcPts val="4524"/>
              </a:lnSpc>
              <a:spcBef>
                <a:spcPct val="0"/>
              </a:spcBef>
            </a:pPr>
            <a:r>
              <a:rPr lang="en-US" sz="3900" b="1" spc="-117">
                <a:solidFill>
                  <a:srgbClr val="405D72"/>
                </a:solidFill>
                <a:latin typeface="Poppins Bold"/>
                <a:ea typeface="Poppins Bold"/>
                <a:cs typeface="Poppins Bold"/>
                <a:sym typeface="Poppins Bold"/>
              </a:rPr>
              <a:t>Business Problem Understanding</a:t>
            </a:r>
          </a:p>
        </p:txBody>
      </p:sp>
      <p:grpSp>
        <p:nvGrpSpPr>
          <p:cNvPr id="21" name="Group 21"/>
          <p:cNvGrpSpPr/>
          <p:nvPr/>
        </p:nvGrpSpPr>
        <p:grpSpPr>
          <a:xfrm>
            <a:off x="8670121" y="5411689"/>
            <a:ext cx="947223" cy="871397"/>
            <a:chOff x="0" y="0"/>
            <a:chExt cx="249474" cy="229504"/>
          </a:xfrm>
        </p:grpSpPr>
        <p:sp>
          <p:nvSpPr>
            <p:cNvPr id="22" name="Freeform 22"/>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23" name="TextBox 23"/>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4</a:t>
              </a:r>
            </a:p>
          </p:txBody>
        </p:sp>
      </p:grpSp>
      <p:grpSp>
        <p:nvGrpSpPr>
          <p:cNvPr id="24" name="Group 24"/>
          <p:cNvGrpSpPr/>
          <p:nvPr/>
        </p:nvGrpSpPr>
        <p:grpSpPr>
          <a:xfrm>
            <a:off x="8670121" y="6464061"/>
            <a:ext cx="947223" cy="871397"/>
            <a:chOff x="0" y="0"/>
            <a:chExt cx="249474" cy="229504"/>
          </a:xfrm>
        </p:grpSpPr>
        <p:sp>
          <p:nvSpPr>
            <p:cNvPr id="25" name="Freeform 25"/>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26" name="TextBox 26"/>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5</a:t>
              </a:r>
            </a:p>
          </p:txBody>
        </p:sp>
      </p:grpSp>
      <p:grpSp>
        <p:nvGrpSpPr>
          <p:cNvPr id="27" name="Group 27"/>
          <p:cNvGrpSpPr/>
          <p:nvPr/>
        </p:nvGrpSpPr>
        <p:grpSpPr>
          <a:xfrm>
            <a:off x="8670121" y="7516433"/>
            <a:ext cx="947223" cy="871397"/>
            <a:chOff x="0" y="0"/>
            <a:chExt cx="249474" cy="229504"/>
          </a:xfrm>
        </p:grpSpPr>
        <p:sp>
          <p:nvSpPr>
            <p:cNvPr id="28" name="Freeform 28"/>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29" name="TextBox 29"/>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6</a:t>
              </a:r>
            </a:p>
          </p:txBody>
        </p:sp>
      </p:grpSp>
      <p:grpSp>
        <p:nvGrpSpPr>
          <p:cNvPr id="30" name="Group 30"/>
          <p:cNvGrpSpPr/>
          <p:nvPr/>
        </p:nvGrpSpPr>
        <p:grpSpPr>
          <a:xfrm>
            <a:off x="8670388" y="8568804"/>
            <a:ext cx="947223" cy="871397"/>
            <a:chOff x="0" y="0"/>
            <a:chExt cx="249474" cy="229504"/>
          </a:xfrm>
        </p:grpSpPr>
        <p:sp>
          <p:nvSpPr>
            <p:cNvPr id="31" name="Freeform 31"/>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32" name="TextBox 32"/>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7</a:t>
              </a:r>
            </a:p>
          </p:txBody>
        </p:sp>
      </p:grpSp>
      <p:sp>
        <p:nvSpPr>
          <p:cNvPr id="33" name="TextBox 33"/>
          <p:cNvSpPr txBox="1"/>
          <p:nvPr/>
        </p:nvSpPr>
        <p:spPr>
          <a:xfrm>
            <a:off x="9844254" y="3413143"/>
            <a:ext cx="8165606" cy="639953"/>
          </a:xfrm>
          <a:prstGeom prst="rect">
            <a:avLst/>
          </a:prstGeom>
        </p:spPr>
        <p:txBody>
          <a:bodyPr lIns="0" tIns="0" rIns="0" bIns="0" rtlCol="0" anchor="t">
            <a:spAutoFit/>
          </a:bodyPr>
          <a:lstStyle/>
          <a:p>
            <a:pPr marL="0" lvl="1" indent="0" algn="l">
              <a:lnSpc>
                <a:spcPts val="4756"/>
              </a:lnSpc>
              <a:spcBef>
                <a:spcPct val="0"/>
              </a:spcBef>
            </a:pPr>
            <a:r>
              <a:rPr lang="en-US" sz="4100" b="1" spc="-123">
                <a:solidFill>
                  <a:srgbClr val="405D72"/>
                </a:solidFill>
                <a:latin typeface="Poppins Bold"/>
                <a:ea typeface="Poppins Bold"/>
                <a:cs typeface="Poppins Bold"/>
                <a:sym typeface="Poppins Bold"/>
              </a:rPr>
              <a:t>Data Understanding</a:t>
            </a:r>
          </a:p>
        </p:txBody>
      </p:sp>
      <p:sp>
        <p:nvSpPr>
          <p:cNvPr id="34" name="TextBox 34"/>
          <p:cNvSpPr txBox="1"/>
          <p:nvPr/>
        </p:nvSpPr>
        <p:spPr>
          <a:xfrm>
            <a:off x="9844254" y="4501519"/>
            <a:ext cx="8165606" cy="639953"/>
          </a:xfrm>
          <a:prstGeom prst="rect">
            <a:avLst/>
          </a:prstGeom>
        </p:spPr>
        <p:txBody>
          <a:bodyPr lIns="0" tIns="0" rIns="0" bIns="0" rtlCol="0" anchor="t">
            <a:spAutoFit/>
          </a:bodyPr>
          <a:lstStyle/>
          <a:p>
            <a:pPr marL="0" lvl="1" indent="0" algn="l">
              <a:lnSpc>
                <a:spcPts val="4756"/>
              </a:lnSpc>
              <a:spcBef>
                <a:spcPct val="0"/>
              </a:spcBef>
            </a:pPr>
            <a:r>
              <a:rPr lang="en-US" sz="4100" b="1" spc="-123">
                <a:solidFill>
                  <a:srgbClr val="405D72"/>
                </a:solidFill>
                <a:latin typeface="Poppins Bold"/>
                <a:ea typeface="Poppins Bold"/>
                <a:cs typeface="Poppins Bold"/>
                <a:sym typeface="Poppins Bold"/>
              </a:rPr>
              <a:t>Exploratory Data Analysis</a:t>
            </a:r>
          </a:p>
        </p:txBody>
      </p:sp>
      <p:sp>
        <p:nvSpPr>
          <p:cNvPr id="35" name="TextBox 35"/>
          <p:cNvSpPr txBox="1"/>
          <p:nvPr/>
        </p:nvSpPr>
        <p:spPr>
          <a:xfrm>
            <a:off x="9844254" y="5517886"/>
            <a:ext cx="8165606" cy="639953"/>
          </a:xfrm>
          <a:prstGeom prst="rect">
            <a:avLst/>
          </a:prstGeom>
        </p:spPr>
        <p:txBody>
          <a:bodyPr lIns="0" tIns="0" rIns="0" bIns="0" rtlCol="0" anchor="t">
            <a:spAutoFit/>
          </a:bodyPr>
          <a:lstStyle/>
          <a:p>
            <a:pPr marL="0" lvl="1" indent="0" algn="l">
              <a:lnSpc>
                <a:spcPts val="4756"/>
              </a:lnSpc>
              <a:spcBef>
                <a:spcPct val="0"/>
              </a:spcBef>
            </a:pPr>
            <a:r>
              <a:rPr lang="en-US" sz="4100" b="1" spc="-123">
                <a:solidFill>
                  <a:srgbClr val="405D72"/>
                </a:solidFill>
                <a:latin typeface="Poppins Bold"/>
                <a:ea typeface="Poppins Bold"/>
                <a:cs typeface="Poppins Bold"/>
                <a:sym typeface="Poppins Bold"/>
              </a:rPr>
              <a:t>Data Preprocessing</a:t>
            </a:r>
          </a:p>
        </p:txBody>
      </p:sp>
      <p:sp>
        <p:nvSpPr>
          <p:cNvPr id="36" name="TextBox 36"/>
          <p:cNvSpPr txBox="1"/>
          <p:nvPr/>
        </p:nvSpPr>
        <p:spPr>
          <a:xfrm>
            <a:off x="9844254" y="6643614"/>
            <a:ext cx="8165606" cy="639953"/>
          </a:xfrm>
          <a:prstGeom prst="rect">
            <a:avLst/>
          </a:prstGeom>
        </p:spPr>
        <p:txBody>
          <a:bodyPr lIns="0" tIns="0" rIns="0" bIns="0" rtlCol="0" anchor="t">
            <a:spAutoFit/>
          </a:bodyPr>
          <a:lstStyle/>
          <a:p>
            <a:pPr marL="0" lvl="1" indent="0" algn="l">
              <a:lnSpc>
                <a:spcPts val="4756"/>
              </a:lnSpc>
              <a:spcBef>
                <a:spcPct val="0"/>
              </a:spcBef>
            </a:pPr>
            <a:r>
              <a:rPr lang="en-US" sz="4100" b="1" spc="-123">
                <a:solidFill>
                  <a:srgbClr val="405D72"/>
                </a:solidFill>
                <a:latin typeface="Poppins Bold"/>
                <a:ea typeface="Poppins Bold"/>
                <a:cs typeface="Poppins Bold"/>
                <a:sym typeface="Poppins Bold"/>
              </a:rPr>
              <a:t>Modeling</a:t>
            </a:r>
          </a:p>
        </p:txBody>
      </p:sp>
      <p:sp>
        <p:nvSpPr>
          <p:cNvPr id="37" name="TextBox 37"/>
          <p:cNvSpPr txBox="1"/>
          <p:nvPr/>
        </p:nvSpPr>
        <p:spPr>
          <a:xfrm>
            <a:off x="9844254" y="7731242"/>
            <a:ext cx="8165606" cy="639953"/>
          </a:xfrm>
          <a:prstGeom prst="rect">
            <a:avLst/>
          </a:prstGeom>
        </p:spPr>
        <p:txBody>
          <a:bodyPr lIns="0" tIns="0" rIns="0" bIns="0" rtlCol="0" anchor="t">
            <a:spAutoFit/>
          </a:bodyPr>
          <a:lstStyle/>
          <a:p>
            <a:pPr marL="0" lvl="1" indent="0" algn="l">
              <a:lnSpc>
                <a:spcPts val="4756"/>
              </a:lnSpc>
              <a:spcBef>
                <a:spcPct val="0"/>
              </a:spcBef>
            </a:pPr>
            <a:r>
              <a:rPr lang="en-US" sz="4100" b="1" spc="-123">
                <a:solidFill>
                  <a:srgbClr val="405D72"/>
                </a:solidFill>
                <a:latin typeface="Poppins Bold"/>
                <a:ea typeface="Poppins Bold"/>
                <a:cs typeface="Poppins Bold"/>
                <a:sym typeface="Poppins Bold"/>
              </a:rPr>
              <a:t>Conclusion</a:t>
            </a:r>
          </a:p>
        </p:txBody>
      </p:sp>
      <p:sp>
        <p:nvSpPr>
          <p:cNvPr id="38" name="TextBox 38"/>
          <p:cNvSpPr txBox="1"/>
          <p:nvPr/>
        </p:nvSpPr>
        <p:spPr>
          <a:xfrm>
            <a:off x="9844254" y="8675001"/>
            <a:ext cx="8165606" cy="639953"/>
          </a:xfrm>
          <a:prstGeom prst="rect">
            <a:avLst/>
          </a:prstGeom>
        </p:spPr>
        <p:txBody>
          <a:bodyPr lIns="0" tIns="0" rIns="0" bIns="0" rtlCol="0" anchor="t">
            <a:spAutoFit/>
          </a:bodyPr>
          <a:lstStyle/>
          <a:p>
            <a:pPr marL="0" lvl="1" indent="0" algn="l">
              <a:lnSpc>
                <a:spcPts val="4756"/>
              </a:lnSpc>
              <a:spcBef>
                <a:spcPct val="0"/>
              </a:spcBef>
            </a:pPr>
            <a:r>
              <a:rPr lang="en-US" sz="4100" b="1" spc="-123">
                <a:solidFill>
                  <a:srgbClr val="405D72"/>
                </a:solidFill>
                <a:latin typeface="Poppins Bold"/>
                <a:ea typeface="Poppins Bold"/>
                <a:cs typeface="Poppins Bold"/>
                <a:sym typeface="Poppins Bold"/>
              </a:rPr>
              <a:t>Recommendation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8700" y="1268183"/>
            <a:ext cx="947223" cy="672718"/>
            <a:chOff x="0" y="0"/>
            <a:chExt cx="249474" cy="177177"/>
          </a:xfrm>
        </p:grpSpPr>
        <p:sp>
          <p:nvSpPr>
            <p:cNvPr id="10" name="Freeform 10"/>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1" name="TextBox 11"/>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3.6</a:t>
              </a:r>
            </a:p>
          </p:txBody>
        </p:sp>
      </p:grpSp>
      <p:sp>
        <p:nvSpPr>
          <p:cNvPr id="12" name="Freeform 12"/>
          <p:cNvSpPr/>
          <p:nvPr/>
        </p:nvSpPr>
        <p:spPr>
          <a:xfrm>
            <a:off x="2191381" y="2096859"/>
            <a:ext cx="6667287" cy="3238397"/>
          </a:xfrm>
          <a:custGeom>
            <a:avLst/>
            <a:gdLst/>
            <a:ahLst/>
            <a:cxnLst/>
            <a:rect l="l" t="t" r="r" b="b"/>
            <a:pathLst>
              <a:path w="6667287" h="3238397">
                <a:moveTo>
                  <a:pt x="0" y="0"/>
                </a:moveTo>
                <a:lnTo>
                  <a:pt x="6667287" y="0"/>
                </a:lnTo>
                <a:lnTo>
                  <a:pt x="6667287" y="3238397"/>
                </a:lnTo>
                <a:lnTo>
                  <a:pt x="0" y="3238397"/>
                </a:lnTo>
                <a:lnTo>
                  <a:pt x="0" y="0"/>
                </a:lnTo>
                <a:close/>
              </a:path>
            </a:pathLst>
          </a:custGeom>
          <a:blipFill>
            <a:blip r:embed="rId5"/>
            <a:stretch>
              <a:fillRect/>
            </a:stretch>
          </a:blipFill>
        </p:spPr>
      </p:sp>
      <p:sp>
        <p:nvSpPr>
          <p:cNvPr id="13" name="Freeform 13"/>
          <p:cNvSpPr/>
          <p:nvPr/>
        </p:nvSpPr>
        <p:spPr>
          <a:xfrm>
            <a:off x="1214817" y="6109956"/>
            <a:ext cx="6183858" cy="4165073"/>
          </a:xfrm>
          <a:custGeom>
            <a:avLst/>
            <a:gdLst/>
            <a:ahLst/>
            <a:cxnLst/>
            <a:rect l="l" t="t" r="r" b="b"/>
            <a:pathLst>
              <a:path w="6183858" h="4165073">
                <a:moveTo>
                  <a:pt x="0" y="0"/>
                </a:moveTo>
                <a:lnTo>
                  <a:pt x="6183858" y="0"/>
                </a:lnTo>
                <a:lnTo>
                  <a:pt x="6183858" y="4165073"/>
                </a:lnTo>
                <a:lnTo>
                  <a:pt x="0" y="4165073"/>
                </a:lnTo>
                <a:lnTo>
                  <a:pt x="0" y="0"/>
                </a:lnTo>
                <a:close/>
              </a:path>
            </a:pathLst>
          </a:custGeom>
          <a:blipFill>
            <a:blip r:embed="rId6"/>
            <a:stretch>
              <a:fillRect/>
            </a:stretch>
          </a:blipFill>
        </p:spPr>
      </p:sp>
      <p:sp>
        <p:nvSpPr>
          <p:cNvPr id="14" name="Freeform 14"/>
          <p:cNvSpPr/>
          <p:nvPr/>
        </p:nvSpPr>
        <p:spPr>
          <a:xfrm>
            <a:off x="7868583" y="6878080"/>
            <a:ext cx="10002424" cy="2444201"/>
          </a:xfrm>
          <a:custGeom>
            <a:avLst/>
            <a:gdLst/>
            <a:ahLst/>
            <a:cxnLst/>
            <a:rect l="l" t="t" r="r" b="b"/>
            <a:pathLst>
              <a:path w="10002424" h="2444201">
                <a:moveTo>
                  <a:pt x="0" y="0"/>
                </a:moveTo>
                <a:lnTo>
                  <a:pt x="10002425" y="0"/>
                </a:lnTo>
                <a:lnTo>
                  <a:pt x="10002425" y="2444201"/>
                </a:lnTo>
                <a:lnTo>
                  <a:pt x="0" y="2444201"/>
                </a:lnTo>
                <a:lnTo>
                  <a:pt x="0" y="0"/>
                </a:lnTo>
                <a:close/>
              </a:path>
            </a:pathLst>
          </a:custGeom>
          <a:blipFill>
            <a:blip r:embed="rId7"/>
            <a:stretch>
              <a:fillRect/>
            </a:stretch>
          </a:blipFill>
        </p:spPr>
      </p:sp>
      <p:sp>
        <p:nvSpPr>
          <p:cNvPr id="15" name="TextBox 15"/>
          <p:cNvSpPr txBox="1"/>
          <p:nvPr/>
        </p:nvSpPr>
        <p:spPr>
          <a:xfrm>
            <a:off x="3174587" y="101600"/>
            <a:ext cx="11938827" cy="1749425"/>
          </a:xfrm>
          <a:prstGeom prst="rect">
            <a:avLst/>
          </a:prstGeom>
        </p:spPr>
        <p:txBody>
          <a:bodyPr lIns="0" tIns="0" rIns="0" bIns="0" rtlCol="0" anchor="t">
            <a:spAutoFit/>
          </a:bodyPr>
          <a:lstStyle/>
          <a:p>
            <a:pPr algn="ctr">
              <a:lnSpc>
                <a:spcPts val="7000"/>
              </a:lnSpc>
            </a:pPr>
            <a:r>
              <a:rPr lang="en-US" sz="5000" spc="-150">
                <a:solidFill>
                  <a:srgbClr val="405D72"/>
                </a:solidFill>
                <a:latin typeface="Anton"/>
                <a:ea typeface="Anton"/>
                <a:cs typeface="Anton"/>
                <a:sym typeface="Anton"/>
              </a:rPr>
              <a:t>4A . DATA CLEANING</a:t>
            </a:r>
          </a:p>
          <a:p>
            <a:pPr algn="ctr">
              <a:lnSpc>
                <a:spcPts val="7000"/>
              </a:lnSpc>
            </a:pPr>
            <a:endParaRPr lang="en-US" sz="5000" spc="-150">
              <a:solidFill>
                <a:srgbClr val="405D72"/>
              </a:solidFill>
              <a:latin typeface="Anton"/>
              <a:ea typeface="Anton"/>
              <a:cs typeface="Anton"/>
              <a:sym typeface="Anton"/>
            </a:endParaRPr>
          </a:p>
        </p:txBody>
      </p:sp>
      <p:sp>
        <p:nvSpPr>
          <p:cNvPr id="16" name="TextBox 16"/>
          <p:cNvSpPr txBox="1"/>
          <p:nvPr/>
        </p:nvSpPr>
        <p:spPr>
          <a:xfrm>
            <a:off x="2191381" y="1369592"/>
            <a:ext cx="9406741" cy="393700"/>
          </a:xfrm>
          <a:prstGeom prst="rect">
            <a:avLst/>
          </a:prstGeom>
        </p:spPr>
        <p:txBody>
          <a:bodyPr lIns="0" tIns="0" rIns="0" bIns="0" rtlCol="0" anchor="t">
            <a:spAutoFit/>
          </a:bodyPr>
          <a:lstStyle/>
          <a:p>
            <a:pPr marL="0" lvl="1" indent="0" algn="l">
              <a:lnSpc>
                <a:spcPts val="2900"/>
              </a:lnSpc>
              <a:spcBef>
                <a:spcPct val="0"/>
              </a:spcBef>
            </a:pPr>
            <a:r>
              <a:rPr lang="en-US" sz="2500" b="1" spc="-75">
                <a:solidFill>
                  <a:srgbClr val="405D72"/>
                </a:solidFill>
                <a:latin typeface="Poppins Bold"/>
                <a:ea typeface="Poppins Bold"/>
                <a:cs typeface="Poppins Bold"/>
                <a:sym typeface="Poppins Bold"/>
              </a:rPr>
              <a:t>Penanganan Outlier - Population</a:t>
            </a:r>
          </a:p>
        </p:txBody>
      </p:sp>
      <p:sp>
        <p:nvSpPr>
          <p:cNvPr id="17" name="TextBox 17"/>
          <p:cNvSpPr txBox="1"/>
          <p:nvPr/>
        </p:nvSpPr>
        <p:spPr>
          <a:xfrm>
            <a:off x="1556032" y="5563856"/>
            <a:ext cx="6312552"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Cek Deskriptif Statistik kolom Population</a:t>
            </a:r>
          </a:p>
        </p:txBody>
      </p:sp>
      <p:sp>
        <p:nvSpPr>
          <p:cNvPr id="18" name="TextBox 18"/>
          <p:cNvSpPr txBox="1"/>
          <p:nvPr/>
        </p:nvSpPr>
        <p:spPr>
          <a:xfrm>
            <a:off x="10614961" y="6251567"/>
            <a:ext cx="3474272"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Cek Population &gt; 3134</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8700" y="1268183"/>
            <a:ext cx="947223" cy="672718"/>
            <a:chOff x="0" y="0"/>
            <a:chExt cx="249474" cy="177177"/>
          </a:xfrm>
        </p:grpSpPr>
        <p:sp>
          <p:nvSpPr>
            <p:cNvPr id="10" name="Freeform 10"/>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1" name="TextBox 11"/>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3.7</a:t>
              </a:r>
            </a:p>
          </p:txBody>
        </p:sp>
      </p:grpSp>
      <p:sp>
        <p:nvSpPr>
          <p:cNvPr id="12" name="Freeform 12"/>
          <p:cNvSpPr/>
          <p:nvPr/>
        </p:nvSpPr>
        <p:spPr>
          <a:xfrm>
            <a:off x="2191381" y="2077809"/>
            <a:ext cx="6598595" cy="3027591"/>
          </a:xfrm>
          <a:custGeom>
            <a:avLst/>
            <a:gdLst/>
            <a:ahLst/>
            <a:cxnLst/>
            <a:rect l="l" t="t" r="r" b="b"/>
            <a:pathLst>
              <a:path w="6598595" h="3027591">
                <a:moveTo>
                  <a:pt x="0" y="0"/>
                </a:moveTo>
                <a:lnTo>
                  <a:pt x="6598595" y="0"/>
                </a:lnTo>
                <a:lnTo>
                  <a:pt x="6598595" y="3027591"/>
                </a:lnTo>
                <a:lnTo>
                  <a:pt x="0" y="3027591"/>
                </a:lnTo>
                <a:lnTo>
                  <a:pt x="0" y="0"/>
                </a:lnTo>
                <a:close/>
              </a:path>
            </a:pathLst>
          </a:custGeom>
          <a:blipFill>
            <a:blip r:embed="rId5"/>
            <a:stretch>
              <a:fillRect/>
            </a:stretch>
          </a:blipFill>
        </p:spPr>
      </p:sp>
      <p:sp>
        <p:nvSpPr>
          <p:cNvPr id="13" name="Freeform 13"/>
          <p:cNvSpPr/>
          <p:nvPr/>
        </p:nvSpPr>
        <p:spPr>
          <a:xfrm>
            <a:off x="1191552" y="5775325"/>
            <a:ext cx="6371490" cy="4175909"/>
          </a:xfrm>
          <a:custGeom>
            <a:avLst/>
            <a:gdLst/>
            <a:ahLst/>
            <a:cxnLst/>
            <a:rect l="l" t="t" r="r" b="b"/>
            <a:pathLst>
              <a:path w="6371490" h="4175909">
                <a:moveTo>
                  <a:pt x="0" y="0"/>
                </a:moveTo>
                <a:lnTo>
                  <a:pt x="6371490" y="0"/>
                </a:lnTo>
                <a:lnTo>
                  <a:pt x="6371490" y="4175909"/>
                </a:lnTo>
                <a:lnTo>
                  <a:pt x="0" y="4175909"/>
                </a:lnTo>
                <a:lnTo>
                  <a:pt x="0" y="0"/>
                </a:lnTo>
                <a:close/>
              </a:path>
            </a:pathLst>
          </a:custGeom>
          <a:blipFill>
            <a:blip r:embed="rId6"/>
            <a:stretch>
              <a:fillRect/>
            </a:stretch>
          </a:blipFill>
        </p:spPr>
      </p:sp>
      <p:sp>
        <p:nvSpPr>
          <p:cNvPr id="14" name="Freeform 14"/>
          <p:cNvSpPr/>
          <p:nvPr/>
        </p:nvSpPr>
        <p:spPr>
          <a:xfrm>
            <a:off x="8073227" y="6691092"/>
            <a:ext cx="9797781" cy="2048317"/>
          </a:xfrm>
          <a:custGeom>
            <a:avLst/>
            <a:gdLst/>
            <a:ahLst/>
            <a:cxnLst/>
            <a:rect l="l" t="t" r="r" b="b"/>
            <a:pathLst>
              <a:path w="9797781" h="2048317">
                <a:moveTo>
                  <a:pt x="0" y="0"/>
                </a:moveTo>
                <a:lnTo>
                  <a:pt x="9797781" y="0"/>
                </a:lnTo>
                <a:lnTo>
                  <a:pt x="9797781" y="2048316"/>
                </a:lnTo>
                <a:lnTo>
                  <a:pt x="0" y="2048316"/>
                </a:lnTo>
                <a:lnTo>
                  <a:pt x="0" y="0"/>
                </a:lnTo>
                <a:close/>
              </a:path>
            </a:pathLst>
          </a:custGeom>
          <a:blipFill>
            <a:blip r:embed="rId7"/>
            <a:stretch>
              <a:fillRect/>
            </a:stretch>
          </a:blipFill>
        </p:spPr>
      </p:sp>
      <p:sp>
        <p:nvSpPr>
          <p:cNvPr id="15" name="TextBox 15"/>
          <p:cNvSpPr txBox="1"/>
          <p:nvPr/>
        </p:nvSpPr>
        <p:spPr>
          <a:xfrm>
            <a:off x="3174587" y="101600"/>
            <a:ext cx="11938827" cy="1749425"/>
          </a:xfrm>
          <a:prstGeom prst="rect">
            <a:avLst/>
          </a:prstGeom>
        </p:spPr>
        <p:txBody>
          <a:bodyPr lIns="0" tIns="0" rIns="0" bIns="0" rtlCol="0" anchor="t">
            <a:spAutoFit/>
          </a:bodyPr>
          <a:lstStyle/>
          <a:p>
            <a:pPr algn="ctr">
              <a:lnSpc>
                <a:spcPts val="7000"/>
              </a:lnSpc>
            </a:pPr>
            <a:r>
              <a:rPr lang="en-US" sz="5000" spc="-150">
                <a:solidFill>
                  <a:srgbClr val="405D72"/>
                </a:solidFill>
                <a:latin typeface="Anton"/>
                <a:ea typeface="Anton"/>
                <a:cs typeface="Anton"/>
                <a:sym typeface="Anton"/>
              </a:rPr>
              <a:t>4A . DATA CLEANING</a:t>
            </a:r>
          </a:p>
          <a:p>
            <a:pPr algn="ctr">
              <a:lnSpc>
                <a:spcPts val="7000"/>
              </a:lnSpc>
            </a:pPr>
            <a:endParaRPr lang="en-US" sz="5000" spc="-150">
              <a:solidFill>
                <a:srgbClr val="405D72"/>
              </a:solidFill>
              <a:latin typeface="Anton"/>
              <a:ea typeface="Anton"/>
              <a:cs typeface="Anton"/>
              <a:sym typeface="Anton"/>
            </a:endParaRPr>
          </a:p>
        </p:txBody>
      </p:sp>
      <p:sp>
        <p:nvSpPr>
          <p:cNvPr id="16" name="TextBox 16"/>
          <p:cNvSpPr txBox="1"/>
          <p:nvPr/>
        </p:nvSpPr>
        <p:spPr>
          <a:xfrm>
            <a:off x="10037277" y="6027758"/>
            <a:ext cx="6312552"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Cek Households &gt; 1091,5</a:t>
            </a:r>
          </a:p>
        </p:txBody>
      </p:sp>
      <p:sp>
        <p:nvSpPr>
          <p:cNvPr id="17" name="TextBox 17"/>
          <p:cNvSpPr txBox="1"/>
          <p:nvPr/>
        </p:nvSpPr>
        <p:spPr>
          <a:xfrm>
            <a:off x="2343781" y="1521992"/>
            <a:ext cx="9406741" cy="393700"/>
          </a:xfrm>
          <a:prstGeom prst="rect">
            <a:avLst/>
          </a:prstGeom>
        </p:spPr>
        <p:txBody>
          <a:bodyPr lIns="0" tIns="0" rIns="0" bIns="0" rtlCol="0" anchor="t">
            <a:spAutoFit/>
          </a:bodyPr>
          <a:lstStyle/>
          <a:p>
            <a:pPr marL="0" lvl="1" indent="0" algn="l">
              <a:lnSpc>
                <a:spcPts val="2900"/>
              </a:lnSpc>
              <a:spcBef>
                <a:spcPct val="0"/>
              </a:spcBef>
            </a:pPr>
            <a:r>
              <a:rPr lang="en-US" sz="2500" b="1" spc="-75">
                <a:solidFill>
                  <a:srgbClr val="405D72"/>
                </a:solidFill>
                <a:latin typeface="Poppins Bold"/>
                <a:ea typeface="Poppins Bold"/>
                <a:cs typeface="Poppins Bold"/>
                <a:sym typeface="Poppins Bold"/>
              </a:rPr>
              <a:t>Penanganan Outlier - Households</a:t>
            </a:r>
          </a:p>
        </p:txBody>
      </p:sp>
      <p:sp>
        <p:nvSpPr>
          <p:cNvPr id="18" name="TextBox 18"/>
          <p:cNvSpPr txBox="1"/>
          <p:nvPr/>
        </p:nvSpPr>
        <p:spPr>
          <a:xfrm>
            <a:off x="1502312" y="5248275"/>
            <a:ext cx="6312552"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Cek Deskriptif Statistik kolom Households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8700" y="1268183"/>
            <a:ext cx="947223" cy="672718"/>
            <a:chOff x="0" y="0"/>
            <a:chExt cx="249474" cy="177177"/>
          </a:xfrm>
        </p:grpSpPr>
        <p:sp>
          <p:nvSpPr>
            <p:cNvPr id="10" name="Freeform 10"/>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1" name="TextBox 11"/>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3.8</a:t>
              </a:r>
            </a:p>
          </p:txBody>
        </p:sp>
      </p:grpSp>
      <p:sp>
        <p:nvSpPr>
          <p:cNvPr id="12" name="Freeform 12"/>
          <p:cNvSpPr/>
          <p:nvPr/>
        </p:nvSpPr>
        <p:spPr>
          <a:xfrm>
            <a:off x="2343781" y="2096859"/>
            <a:ext cx="6768646" cy="2023367"/>
          </a:xfrm>
          <a:custGeom>
            <a:avLst/>
            <a:gdLst/>
            <a:ahLst/>
            <a:cxnLst/>
            <a:rect l="l" t="t" r="r" b="b"/>
            <a:pathLst>
              <a:path w="6768646" h="2023367">
                <a:moveTo>
                  <a:pt x="0" y="0"/>
                </a:moveTo>
                <a:lnTo>
                  <a:pt x="6768646" y="0"/>
                </a:lnTo>
                <a:lnTo>
                  <a:pt x="6768646" y="2023368"/>
                </a:lnTo>
                <a:lnTo>
                  <a:pt x="0" y="2023368"/>
                </a:lnTo>
                <a:lnTo>
                  <a:pt x="0" y="0"/>
                </a:lnTo>
                <a:close/>
              </a:path>
            </a:pathLst>
          </a:custGeom>
          <a:blipFill>
            <a:blip r:embed="rId5"/>
            <a:stretch>
              <a:fillRect/>
            </a:stretch>
          </a:blipFill>
        </p:spPr>
      </p:sp>
      <p:sp>
        <p:nvSpPr>
          <p:cNvPr id="13" name="Freeform 13"/>
          <p:cNvSpPr/>
          <p:nvPr/>
        </p:nvSpPr>
        <p:spPr>
          <a:xfrm>
            <a:off x="1028700" y="5047788"/>
            <a:ext cx="7068908" cy="4474595"/>
          </a:xfrm>
          <a:custGeom>
            <a:avLst/>
            <a:gdLst/>
            <a:ahLst/>
            <a:cxnLst/>
            <a:rect l="l" t="t" r="r" b="b"/>
            <a:pathLst>
              <a:path w="7068908" h="4474595">
                <a:moveTo>
                  <a:pt x="0" y="0"/>
                </a:moveTo>
                <a:lnTo>
                  <a:pt x="7068908" y="0"/>
                </a:lnTo>
                <a:lnTo>
                  <a:pt x="7068908" y="4474595"/>
                </a:lnTo>
                <a:lnTo>
                  <a:pt x="0" y="4474595"/>
                </a:lnTo>
                <a:lnTo>
                  <a:pt x="0" y="0"/>
                </a:lnTo>
                <a:close/>
              </a:path>
            </a:pathLst>
          </a:custGeom>
          <a:blipFill>
            <a:blip r:embed="rId6"/>
            <a:stretch>
              <a:fillRect/>
            </a:stretch>
          </a:blipFill>
        </p:spPr>
      </p:sp>
      <p:sp>
        <p:nvSpPr>
          <p:cNvPr id="14" name="Freeform 14"/>
          <p:cNvSpPr/>
          <p:nvPr/>
        </p:nvSpPr>
        <p:spPr>
          <a:xfrm>
            <a:off x="8288108" y="6612450"/>
            <a:ext cx="9730591" cy="1568271"/>
          </a:xfrm>
          <a:custGeom>
            <a:avLst/>
            <a:gdLst/>
            <a:ahLst/>
            <a:cxnLst/>
            <a:rect l="l" t="t" r="r" b="b"/>
            <a:pathLst>
              <a:path w="9730591" h="1568271">
                <a:moveTo>
                  <a:pt x="0" y="0"/>
                </a:moveTo>
                <a:lnTo>
                  <a:pt x="9730591" y="0"/>
                </a:lnTo>
                <a:lnTo>
                  <a:pt x="9730591" y="1568272"/>
                </a:lnTo>
                <a:lnTo>
                  <a:pt x="0" y="1568272"/>
                </a:lnTo>
                <a:lnTo>
                  <a:pt x="0" y="0"/>
                </a:lnTo>
                <a:close/>
              </a:path>
            </a:pathLst>
          </a:custGeom>
          <a:blipFill>
            <a:blip r:embed="rId7"/>
            <a:stretch>
              <a:fillRect r="-2172"/>
            </a:stretch>
          </a:blipFill>
        </p:spPr>
      </p:sp>
      <p:sp>
        <p:nvSpPr>
          <p:cNvPr id="15" name="TextBox 15"/>
          <p:cNvSpPr txBox="1"/>
          <p:nvPr/>
        </p:nvSpPr>
        <p:spPr>
          <a:xfrm>
            <a:off x="3174587" y="101600"/>
            <a:ext cx="11938827" cy="1749425"/>
          </a:xfrm>
          <a:prstGeom prst="rect">
            <a:avLst/>
          </a:prstGeom>
        </p:spPr>
        <p:txBody>
          <a:bodyPr lIns="0" tIns="0" rIns="0" bIns="0" rtlCol="0" anchor="t">
            <a:spAutoFit/>
          </a:bodyPr>
          <a:lstStyle/>
          <a:p>
            <a:pPr algn="ctr">
              <a:lnSpc>
                <a:spcPts val="7000"/>
              </a:lnSpc>
            </a:pPr>
            <a:r>
              <a:rPr lang="en-US" sz="5000" spc="-150">
                <a:solidFill>
                  <a:srgbClr val="405D72"/>
                </a:solidFill>
                <a:latin typeface="Anton"/>
                <a:ea typeface="Anton"/>
                <a:cs typeface="Anton"/>
                <a:sym typeface="Anton"/>
              </a:rPr>
              <a:t>4A . DATA CLEANING</a:t>
            </a:r>
          </a:p>
          <a:p>
            <a:pPr algn="ctr">
              <a:lnSpc>
                <a:spcPts val="7000"/>
              </a:lnSpc>
            </a:pPr>
            <a:endParaRPr lang="en-US" sz="5000" spc="-150">
              <a:solidFill>
                <a:srgbClr val="405D72"/>
              </a:solidFill>
              <a:latin typeface="Anton"/>
              <a:ea typeface="Anton"/>
              <a:cs typeface="Anton"/>
              <a:sym typeface="Anton"/>
            </a:endParaRPr>
          </a:p>
        </p:txBody>
      </p:sp>
      <p:sp>
        <p:nvSpPr>
          <p:cNvPr id="16" name="TextBox 16"/>
          <p:cNvSpPr txBox="1"/>
          <p:nvPr/>
        </p:nvSpPr>
        <p:spPr>
          <a:xfrm>
            <a:off x="1272002" y="4501688"/>
            <a:ext cx="6796164"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Cek Deskriptif statistik kolom median Income</a:t>
            </a:r>
          </a:p>
        </p:txBody>
      </p:sp>
      <p:sp>
        <p:nvSpPr>
          <p:cNvPr id="17" name="TextBox 17"/>
          <p:cNvSpPr txBox="1"/>
          <p:nvPr/>
        </p:nvSpPr>
        <p:spPr>
          <a:xfrm>
            <a:off x="2343781" y="1398167"/>
            <a:ext cx="9406741" cy="393700"/>
          </a:xfrm>
          <a:prstGeom prst="rect">
            <a:avLst/>
          </a:prstGeom>
        </p:spPr>
        <p:txBody>
          <a:bodyPr lIns="0" tIns="0" rIns="0" bIns="0" rtlCol="0" anchor="t">
            <a:spAutoFit/>
          </a:bodyPr>
          <a:lstStyle/>
          <a:p>
            <a:pPr marL="0" lvl="1" indent="0" algn="l">
              <a:lnSpc>
                <a:spcPts val="2900"/>
              </a:lnSpc>
              <a:spcBef>
                <a:spcPct val="0"/>
              </a:spcBef>
            </a:pPr>
            <a:r>
              <a:rPr lang="en-US" sz="2500" b="1" spc="-75">
                <a:solidFill>
                  <a:srgbClr val="405D72"/>
                </a:solidFill>
                <a:latin typeface="Poppins Bold"/>
                <a:ea typeface="Poppins Bold"/>
                <a:cs typeface="Poppins Bold"/>
                <a:sym typeface="Poppins Bold"/>
              </a:rPr>
              <a:t>Penanganan Outlier - Median Income</a:t>
            </a:r>
          </a:p>
        </p:txBody>
      </p:sp>
      <p:sp>
        <p:nvSpPr>
          <p:cNvPr id="18" name="TextBox 18"/>
          <p:cNvSpPr txBox="1"/>
          <p:nvPr/>
        </p:nvSpPr>
        <p:spPr>
          <a:xfrm>
            <a:off x="10902526" y="6007523"/>
            <a:ext cx="4420268"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Cek Median Income &gt;7.984</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693110" y="1604542"/>
            <a:ext cx="947223" cy="672718"/>
            <a:chOff x="0" y="0"/>
            <a:chExt cx="249474" cy="177177"/>
          </a:xfrm>
        </p:grpSpPr>
        <p:sp>
          <p:nvSpPr>
            <p:cNvPr id="10" name="Freeform 10"/>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1" name="TextBox 11"/>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1</a:t>
              </a:r>
            </a:p>
          </p:txBody>
        </p:sp>
      </p:grpSp>
      <p:sp>
        <p:nvSpPr>
          <p:cNvPr id="12" name="Freeform 12"/>
          <p:cNvSpPr/>
          <p:nvPr/>
        </p:nvSpPr>
        <p:spPr>
          <a:xfrm>
            <a:off x="1011986" y="2589177"/>
            <a:ext cx="6293389" cy="6356958"/>
          </a:xfrm>
          <a:custGeom>
            <a:avLst/>
            <a:gdLst/>
            <a:ahLst/>
            <a:cxnLst/>
            <a:rect l="l" t="t" r="r" b="b"/>
            <a:pathLst>
              <a:path w="6293389" h="6356958">
                <a:moveTo>
                  <a:pt x="0" y="0"/>
                </a:moveTo>
                <a:lnTo>
                  <a:pt x="6293388" y="0"/>
                </a:lnTo>
                <a:lnTo>
                  <a:pt x="6293388" y="6356958"/>
                </a:lnTo>
                <a:lnTo>
                  <a:pt x="0" y="6356958"/>
                </a:lnTo>
                <a:lnTo>
                  <a:pt x="0" y="0"/>
                </a:lnTo>
                <a:close/>
              </a:path>
            </a:pathLst>
          </a:custGeom>
          <a:blipFill>
            <a:blip r:embed="rId5"/>
            <a:stretch>
              <a:fillRect/>
            </a:stretch>
          </a:blipFill>
        </p:spPr>
      </p:sp>
      <p:sp>
        <p:nvSpPr>
          <p:cNvPr id="13" name="Freeform 13"/>
          <p:cNvSpPr/>
          <p:nvPr/>
        </p:nvSpPr>
        <p:spPr>
          <a:xfrm>
            <a:off x="7486349" y="2589177"/>
            <a:ext cx="11143868" cy="3665160"/>
          </a:xfrm>
          <a:custGeom>
            <a:avLst/>
            <a:gdLst/>
            <a:ahLst/>
            <a:cxnLst/>
            <a:rect l="l" t="t" r="r" b="b"/>
            <a:pathLst>
              <a:path w="11143868" h="3665160">
                <a:moveTo>
                  <a:pt x="0" y="0"/>
                </a:moveTo>
                <a:lnTo>
                  <a:pt x="11143868" y="0"/>
                </a:lnTo>
                <a:lnTo>
                  <a:pt x="11143868" y="3665160"/>
                </a:lnTo>
                <a:lnTo>
                  <a:pt x="0" y="3665160"/>
                </a:lnTo>
                <a:lnTo>
                  <a:pt x="0" y="0"/>
                </a:lnTo>
                <a:close/>
              </a:path>
            </a:pathLst>
          </a:custGeom>
          <a:blipFill>
            <a:blip r:embed="rId6"/>
            <a:stretch>
              <a:fillRect/>
            </a:stretch>
          </a:blipFill>
        </p:spPr>
      </p:sp>
      <p:sp>
        <p:nvSpPr>
          <p:cNvPr id="14" name="Freeform 14"/>
          <p:cNvSpPr/>
          <p:nvPr/>
        </p:nvSpPr>
        <p:spPr>
          <a:xfrm>
            <a:off x="10853160" y="6254337"/>
            <a:ext cx="6808466" cy="4128122"/>
          </a:xfrm>
          <a:custGeom>
            <a:avLst/>
            <a:gdLst/>
            <a:ahLst/>
            <a:cxnLst/>
            <a:rect l="l" t="t" r="r" b="b"/>
            <a:pathLst>
              <a:path w="6808466" h="4128122">
                <a:moveTo>
                  <a:pt x="0" y="0"/>
                </a:moveTo>
                <a:lnTo>
                  <a:pt x="6808466" y="0"/>
                </a:lnTo>
                <a:lnTo>
                  <a:pt x="6808466" y="4128122"/>
                </a:lnTo>
                <a:lnTo>
                  <a:pt x="0" y="4128122"/>
                </a:lnTo>
                <a:lnTo>
                  <a:pt x="0" y="0"/>
                </a:lnTo>
                <a:close/>
              </a:path>
            </a:pathLst>
          </a:custGeom>
          <a:blipFill>
            <a:blip r:embed="rId7"/>
            <a:stretch>
              <a:fillRect/>
            </a:stretch>
          </a:blipFill>
        </p:spPr>
      </p:sp>
      <p:sp>
        <p:nvSpPr>
          <p:cNvPr id="15" name="TextBox 15"/>
          <p:cNvSpPr txBox="1"/>
          <p:nvPr/>
        </p:nvSpPr>
        <p:spPr>
          <a:xfrm>
            <a:off x="3443273" y="166652"/>
            <a:ext cx="11938827" cy="2422525"/>
          </a:xfrm>
          <a:prstGeom prst="rect">
            <a:avLst/>
          </a:prstGeom>
        </p:spPr>
        <p:txBody>
          <a:bodyPr lIns="0" tIns="0" rIns="0" bIns="0" rtlCol="0" anchor="t">
            <a:spAutoFit/>
          </a:bodyPr>
          <a:lstStyle/>
          <a:p>
            <a:pPr algn="ctr">
              <a:lnSpc>
                <a:spcPts val="9799"/>
              </a:lnSpc>
            </a:pPr>
            <a:r>
              <a:rPr lang="en-US" sz="6999" spc="-209">
                <a:solidFill>
                  <a:srgbClr val="405D72"/>
                </a:solidFill>
                <a:latin typeface="Anton"/>
                <a:ea typeface="Anton"/>
                <a:cs typeface="Anton"/>
                <a:sym typeface="Anton"/>
              </a:rPr>
              <a:t>4B . FEATURE ENGINEERING</a:t>
            </a:r>
          </a:p>
          <a:p>
            <a:pPr algn="ctr">
              <a:lnSpc>
                <a:spcPts val="9799"/>
              </a:lnSpc>
            </a:pPr>
            <a:endParaRPr lang="en-US" sz="6999" spc="-209">
              <a:solidFill>
                <a:srgbClr val="405D72"/>
              </a:solidFill>
              <a:latin typeface="Anton"/>
              <a:ea typeface="Anton"/>
              <a:cs typeface="Anton"/>
              <a:sym typeface="Anton"/>
            </a:endParaRPr>
          </a:p>
        </p:txBody>
      </p:sp>
      <p:sp>
        <p:nvSpPr>
          <p:cNvPr id="16" name="TextBox 16"/>
          <p:cNvSpPr txBox="1"/>
          <p:nvPr/>
        </p:nvSpPr>
        <p:spPr>
          <a:xfrm>
            <a:off x="1787563" y="1704681"/>
            <a:ext cx="3264891" cy="462915"/>
          </a:xfrm>
          <a:prstGeom prst="rect">
            <a:avLst/>
          </a:prstGeom>
        </p:spPr>
        <p:txBody>
          <a:bodyPr lIns="0" tIns="0" rIns="0" bIns="0" rtlCol="0" anchor="t">
            <a:spAutoFit/>
          </a:bodyPr>
          <a:lstStyle/>
          <a:p>
            <a:pPr marL="0" lvl="1" indent="0" algn="l">
              <a:lnSpc>
                <a:spcPts val="3479"/>
              </a:lnSpc>
              <a:spcBef>
                <a:spcPct val="0"/>
              </a:spcBef>
            </a:pPr>
            <a:r>
              <a:rPr lang="en-US" sz="3000" b="1" spc="-89">
                <a:solidFill>
                  <a:srgbClr val="405D72"/>
                </a:solidFill>
                <a:latin typeface="Poppins Bold"/>
                <a:ea typeface="Poppins Bold"/>
                <a:cs typeface="Poppins Bold"/>
                <a:sym typeface="Poppins Bold"/>
              </a:rPr>
              <a:t>Korelasi Data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693110" y="1604542"/>
            <a:ext cx="947223" cy="672718"/>
            <a:chOff x="0" y="0"/>
            <a:chExt cx="249474" cy="177177"/>
          </a:xfrm>
        </p:grpSpPr>
        <p:sp>
          <p:nvSpPr>
            <p:cNvPr id="10" name="Freeform 10"/>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1" name="TextBox 11"/>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2</a:t>
              </a:r>
            </a:p>
          </p:txBody>
        </p:sp>
      </p:grpSp>
      <p:sp>
        <p:nvSpPr>
          <p:cNvPr id="12" name="Freeform 12"/>
          <p:cNvSpPr/>
          <p:nvPr/>
        </p:nvSpPr>
        <p:spPr>
          <a:xfrm>
            <a:off x="1787563" y="2589177"/>
            <a:ext cx="15471737" cy="1480449"/>
          </a:xfrm>
          <a:custGeom>
            <a:avLst/>
            <a:gdLst/>
            <a:ahLst/>
            <a:cxnLst/>
            <a:rect l="l" t="t" r="r" b="b"/>
            <a:pathLst>
              <a:path w="15471737" h="1480449">
                <a:moveTo>
                  <a:pt x="0" y="0"/>
                </a:moveTo>
                <a:lnTo>
                  <a:pt x="15471737" y="0"/>
                </a:lnTo>
                <a:lnTo>
                  <a:pt x="15471737" y="1480449"/>
                </a:lnTo>
                <a:lnTo>
                  <a:pt x="0" y="1480449"/>
                </a:lnTo>
                <a:lnTo>
                  <a:pt x="0" y="0"/>
                </a:lnTo>
                <a:close/>
              </a:path>
            </a:pathLst>
          </a:custGeom>
          <a:blipFill>
            <a:blip r:embed="rId5"/>
            <a:stretch>
              <a:fillRect/>
            </a:stretch>
          </a:blipFill>
        </p:spPr>
      </p:sp>
      <p:sp>
        <p:nvSpPr>
          <p:cNvPr id="13" name="Freeform 13"/>
          <p:cNvSpPr/>
          <p:nvPr/>
        </p:nvSpPr>
        <p:spPr>
          <a:xfrm>
            <a:off x="3997698" y="4232478"/>
            <a:ext cx="9880126" cy="5908463"/>
          </a:xfrm>
          <a:custGeom>
            <a:avLst/>
            <a:gdLst/>
            <a:ahLst/>
            <a:cxnLst/>
            <a:rect l="l" t="t" r="r" b="b"/>
            <a:pathLst>
              <a:path w="9880126" h="5908463">
                <a:moveTo>
                  <a:pt x="0" y="0"/>
                </a:moveTo>
                <a:lnTo>
                  <a:pt x="9880126" y="0"/>
                </a:lnTo>
                <a:lnTo>
                  <a:pt x="9880126" y="5908463"/>
                </a:lnTo>
                <a:lnTo>
                  <a:pt x="0" y="5908463"/>
                </a:lnTo>
                <a:lnTo>
                  <a:pt x="0" y="0"/>
                </a:lnTo>
                <a:close/>
              </a:path>
            </a:pathLst>
          </a:custGeom>
          <a:blipFill>
            <a:blip r:embed="rId6"/>
            <a:stretch>
              <a:fillRect/>
            </a:stretch>
          </a:blipFill>
        </p:spPr>
      </p:sp>
      <p:sp>
        <p:nvSpPr>
          <p:cNvPr id="14" name="TextBox 14"/>
          <p:cNvSpPr txBox="1"/>
          <p:nvPr/>
        </p:nvSpPr>
        <p:spPr>
          <a:xfrm>
            <a:off x="3443273" y="166652"/>
            <a:ext cx="11938827" cy="2422525"/>
          </a:xfrm>
          <a:prstGeom prst="rect">
            <a:avLst/>
          </a:prstGeom>
        </p:spPr>
        <p:txBody>
          <a:bodyPr lIns="0" tIns="0" rIns="0" bIns="0" rtlCol="0" anchor="t">
            <a:spAutoFit/>
          </a:bodyPr>
          <a:lstStyle/>
          <a:p>
            <a:pPr algn="ctr">
              <a:lnSpc>
                <a:spcPts val="9799"/>
              </a:lnSpc>
            </a:pPr>
            <a:r>
              <a:rPr lang="en-US" sz="6999" spc="-209">
                <a:solidFill>
                  <a:srgbClr val="405D72"/>
                </a:solidFill>
                <a:latin typeface="Anton"/>
                <a:ea typeface="Anton"/>
                <a:cs typeface="Anton"/>
                <a:sym typeface="Anton"/>
              </a:rPr>
              <a:t>4B . FEATURE ENGINEERING</a:t>
            </a:r>
          </a:p>
          <a:p>
            <a:pPr algn="ctr">
              <a:lnSpc>
                <a:spcPts val="9799"/>
              </a:lnSpc>
            </a:pPr>
            <a:endParaRPr lang="en-US" sz="6999" spc="-209">
              <a:solidFill>
                <a:srgbClr val="405D72"/>
              </a:solidFill>
              <a:latin typeface="Anton"/>
              <a:ea typeface="Anton"/>
              <a:cs typeface="Anton"/>
              <a:sym typeface="Anton"/>
            </a:endParaRPr>
          </a:p>
        </p:txBody>
      </p:sp>
      <p:sp>
        <p:nvSpPr>
          <p:cNvPr id="15" name="TextBox 15"/>
          <p:cNvSpPr txBox="1"/>
          <p:nvPr/>
        </p:nvSpPr>
        <p:spPr>
          <a:xfrm>
            <a:off x="1787563" y="1704681"/>
            <a:ext cx="3799976" cy="462915"/>
          </a:xfrm>
          <a:prstGeom prst="rect">
            <a:avLst/>
          </a:prstGeom>
        </p:spPr>
        <p:txBody>
          <a:bodyPr lIns="0" tIns="0" rIns="0" bIns="0" rtlCol="0" anchor="t">
            <a:spAutoFit/>
          </a:bodyPr>
          <a:lstStyle/>
          <a:p>
            <a:pPr marL="0" lvl="1" indent="0" algn="l">
              <a:lnSpc>
                <a:spcPts val="3479"/>
              </a:lnSpc>
              <a:spcBef>
                <a:spcPct val="0"/>
              </a:spcBef>
            </a:pPr>
            <a:r>
              <a:rPr lang="en-US" sz="3000" b="1" spc="-89">
                <a:solidFill>
                  <a:srgbClr val="405D72"/>
                </a:solidFill>
                <a:latin typeface="Poppins Bold"/>
                <a:ea typeface="Poppins Bold"/>
                <a:cs typeface="Poppins Bold"/>
                <a:sym typeface="Poppins Bold"/>
              </a:rPr>
              <a:t>Create New Feature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693110" y="1028700"/>
            <a:ext cx="947223" cy="672718"/>
            <a:chOff x="0" y="0"/>
            <a:chExt cx="249474" cy="177177"/>
          </a:xfrm>
        </p:grpSpPr>
        <p:sp>
          <p:nvSpPr>
            <p:cNvPr id="10" name="Freeform 10"/>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1" name="TextBox 11"/>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a:t>
              </a:r>
            </a:p>
          </p:txBody>
        </p:sp>
      </p:grpSp>
      <p:sp>
        <p:nvSpPr>
          <p:cNvPr id="12" name="Freeform 12"/>
          <p:cNvSpPr/>
          <p:nvPr/>
        </p:nvSpPr>
        <p:spPr>
          <a:xfrm>
            <a:off x="1408131" y="2247015"/>
            <a:ext cx="15851169" cy="4254728"/>
          </a:xfrm>
          <a:custGeom>
            <a:avLst/>
            <a:gdLst/>
            <a:ahLst/>
            <a:cxnLst/>
            <a:rect l="l" t="t" r="r" b="b"/>
            <a:pathLst>
              <a:path w="15851169" h="4254728">
                <a:moveTo>
                  <a:pt x="0" y="0"/>
                </a:moveTo>
                <a:lnTo>
                  <a:pt x="15851169" y="0"/>
                </a:lnTo>
                <a:lnTo>
                  <a:pt x="15851169" y="4254728"/>
                </a:lnTo>
                <a:lnTo>
                  <a:pt x="0" y="4254728"/>
                </a:lnTo>
                <a:lnTo>
                  <a:pt x="0" y="0"/>
                </a:lnTo>
                <a:close/>
              </a:path>
            </a:pathLst>
          </a:custGeom>
          <a:blipFill>
            <a:blip r:embed="rId5"/>
            <a:stretch>
              <a:fillRect t="-1226" b="-1226"/>
            </a:stretch>
          </a:blipFill>
        </p:spPr>
      </p:sp>
      <p:sp>
        <p:nvSpPr>
          <p:cNvPr id="13" name="Freeform 13"/>
          <p:cNvSpPr/>
          <p:nvPr/>
        </p:nvSpPr>
        <p:spPr>
          <a:xfrm>
            <a:off x="1166722" y="7152618"/>
            <a:ext cx="16509489" cy="2476423"/>
          </a:xfrm>
          <a:custGeom>
            <a:avLst/>
            <a:gdLst/>
            <a:ahLst/>
            <a:cxnLst/>
            <a:rect l="l" t="t" r="r" b="b"/>
            <a:pathLst>
              <a:path w="16509489" h="2476423">
                <a:moveTo>
                  <a:pt x="0" y="0"/>
                </a:moveTo>
                <a:lnTo>
                  <a:pt x="16509489" y="0"/>
                </a:lnTo>
                <a:lnTo>
                  <a:pt x="16509489" y="2476423"/>
                </a:lnTo>
                <a:lnTo>
                  <a:pt x="0" y="2476423"/>
                </a:lnTo>
                <a:lnTo>
                  <a:pt x="0" y="0"/>
                </a:lnTo>
                <a:close/>
              </a:path>
            </a:pathLst>
          </a:custGeom>
          <a:blipFill>
            <a:blip r:embed="rId6"/>
            <a:stretch>
              <a:fillRect/>
            </a:stretch>
          </a:blipFill>
        </p:spPr>
      </p:sp>
      <p:sp>
        <p:nvSpPr>
          <p:cNvPr id="14" name="TextBox 14"/>
          <p:cNvSpPr txBox="1"/>
          <p:nvPr/>
        </p:nvSpPr>
        <p:spPr>
          <a:xfrm>
            <a:off x="3443273" y="185702"/>
            <a:ext cx="11938827" cy="1749424"/>
          </a:xfrm>
          <a:prstGeom prst="rect">
            <a:avLst/>
          </a:prstGeom>
        </p:spPr>
        <p:txBody>
          <a:bodyPr lIns="0" tIns="0" rIns="0" bIns="0" rtlCol="0" anchor="t">
            <a:spAutoFit/>
          </a:bodyPr>
          <a:lstStyle/>
          <a:p>
            <a:pPr algn="ctr">
              <a:lnSpc>
                <a:spcPts val="7000"/>
              </a:lnSpc>
            </a:pPr>
            <a:r>
              <a:rPr lang="en-US" sz="5000" spc="-150">
                <a:solidFill>
                  <a:srgbClr val="405D72"/>
                </a:solidFill>
                <a:latin typeface="Anton"/>
                <a:ea typeface="Anton"/>
                <a:cs typeface="Anton"/>
                <a:sym typeface="Anton"/>
              </a:rPr>
              <a:t>4B . FEATURE ENGINEERING</a:t>
            </a:r>
          </a:p>
          <a:p>
            <a:pPr algn="ctr">
              <a:lnSpc>
                <a:spcPts val="7000"/>
              </a:lnSpc>
            </a:pPr>
            <a:endParaRPr lang="en-US" sz="5000" spc="-150">
              <a:solidFill>
                <a:srgbClr val="405D72"/>
              </a:solidFill>
              <a:latin typeface="Anton"/>
              <a:ea typeface="Anton"/>
              <a:cs typeface="Anton"/>
              <a:sym typeface="Anton"/>
            </a:endParaRPr>
          </a:p>
        </p:txBody>
      </p:sp>
      <p:sp>
        <p:nvSpPr>
          <p:cNvPr id="15" name="TextBox 15"/>
          <p:cNvSpPr txBox="1"/>
          <p:nvPr/>
        </p:nvSpPr>
        <p:spPr>
          <a:xfrm>
            <a:off x="1787563" y="1128839"/>
            <a:ext cx="9406741" cy="462915"/>
          </a:xfrm>
          <a:prstGeom prst="rect">
            <a:avLst/>
          </a:prstGeom>
        </p:spPr>
        <p:txBody>
          <a:bodyPr lIns="0" tIns="0" rIns="0" bIns="0" rtlCol="0" anchor="t">
            <a:spAutoFit/>
          </a:bodyPr>
          <a:lstStyle/>
          <a:p>
            <a:pPr marL="0" lvl="1" indent="0" algn="l">
              <a:lnSpc>
                <a:spcPts val="3479"/>
              </a:lnSpc>
              <a:spcBef>
                <a:spcPct val="0"/>
              </a:spcBef>
            </a:pPr>
            <a:r>
              <a:rPr lang="en-US" sz="3000" b="1" spc="-89">
                <a:solidFill>
                  <a:srgbClr val="405D72"/>
                </a:solidFill>
                <a:latin typeface="Poppins Bold"/>
                <a:ea typeface="Poppins Bold"/>
                <a:cs typeface="Poppins Bold"/>
                <a:sym typeface="Poppins Bold"/>
              </a:rPr>
              <a:t>Binning</a:t>
            </a:r>
          </a:p>
        </p:txBody>
      </p:sp>
      <p:sp>
        <p:nvSpPr>
          <p:cNvPr id="16" name="TextBox 16"/>
          <p:cNvSpPr txBox="1"/>
          <p:nvPr/>
        </p:nvSpPr>
        <p:spPr>
          <a:xfrm>
            <a:off x="1787563" y="1767590"/>
            <a:ext cx="9406741" cy="393700"/>
          </a:xfrm>
          <a:prstGeom prst="rect">
            <a:avLst/>
          </a:prstGeom>
        </p:spPr>
        <p:txBody>
          <a:bodyPr lIns="0" tIns="0" rIns="0" bIns="0" rtlCol="0" anchor="t">
            <a:spAutoFit/>
          </a:bodyPr>
          <a:lstStyle/>
          <a:p>
            <a:pPr marL="0" lvl="1" indent="0" algn="l">
              <a:lnSpc>
                <a:spcPts val="2900"/>
              </a:lnSpc>
              <a:spcBef>
                <a:spcPct val="0"/>
              </a:spcBef>
            </a:pPr>
            <a:r>
              <a:rPr lang="en-US" sz="2500" b="1" spc="-75">
                <a:solidFill>
                  <a:srgbClr val="405D72"/>
                </a:solidFill>
                <a:latin typeface="Poppins Bold"/>
                <a:ea typeface="Poppins Bold"/>
                <a:cs typeface="Poppins Bold"/>
                <a:sym typeface="Poppins Bold"/>
              </a:rPr>
              <a:t>A. Binning Median income</a:t>
            </a:r>
          </a:p>
        </p:txBody>
      </p:sp>
      <p:sp>
        <p:nvSpPr>
          <p:cNvPr id="17" name="TextBox 17"/>
          <p:cNvSpPr txBox="1"/>
          <p:nvPr/>
        </p:nvSpPr>
        <p:spPr>
          <a:xfrm>
            <a:off x="1408131" y="6568418"/>
            <a:ext cx="9406741" cy="393700"/>
          </a:xfrm>
          <a:prstGeom prst="rect">
            <a:avLst/>
          </a:prstGeom>
        </p:spPr>
        <p:txBody>
          <a:bodyPr lIns="0" tIns="0" rIns="0" bIns="0" rtlCol="0" anchor="t">
            <a:spAutoFit/>
          </a:bodyPr>
          <a:lstStyle/>
          <a:p>
            <a:pPr marL="0" lvl="1" indent="0" algn="l">
              <a:lnSpc>
                <a:spcPts val="2900"/>
              </a:lnSpc>
              <a:spcBef>
                <a:spcPct val="0"/>
              </a:spcBef>
            </a:pPr>
            <a:r>
              <a:rPr lang="en-US" sz="2500" b="1" spc="-75">
                <a:solidFill>
                  <a:srgbClr val="405D72"/>
                </a:solidFill>
                <a:latin typeface="Poppins Bold"/>
                <a:ea typeface="Poppins Bold"/>
                <a:cs typeface="Poppins Bold"/>
                <a:sym typeface="Poppins Bold"/>
              </a:rPr>
              <a:t>B. Binning  Housing Median Age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1028700" y="339550"/>
            <a:ext cx="599867" cy="662253"/>
          </a:xfrm>
          <a:custGeom>
            <a:avLst/>
            <a:gdLst/>
            <a:ahLst/>
            <a:cxnLst/>
            <a:rect l="l" t="t" r="r" b="b"/>
            <a:pathLst>
              <a:path w="599867" h="662253">
                <a:moveTo>
                  <a:pt x="0" y="0"/>
                </a:moveTo>
                <a:lnTo>
                  <a:pt x="599867" y="0"/>
                </a:lnTo>
                <a:lnTo>
                  <a:pt x="599867" y="662254"/>
                </a:lnTo>
                <a:lnTo>
                  <a:pt x="0" y="662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0" y="5143500"/>
            <a:ext cx="833985" cy="5143500"/>
            <a:chOff x="0" y="0"/>
            <a:chExt cx="219650" cy="1354667"/>
          </a:xfrm>
        </p:grpSpPr>
        <p:sp>
          <p:nvSpPr>
            <p:cNvPr id="4" name="Freeform 4"/>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5" name="TextBox 5"/>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6" name="Group 6"/>
          <p:cNvGrpSpPr/>
          <p:nvPr/>
        </p:nvGrpSpPr>
        <p:grpSpPr>
          <a:xfrm>
            <a:off x="17454015" y="1604542"/>
            <a:ext cx="833985" cy="984635"/>
            <a:chOff x="0" y="0"/>
            <a:chExt cx="219650" cy="259328"/>
          </a:xfrm>
        </p:grpSpPr>
        <p:sp>
          <p:nvSpPr>
            <p:cNvPr id="7" name="Freeform 7"/>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8" name="TextBox 8"/>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9" name="Freeform 9"/>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5">
              <a:alphaModFix amt="12000"/>
              <a:extLst>
                <a:ext uri="{96DAC541-7B7A-43D3-8B79-37D633B846F1}">
                  <asvg:svgBlip xmlns:asvg="http://schemas.microsoft.com/office/drawing/2016/SVG/main" r:embed="rId6"/>
                </a:ext>
              </a:extLst>
            </a:blip>
            <a:stretch>
              <a:fillRect/>
            </a:stretch>
          </a:blipFill>
        </p:spPr>
      </p:sp>
      <p:sp>
        <p:nvSpPr>
          <p:cNvPr id="10" name="Freeform 10"/>
          <p:cNvSpPr/>
          <p:nvPr/>
        </p:nvSpPr>
        <p:spPr>
          <a:xfrm>
            <a:off x="2088618" y="3498463"/>
            <a:ext cx="9764758" cy="6095576"/>
          </a:xfrm>
          <a:custGeom>
            <a:avLst/>
            <a:gdLst/>
            <a:ahLst/>
            <a:cxnLst/>
            <a:rect l="l" t="t" r="r" b="b"/>
            <a:pathLst>
              <a:path w="9764758" h="6095576">
                <a:moveTo>
                  <a:pt x="0" y="0"/>
                </a:moveTo>
                <a:lnTo>
                  <a:pt x="9764758" y="0"/>
                </a:lnTo>
                <a:lnTo>
                  <a:pt x="9764758" y="6095576"/>
                </a:lnTo>
                <a:lnTo>
                  <a:pt x="0" y="6095576"/>
                </a:lnTo>
                <a:lnTo>
                  <a:pt x="0" y="0"/>
                </a:lnTo>
                <a:close/>
              </a:path>
            </a:pathLst>
          </a:custGeom>
          <a:blipFill>
            <a:blip r:embed="rId7"/>
            <a:stretch>
              <a:fillRect/>
            </a:stretch>
          </a:blipFill>
        </p:spPr>
      </p:sp>
      <p:sp>
        <p:nvSpPr>
          <p:cNvPr id="11" name="TextBox 11"/>
          <p:cNvSpPr txBox="1"/>
          <p:nvPr/>
        </p:nvSpPr>
        <p:spPr>
          <a:xfrm>
            <a:off x="1628567" y="332532"/>
            <a:ext cx="3447151" cy="647715"/>
          </a:xfrm>
          <a:prstGeom prst="rect">
            <a:avLst/>
          </a:prstGeom>
        </p:spPr>
        <p:txBody>
          <a:bodyPr lIns="0" tIns="0" rIns="0" bIns="0" rtlCol="0" anchor="t">
            <a:spAutoFit/>
          </a:bodyPr>
          <a:lstStyle/>
          <a:p>
            <a:pPr marL="0" lvl="1" indent="0" algn="r">
              <a:lnSpc>
                <a:spcPts val="4738"/>
              </a:lnSpc>
            </a:pPr>
            <a:r>
              <a:rPr lang="en-US" sz="4084" b="1" spc="-122">
                <a:solidFill>
                  <a:srgbClr val="405D72"/>
                </a:solidFill>
                <a:latin typeface="Poppins Bold"/>
                <a:ea typeface="Poppins Bold"/>
                <a:cs typeface="Poppins Bold"/>
                <a:sym typeface="Poppins Bold"/>
              </a:rPr>
              <a:t>Salford &amp; Co.</a:t>
            </a:r>
          </a:p>
        </p:txBody>
      </p:sp>
      <p:sp>
        <p:nvSpPr>
          <p:cNvPr id="12" name="TextBox 12"/>
          <p:cNvSpPr txBox="1"/>
          <p:nvPr/>
        </p:nvSpPr>
        <p:spPr>
          <a:xfrm>
            <a:off x="3352143" y="1499767"/>
            <a:ext cx="11938827" cy="1749425"/>
          </a:xfrm>
          <a:prstGeom prst="rect">
            <a:avLst/>
          </a:prstGeom>
        </p:spPr>
        <p:txBody>
          <a:bodyPr lIns="0" tIns="0" rIns="0" bIns="0" rtlCol="0" anchor="t">
            <a:spAutoFit/>
          </a:bodyPr>
          <a:lstStyle/>
          <a:p>
            <a:pPr algn="ctr">
              <a:lnSpc>
                <a:spcPts val="7000"/>
              </a:lnSpc>
            </a:pPr>
            <a:r>
              <a:rPr lang="en-US" sz="5000" spc="-150">
                <a:solidFill>
                  <a:srgbClr val="405D72"/>
                </a:solidFill>
                <a:latin typeface="Anton"/>
                <a:ea typeface="Anton"/>
                <a:cs typeface="Anton"/>
                <a:sym typeface="Anton"/>
              </a:rPr>
              <a:t>4B . FEATURE ENGINEERING</a:t>
            </a:r>
          </a:p>
          <a:p>
            <a:pPr algn="ctr">
              <a:lnSpc>
                <a:spcPts val="7000"/>
              </a:lnSpc>
            </a:pPr>
            <a:endParaRPr lang="en-US" sz="5000" spc="-150">
              <a:solidFill>
                <a:srgbClr val="405D72"/>
              </a:solidFill>
              <a:latin typeface="Anton"/>
              <a:ea typeface="Anton"/>
              <a:cs typeface="Anton"/>
              <a:sym typeface="Anton"/>
            </a:endParaRPr>
          </a:p>
        </p:txBody>
      </p:sp>
      <p:grpSp>
        <p:nvGrpSpPr>
          <p:cNvPr id="13" name="Group 13"/>
          <p:cNvGrpSpPr/>
          <p:nvPr/>
        </p:nvGrpSpPr>
        <p:grpSpPr>
          <a:xfrm>
            <a:off x="815691" y="2576474"/>
            <a:ext cx="947223" cy="672718"/>
            <a:chOff x="0" y="0"/>
            <a:chExt cx="249474" cy="177177"/>
          </a:xfrm>
        </p:grpSpPr>
        <p:sp>
          <p:nvSpPr>
            <p:cNvPr id="14" name="Freeform 14"/>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5" name="TextBox 15"/>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4</a:t>
              </a:r>
            </a:p>
          </p:txBody>
        </p:sp>
      </p:grpSp>
      <p:sp>
        <p:nvSpPr>
          <p:cNvPr id="16" name="TextBox 16"/>
          <p:cNvSpPr txBox="1"/>
          <p:nvPr/>
        </p:nvSpPr>
        <p:spPr>
          <a:xfrm>
            <a:off x="2088618" y="2676613"/>
            <a:ext cx="3799976" cy="462915"/>
          </a:xfrm>
          <a:prstGeom prst="rect">
            <a:avLst/>
          </a:prstGeom>
        </p:spPr>
        <p:txBody>
          <a:bodyPr lIns="0" tIns="0" rIns="0" bIns="0" rtlCol="0" anchor="t">
            <a:spAutoFit/>
          </a:bodyPr>
          <a:lstStyle/>
          <a:p>
            <a:pPr marL="0" lvl="1" indent="0" algn="l">
              <a:lnSpc>
                <a:spcPts val="3479"/>
              </a:lnSpc>
              <a:spcBef>
                <a:spcPct val="0"/>
              </a:spcBef>
            </a:pPr>
            <a:r>
              <a:rPr lang="en-US" sz="3000" b="1" spc="-89">
                <a:solidFill>
                  <a:srgbClr val="405D72"/>
                </a:solidFill>
                <a:latin typeface="Poppins Bold"/>
                <a:ea typeface="Poppins Bold"/>
                <a:cs typeface="Poppins Bold"/>
                <a:sym typeface="Poppins Bold"/>
              </a:rPr>
              <a:t>Encoding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1028700" y="339550"/>
            <a:ext cx="599867" cy="662253"/>
          </a:xfrm>
          <a:custGeom>
            <a:avLst/>
            <a:gdLst/>
            <a:ahLst/>
            <a:cxnLst/>
            <a:rect l="l" t="t" r="r" b="b"/>
            <a:pathLst>
              <a:path w="599867" h="662253">
                <a:moveTo>
                  <a:pt x="0" y="0"/>
                </a:moveTo>
                <a:lnTo>
                  <a:pt x="599867" y="0"/>
                </a:lnTo>
                <a:lnTo>
                  <a:pt x="599867" y="662254"/>
                </a:lnTo>
                <a:lnTo>
                  <a:pt x="0" y="662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0" y="5143500"/>
            <a:ext cx="833985" cy="5143500"/>
            <a:chOff x="0" y="0"/>
            <a:chExt cx="219650" cy="1354667"/>
          </a:xfrm>
        </p:grpSpPr>
        <p:sp>
          <p:nvSpPr>
            <p:cNvPr id="4" name="Freeform 4"/>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5" name="TextBox 5"/>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6" name="Group 6"/>
          <p:cNvGrpSpPr/>
          <p:nvPr/>
        </p:nvGrpSpPr>
        <p:grpSpPr>
          <a:xfrm>
            <a:off x="17454015" y="1604542"/>
            <a:ext cx="833985" cy="984635"/>
            <a:chOff x="0" y="0"/>
            <a:chExt cx="219650" cy="259328"/>
          </a:xfrm>
        </p:grpSpPr>
        <p:sp>
          <p:nvSpPr>
            <p:cNvPr id="7" name="Freeform 7"/>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8" name="TextBox 8"/>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9" name="Freeform 9"/>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5">
              <a:alphaModFix amt="12000"/>
              <a:extLst>
                <a:ext uri="{96DAC541-7B7A-43D3-8B79-37D633B846F1}">
                  <asvg:svgBlip xmlns:asvg="http://schemas.microsoft.com/office/drawing/2016/SVG/main" r:embed="rId6"/>
                </a:ext>
              </a:extLst>
            </a:blip>
            <a:stretch>
              <a:fillRect/>
            </a:stretch>
          </a:blipFill>
        </p:spPr>
      </p:sp>
      <p:sp>
        <p:nvSpPr>
          <p:cNvPr id="10" name="Freeform 10"/>
          <p:cNvSpPr/>
          <p:nvPr/>
        </p:nvSpPr>
        <p:spPr>
          <a:xfrm>
            <a:off x="5075718" y="2781179"/>
            <a:ext cx="9271114" cy="6761505"/>
          </a:xfrm>
          <a:custGeom>
            <a:avLst/>
            <a:gdLst/>
            <a:ahLst/>
            <a:cxnLst/>
            <a:rect l="l" t="t" r="r" b="b"/>
            <a:pathLst>
              <a:path w="9271114" h="6761505">
                <a:moveTo>
                  <a:pt x="0" y="0"/>
                </a:moveTo>
                <a:lnTo>
                  <a:pt x="9271114" y="0"/>
                </a:lnTo>
                <a:lnTo>
                  <a:pt x="9271114" y="6761505"/>
                </a:lnTo>
                <a:lnTo>
                  <a:pt x="0" y="6761505"/>
                </a:lnTo>
                <a:lnTo>
                  <a:pt x="0" y="0"/>
                </a:lnTo>
                <a:close/>
              </a:path>
            </a:pathLst>
          </a:custGeom>
          <a:blipFill>
            <a:blip r:embed="rId7"/>
            <a:stretch>
              <a:fillRect l="-177" r="-177"/>
            </a:stretch>
          </a:blipFill>
        </p:spPr>
      </p:sp>
      <p:sp>
        <p:nvSpPr>
          <p:cNvPr id="11" name="TextBox 11"/>
          <p:cNvSpPr txBox="1"/>
          <p:nvPr/>
        </p:nvSpPr>
        <p:spPr>
          <a:xfrm>
            <a:off x="1628567" y="332532"/>
            <a:ext cx="3447151" cy="647715"/>
          </a:xfrm>
          <a:prstGeom prst="rect">
            <a:avLst/>
          </a:prstGeom>
        </p:spPr>
        <p:txBody>
          <a:bodyPr lIns="0" tIns="0" rIns="0" bIns="0" rtlCol="0" anchor="t">
            <a:spAutoFit/>
          </a:bodyPr>
          <a:lstStyle/>
          <a:p>
            <a:pPr marL="0" lvl="1" indent="0" algn="r">
              <a:lnSpc>
                <a:spcPts val="4738"/>
              </a:lnSpc>
            </a:pPr>
            <a:r>
              <a:rPr lang="en-US" sz="4084" b="1" spc="-122">
                <a:solidFill>
                  <a:srgbClr val="405D72"/>
                </a:solidFill>
                <a:latin typeface="Poppins Bold"/>
                <a:ea typeface="Poppins Bold"/>
                <a:cs typeface="Poppins Bold"/>
                <a:sym typeface="Poppins Bold"/>
              </a:rPr>
              <a:t>Salford &amp; Co.</a:t>
            </a:r>
          </a:p>
        </p:txBody>
      </p:sp>
      <p:sp>
        <p:nvSpPr>
          <p:cNvPr id="12" name="TextBox 12"/>
          <p:cNvSpPr txBox="1"/>
          <p:nvPr/>
        </p:nvSpPr>
        <p:spPr>
          <a:xfrm>
            <a:off x="3352143" y="1499767"/>
            <a:ext cx="11938827" cy="1749425"/>
          </a:xfrm>
          <a:prstGeom prst="rect">
            <a:avLst/>
          </a:prstGeom>
        </p:spPr>
        <p:txBody>
          <a:bodyPr lIns="0" tIns="0" rIns="0" bIns="0" rtlCol="0" anchor="t">
            <a:spAutoFit/>
          </a:bodyPr>
          <a:lstStyle/>
          <a:p>
            <a:pPr algn="ctr">
              <a:lnSpc>
                <a:spcPts val="7000"/>
              </a:lnSpc>
            </a:pPr>
            <a:r>
              <a:rPr lang="en-US" sz="5000" spc="-150">
                <a:solidFill>
                  <a:srgbClr val="405D72"/>
                </a:solidFill>
                <a:latin typeface="Anton"/>
                <a:ea typeface="Anton"/>
                <a:cs typeface="Anton"/>
                <a:sym typeface="Anton"/>
              </a:rPr>
              <a:t>4C . FEATURE SELECTION</a:t>
            </a:r>
          </a:p>
          <a:p>
            <a:pPr algn="ctr">
              <a:lnSpc>
                <a:spcPts val="7000"/>
              </a:lnSpc>
            </a:pPr>
            <a:endParaRPr lang="en-US" sz="5000" spc="-150">
              <a:solidFill>
                <a:srgbClr val="405D72"/>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1028700" y="339550"/>
            <a:ext cx="599867" cy="662253"/>
          </a:xfrm>
          <a:custGeom>
            <a:avLst/>
            <a:gdLst/>
            <a:ahLst/>
            <a:cxnLst/>
            <a:rect l="l" t="t" r="r" b="b"/>
            <a:pathLst>
              <a:path w="599867" h="662253">
                <a:moveTo>
                  <a:pt x="0" y="0"/>
                </a:moveTo>
                <a:lnTo>
                  <a:pt x="599867" y="0"/>
                </a:lnTo>
                <a:lnTo>
                  <a:pt x="599867" y="662254"/>
                </a:lnTo>
                <a:lnTo>
                  <a:pt x="0" y="662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0" y="5143500"/>
            <a:ext cx="833985" cy="5143500"/>
            <a:chOff x="0" y="0"/>
            <a:chExt cx="219650" cy="1354667"/>
          </a:xfrm>
        </p:grpSpPr>
        <p:sp>
          <p:nvSpPr>
            <p:cNvPr id="4" name="Freeform 4"/>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5" name="TextBox 5"/>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6" name="Group 6"/>
          <p:cNvGrpSpPr/>
          <p:nvPr/>
        </p:nvGrpSpPr>
        <p:grpSpPr>
          <a:xfrm>
            <a:off x="17454015" y="1604542"/>
            <a:ext cx="833985" cy="984635"/>
            <a:chOff x="0" y="0"/>
            <a:chExt cx="219650" cy="259328"/>
          </a:xfrm>
        </p:grpSpPr>
        <p:sp>
          <p:nvSpPr>
            <p:cNvPr id="7" name="Freeform 7"/>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8" name="TextBox 8"/>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9" name="Freeform 9"/>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5">
              <a:alphaModFix amt="12000"/>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628567" y="351582"/>
            <a:ext cx="3447151" cy="462915"/>
          </a:xfrm>
          <a:prstGeom prst="rect">
            <a:avLst/>
          </a:prstGeom>
        </p:spPr>
        <p:txBody>
          <a:bodyPr lIns="0" tIns="0" rIns="0" bIns="0" rtlCol="0" anchor="t">
            <a:spAutoFit/>
          </a:bodyPr>
          <a:lstStyle/>
          <a:p>
            <a:pPr marL="0" lvl="1" indent="0" algn="r">
              <a:lnSpc>
                <a:spcPts val="3479"/>
              </a:lnSpc>
            </a:pPr>
            <a:r>
              <a:rPr lang="en-US" sz="3000" b="1" spc="-89">
                <a:solidFill>
                  <a:srgbClr val="405D72"/>
                </a:solidFill>
                <a:latin typeface="Poppins Bold"/>
                <a:ea typeface="Poppins Bold"/>
                <a:cs typeface="Poppins Bold"/>
                <a:sym typeface="Poppins Bold"/>
              </a:rPr>
              <a:t>Salford &amp; Co.</a:t>
            </a:r>
          </a:p>
        </p:txBody>
      </p:sp>
      <p:sp>
        <p:nvSpPr>
          <p:cNvPr id="11" name="TextBox 11"/>
          <p:cNvSpPr txBox="1"/>
          <p:nvPr/>
        </p:nvSpPr>
        <p:spPr>
          <a:xfrm>
            <a:off x="3352143" y="690672"/>
            <a:ext cx="11938827" cy="1184275"/>
          </a:xfrm>
          <a:prstGeom prst="rect">
            <a:avLst/>
          </a:prstGeom>
        </p:spPr>
        <p:txBody>
          <a:bodyPr lIns="0" tIns="0" rIns="0" bIns="0" rtlCol="0" anchor="t">
            <a:spAutoFit/>
          </a:bodyPr>
          <a:lstStyle/>
          <a:p>
            <a:pPr algn="ctr">
              <a:lnSpc>
                <a:spcPts val="9799"/>
              </a:lnSpc>
            </a:pPr>
            <a:r>
              <a:rPr lang="en-US" sz="6999" spc="-209">
                <a:solidFill>
                  <a:srgbClr val="405D72"/>
                </a:solidFill>
                <a:latin typeface="Anton"/>
                <a:ea typeface="Anton"/>
                <a:cs typeface="Anton"/>
                <a:sym typeface="Anton"/>
              </a:rPr>
              <a:t>5. MODELING</a:t>
            </a:r>
          </a:p>
        </p:txBody>
      </p:sp>
      <p:sp>
        <p:nvSpPr>
          <p:cNvPr id="12" name="TextBox 12"/>
          <p:cNvSpPr txBox="1"/>
          <p:nvPr/>
        </p:nvSpPr>
        <p:spPr>
          <a:xfrm>
            <a:off x="3352143" y="2139657"/>
            <a:ext cx="10953063" cy="629920"/>
          </a:xfrm>
          <a:prstGeom prst="rect">
            <a:avLst/>
          </a:prstGeom>
        </p:spPr>
        <p:txBody>
          <a:bodyPr lIns="0" tIns="0" rIns="0" bIns="0" rtlCol="0" anchor="t">
            <a:spAutoFit/>
          </a:bodyPr>
          <a:lstStyle/>
          <a:p>
            <a:pPr marL="0" lvl="1" indent="0" algn="l">
              <a:lnSpc>
                <a:spcPts val="4639"/>
              </a:lnSpc>
              <a:spcBef>
                <a:spcPct val="0"/>
              </a:spcBef>
            </a:pPr>
            <a:r>
              <a:rPr lang="en-US" sz="3999" b="1" spc="-119">
                <a:solidFill>
                  <a:srgbClr val="405D72"/>
                </a:solidFill>
                <a:latin typeface="Poppins Bold"/>
                <a:ea typeface="Poppins Bold"/>
                <a:cs typeface="Poppins Bold"/>
                <a:sym typeface="Poppins Bold"/>
              </a:rPr>
              <a:t>Data Splitting</a:t>
            </a:r>
          </a:p>
        </p:txBody>
      </p:sp>
      <p:grpSp>
        <p:nvGrpSpPr>
          <p:cNvPr id="13" name="Group 13"/>
          <p:cNvGrpSpPr/>
          <p:nvPr/>
        </p:nvGrpSpPr>
        <p:grpSpPr>
          <a:xfrm>
            <a:off x="1628567" y="4750774"/>
            <a:ext cx="1030442" cy="672718"/>
            <a:chOff x="0" y="0"/>
            <a:chExt cx="217217" cy="141809"/>
          </a:xfrm>
        </p:grpSpPr>
        <p:sp>
          <p:nvSpPr>
            <p:cNvPr id="14" name="Freeform 14"/>
            <p:cNvSpPr/>
            <p:nvPr/>
          </p:nvSpPr>
          <p:spPr>
            <a:xfrm>
              <a:off x="0" y="0"/>
              <a:ext cx="217217" cy="141809"/>
            </a:xfrm>
            <a:custGeom>
              <a:avLst/>
              <a:gdLst/>
              <a:ahLst/>
              <a:cxnLst/>
              <a:rect l="l" t="t" r="r" b="b"/>
              <a:pathLst>
                <a:path w="217217" h="141809">
                  <a:moveTo>
                    <a:pt x="0" y="0"/>
                  </a:moveTo>
                  <a:lnTo>
                    <a:pt x="217217" y="0"/>
                  </a:lnTo>
                  <a:lnTo>
                    <a:pt x="217217" y="141809"/>
                  </a:lnTo>
                  <a:lnTo>
                    <a:pt x="0" y="141809"/>
                  </a:lnTo>
                  <a:close/>
                </a:path>
              </a:pathLst>
            </a:custGeom>
            <a:solidFill>
              <a:srgbClr val="405D72"/>
            </a:solidFill>
          </p:spPr>
        </p:sp>
        <p:sp>
          <p:nvSpPr>
            <p:cNvPr id="15" name="TextBox 15"/>
            <p:cNvSpPr txBox="1"/>
            <p:nvPr/>
          </p:nvSpPr>
          <p:spPr>
            <a:xfrm>
              <a:off x="0" y="-9525"/>
              <a:ext cx="217217" cy="151334"/>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D</a:t>
              </a:r>
            </a:p>
          </p:txBody>
        </p:sp>
      </p:grpSp>
      <p:sp>
        <p:nvSpPr>
          <p:cNvPr id="16" name="TextBox 16"/>
          <p:cNvSpPr txBox="1"/>
          <p:nvPr/>
        </p:nvSpPr>
        <p:spPr>
          <a:xfrm>
            <a:off x="3352143" y="3012400"/>
            <a:ext cx="10202153" cy="629920"/>
          </a:xfrm>
          <a:prstGeom prst="rect">
            <a:avLst/>
          </a:prstGeom>
        </p:spPr>
        <p:txBody>
          <a:bodyPr lIns="0" tIns="0" rIns="0" bIns="0" rtlCol="0" anchor="t">
            <a:spAutoFit/>
          </a:bodyPr>
          <a:lstStyle/>
          <a:p>
            <a:pPr marL="0" lvl="1" indent="0" algn="l">
              <a:lnSpc>
                <a:spcPts val="4639"/>
              </a:lnSpc>
              <a:spcBef>
                <a:spcPct val="0"/>
              </a:spcBef>
            </a:pPr>
            <a:r>
              <a:rPr lang="en-US" sz="3999" b="1" spc="-119">
                <a:solidFill>
                  <a:srgbClr val="405D72"/>
                </a:solidFill>
                <a:latin typeface="Poppins Bold"/>
                <a:ea typeface="Poppins Bold"/>
                <a:cs typeface="Poppins Bold"/>
                <a:sym typeface="Poppins Bold"/>
              </a:rPr>
              <a:t>Data Scaling</a:t>
            </a:r>
          </a:p>
        </p:txBody>
      </p:sp>
      <p:sp>
        <p:nvSpPr>
          <p:cNvPr id="17" name="TextBox 17"/>
          <p:cNvSpPr txBox="1"/>
          <p:nvPr/>
        </p:nvSpPr>
        <p:spPr>
          <a:xfrm>
            <a:off x="3352143" y="3880445"/>
            <a:ext cx="10202153" cy="629920"/>
          </a:xfrm>
          <a:prstGeom prst="rect">
            <a:avLst/>
          </a:prstGeom>
        </p:spPr>
        <p:txBody>
          <a:bodyPr lIns="0" tIns="0" rIns="0" bIns="0" rtlCol="0" anchor="t">
            <a:spAutoFit/>
          </a:bodyPr>
          <a:lstStyle/>
          <a:p>
            <a:pPr marL="0" lvl="1" indent="0" algn="l">
              <a:lnSpc>
                <a:spcPts val="4639"/>
              </a:lnSpc>
              <a:spcBef>
                <a:spcPct val="0"/>
              </a:spcBef>
            </a:pPr>
            <a:r>
              <a:rPr lang="en-US" sz="3999" b="1" spc="-119">
                <a:solidFill>
                  <a:srgbClr val="405D72"/>
                </a:solidFill>
                <a:latin typeface="Poppins Bold"/>
                <a:ea typeface="Poppins Bold"/>
                <a:cs typeface="Poppins Bold"/>
                <a:sym typeface="Poppins Bold"/>
              </a:rPr>
              <a:t>ML Modeling - Benchmark Models</a:t>
            </a:r>
          </a:p>
        </p:txBody>
      </p:sp>
      <p:sp>
        <p:nvSpPr>
          <p:cNvPr id="18" name="TextBox 18"/>
          <p:cNvSpPr txBox="1"/>
          <p:nvPr/>
        </p:nvSpPr>
        <p:spPr>
          <a:xfrm>
            <a:off x="3352143" y="4757886"/>
            <a:ext cx="10202153" cy="629920"/>
          </a:xfrm>
          <a:prstGeom prst="rect">
            <a:avLst/>
          </a:prstGeom>
        </p:spPr>
        <p:txBody>
          <a:bodyPr lIns="0" tIns="0" rIns="0" bIns="0" rtlCol="0" anchor="t">
            <a:spAutoFit/>
          </a:bodyPr>
          <a:lstStyle/>
          <a:p>
            <a:pPr marL="0" lvl="1" indent="0" algn="l">
              <a:lnSpc>
                <a:spcPts val="4639"/>
              </a:lnSpc>
              <a:spcBef>
                <a:spcPct val="0"/>
              </a:spcBef>
            </a:pPr>
            <a:r>
              <a:rPr lang="en-US" sz="3999" b="1" spc="-119">
                <a:solidFill>
                  <a:srgbClr val="405D72"/>
                </a:solidFill>
                <a:latin typeface="Poppins Bold"/>
                <a:ea typeface="Poppins Bold"/>
                <a:cs typeface="Poppins Bold"/>
                <a:sym typeface="Poppins Bold"/>
              </a:rPr>
              <a:t>ML Modeling - Training dan Validation</a:t>
            </a:r>
          </a:p>
        </p:txBody>
      </p:sp>
      <p:grpSp>
        <p:nvGrpSpPr>
          <p:cNvPr id="19" name="Group 19"/>
          <p:cNvGrpSpPr/>
          <p:nvPr/>
        </p:nvGrpSpPr>
        <p:grpSpPr>
          <a:xfrm>
            <a:off x="1628567" y="8269863"/>
            <a:ext cx="1030776" cy="672718"/>
            <a:chOff x="0" y="0"/>
            <a:chExt cx="217287" cy="141809"/>
          </a:xfrm>
        </p:grpSpPr>
        <p:sp>
          <p:nvSpPr>
            <p:cNvPr id="20" name="Freeform 20"/>
            <p:cNvSpPr/>
            <p:nvPr/>
          </p:nvSpPr>
          <p:spPr>
            <a:xfrm>
              <a:off x="0" y="0"/>
              <a:ext cx="217287" cy="141809"/>
            </a:xfrm>
            <a:custGeom>
              <a:avLst/>
              <a:gdLst/>
              <a:ahLst/>
              <a:cxnLst/>
              <a:rect l="l" t="t" r="r" b="b"/>
              <a:pathLst>
                <a:path w="217287" h="141809">
                  <a:moveTo>
                    <a:pt x="0" y="0"/>
                  </a:moveTo>
                  <a:lnTo>
                    <a:pt x="217287" y="0"/>
                  </a:lnTo>
                  <a:lnTo>
                    <a:pt x="217287" y="141809"/>
                  </a:lnTo>
                  <a:lnTo>
                    <a:pt x="0" y="141809"/>
                  </a:lnTo>
                  <a:close/>
                </a:path>
              </a:pathLst>
            </a:custGeom>
            <a:solidFill>
              <a:srgbClr val="405D72"/>
            </a:solidFill>
          </p:spPr>
        </p:sp>
        <p:sp>
          <p:nvSpPr>
            <p:cNvPr id="21" name="TextBox 21"/>
            <p:cNvSpPr txBox="1"/>
            <p:nvPr/>
          </p:nvSpPr>
          <p:spPr>
            <a:xfrm>
              <a:off x="0" y="-9525"/>
              <a:ext cx="217287" cy="151334"/>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H</a:t>
              </a:r>
            </a:p>
          </p:txBody>
        </p:sp>
      </p:grpSp>
      <p:grpSp>
        <p:nvGrpSpPr>
          <p:cNvPr id="22" name="Group 22"/>
          <p:cNvGrpSpPr/>
          <p:nvPr/>
        </p:nvGrpSpPr>
        <p:grpSpPr>
          <a:xfrm>
            <a:off x="1628900" y="7399530"/>
            <a:ext cx="1030776" cy="672718"/>
            <a:chOff x="0" y="0"/>
            <a:chExt cx="217287" cy="141809"/>
          </a:xfrm>
        </p:grpSpPr>
        <p:sp>
          <p:nvSpPr>
            <p:cNvPr id="23" name="Freeform 23"/>
            <p:cNvSpPr/>
            <p:nvPr/>
          </p:nvSpPr>
          <p:spPr>
            <a:xfrm>
              <a:off x="0" y="0"/>
              <a:ext cx="217287" cy="141809"/>
            </a:xfrm>
            <a:custGeom>
              <a:avLst/>
              <a:gdLst/>
              <a:ahLst/>
              <a:cxnLst/>
              <a:rect l="l" t="t" r="r" b="b"/>
              <a:pathLst>
                <a:path w="217287" h="141809">
                  <a:moveTo>
                    <a:pt x="0" y="0"/>
                  </a:moveTo>
                  <a:lnTo>
                    <a:pt x="217287" y="0"/>
                  </a:lnTo>
                  <a:lnTo>
                    <a:pt x="217287" y="141809"/>
                  </a:lnTo>
                  <a:lnTo>
                    <a:pt x="0" y="141809"/>
                  </a:lnTo>
                  <a:close/>
                </a:path>
              </a:pathLst>
            </a:custGeom>
            <a:solidFill>
              <a:srgbClr val="405D72"/>
            </a:solidFill>
          </p:spPr>
        </p:sp>
        <p:sp>
          <p:nvSpPr>
            <p:cNvPr id="24" name="TextBox 24"/>
            <p:cNvSpPr txBox="1"/>
            <p:nvPr/>
          </p:nvSpPr>
          <p:spPr>
            <a:xfrm>
              <a:off x="0" y="-9525"/>
              <a:ext cx="217287" cy="151334"/>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G</a:t>
              </a:r>
            </a:p>
          </p:txBody>
        </p:sp>
      </p:grpSp>
      <p:grpSp>
        <p:nvGrpSpPr>
          <p:cNvPr id="25" name="Group 25"/>
          <p:cNvGrpSpPr/>
          <p:nvPr/>
        </p:nvGrpSpPr>
        <p:grpSpPr>
          <a:xfrm>
            <a:off x="1628567" y="6496260"/>
            <a:ext cx="1030776" cy="703245"/>
            <a:chOff x="0" y="0"/>
            <a:chExt cx="217287" cy="148244"/>
          </a:xfrm>
        </p:grpSpPr>
        <p:sp>
          <p:nvSpPr>
            <p:cNvPr id="26" name="Freeform 26"/>
            <p:cNvSpPr/>
            <p:nvPr/>
          </p:nvSpPr>
          <p:spPr>
            <a:xfrm>
              <a:off x="0" y="0"/>
              <a:ext cx="217287" cy="148244"/>
            </a:xfrm>
            <a:custGeom>
              <a:avLst/>
              <a:gdLst/>
              <a:ahLst/>
              <a:cxnLst/>
              <a:rect l="l" t="t" r="r" b="b"/>
              <a:pathLst>
                <a:path w="217287" h="148244">
                  <a:moveTo>
                    <a:pt x="0" y="0"/>
                  </a:moveTo>
                  <a:lnTo>
                    <a:pt x="217287" y="0"/>
                  </a:lnTo>
                  <a:lnTo>
                    <a:pt x="217287" y="148244"/>
                  </a:lnTo>
                  <a:lnTo>
                    <a:pt x="0" y="148244"/>
                  </a:lnTo>
                  <a:close/>
                </a:path>
              </a:pathLst>
            </a:custGeom>
            <a:solidFill>
              <a:srgbClr val="405D72"/>
            </a:solidFill>
          </p:spPr>
        </p:sp>
        <p:sp>
          <p:nvSpPr>
            <p:cNvPr id="27" name="TextBox 27"/>
            <p:cNvSpPr txBox="1"/>
            <p:nvPr/>
          </p:nvSpPr>
          <p:spPr>
            <a:xfrm>
              <a:off x="0" y="-9525"/>
              <a:ext cx="217287" cy="15776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F</a:t>
              </a:r>
            </a:p>
          </p:txBody>
        </p:sp>
      </p:grpSp>
      <p:grpSp>
        <p:nvGrpSpPr>
          <p:cNvPr id="28" name="Group 28"/>
          <p:cNvGrpSpPr/>
          <p:nvPr/>
        </p:nvGrpSpPr>
        <p:grpSpPr>
          <a:xfrm>
            <a:off x="1628567" y="5623517"/>
            <a:ext cx="1030776" cy="672718"/>
            <a:chOff x="0" y="0"/>
            <a:chExt cx="217287" cy="141809"/>
          </a:xfrm>
        </p:grpSpPr>
        <p:sp>
          <p:nvSpPr>
            <p:cNvPr id="29" name="Freeform 29"/>
            <p:cNvSpPr/>
            <p:nvPr/>
          </p:nvSpPr>
          <p:spPr>
            <a:xfrm>
              <a:off x="0" y="0"/>
              <a:ext cx="217287" cy="141809"/>
            </a:xfrm>
            <a:custGeom>
              <a:avLst/>
              <a:gdLst/>
              <a:ahLst/>
              <a:cxnLst/>
              <a:rect l="l" t="t" r="r" b="b"/>
              <a:pathLst>
                <a:path w="217287" h="141809">
                  <a:moveTo>
                    <a:pt x="0" y="0"/>
                  </a:moveTo>
                  <a:lnTo>
                    <a:pt x="217287" y="0"/>
                  </a:lnTo>
                  <a:lnTo>
                    <a:pt x="217287" y="141809"/>
                  </a:lnTo>
                  <a:lnTo>
                    <a:pt x="0" y="141809"/>
                  </a:lnTo>
                  <a:close/>
                </a:path>
              </a:pathLst>
            </a:custGeom>
            <a:solidFill>
              <a:srgbClr val="405D72"/>
            </a:solidFill>
          </p:spPr>
        </p:sp>
        <p:sp>
          <p:nvSpPr>
            <p:cNvPr id="30" name="TextBox 30"/>
            <p:cNvSpPr txBox="1"/>
            <p:nvPr/>
          </p:nvSpPr>
          <p:spPr>
            <a:xfrm>
              <a:off x="0" y="-9525"/>
              <a:ext cx="217287" cy="151334"/>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E</a:t>
              </a:r>
            </a:p>
          </p:txBody>
        </p:sp>
      </p:grpSp>
      <p:grpSp>
        <p:nvGrpSpPr>
          <p:cNvPr id="31" name="Group 31"/>
          <p:cNvGrpSpPr/>
          <p:nvPr/>
        </p:nvGrpSpPr>
        <p:grpSpPr>
          <a:xfrm>
            <a:off x="1628567" y="9122058"/>
            <a:ext cx="1030776" cy="672718"/>
            <a:chOff x="0" y="0"/>
            <a:chExt cx="217287" cy="141809"/>
          </a:xfrm>
        </p:grpSpPr>
        <p:sp>
          <p:nvSpPr>
            <p:cNvPr id="32" name="Freeform 32"/>
            <p:cNvSpPr/>
            <p:nvPr/>
          </p:nvSpPr>
          <p:spPr>
            <a:xfrm>
              <a:off x="0" y="0"/>
              <a:ext cx="217287" cy="141809"/>
            </a:xfrm>
            <a:custGeom>
              <a:avLst/>
              <a:gdLst/>
              <a:ahLst/>
              <a:cxnLst/>
              <a:rect l="l" t="t" r="r" b="b"/>
              <a:pathLst>
                <a:path w="217287" h="141809">
                  <a:moveTo>
                    <a:pt x="0" y="0"/>
                  </a:moveTo>
                  <a:lnTo>
                    <a:pt x="217287" y="0"/>
                  </a:lnTo>
                  <a:lnTo>
                    <a:pt x="217287" y="141809"/>
                  </a:lnTo>
                  <a:lnTo>
                    <a:pt x="0" y="141809"/>
                  </a:lnTo>
                  <a:close/>
                </a:path>
              </a:pathLst>
            </a:custGeom>
            <a:solidFill>
              <a:srgbClr val="405D72"/>
            </a:solidFill>
          </p:spPr>
        </p:sp>
        <p:sp>
          <p:nvSpPr>
            <p:cNvPr id="33" name="TextBox 33"/>
            <p:cNvSpPr txBox="1"/>
            <p:nvPr/>
          </p:nvSpPr>
          <p:spPr>
            <a:xfrm>
              <a:off x="0" y="-9525"/>
              <a:ext cx="217287" cy="151334"/>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I</a:t>
              </a:r>
            </a:p>
          </p:txBody>
        </p:sp>
      </p:grpSp>
      <p:grpSp>
        <p:nvGrpSpPr>
          <p:cNvPr id="34" name="Group 34"/>
          <p:cNvGrpSpPr/>
          <p:nvPr/>
        </p:nvGrpSpPr>
        <p:grpSpPr>
          <a:xfrm>
            <a:off x="1628567" y="3878031"/>
            <a:ext cx="1030442" cy="672718"/>
            <a:chOff x="0" y="0"/>
            <a:chExt cx="217217" cy="141809"/>
          </a:xfrm>
        </p:grpSpPr>
        <p:sp>
          <p:nvSpPr>
            <p:cNvPr id="35" name="Freeform 35"/>
            <p:cNvSpPr/>
            <p:nvPr/>
          </p:nvSpPr>
          <p:spPr>
            <a:xfrm>
              <a:off x="0" y="0"/>
              <a:ext cx="217217" cy="141809"/>
            </a:xfrm>
            <a:custGeom>
              <a:avLst/>
              <a:gdLst/>
              <a:ahLst/>
              <a:cxnLst/>
              <a:rect l="l" t="t" r="r" b="b"/>
              <a:pathLst>
                <a:path w="217217" h="141809">
                  <a:moveTo>
                    <a:pt x="0" y="0"/>
                  </a:moveTo>
                  <a:lnTo>
                    <a:pt x="217217" y="0"/>
                  </a:lnTo>
                  <a:lnTo>
                    <a:pt x="217217" y="141809"/>
                  </a:lnTo>
                  <a:lnTo>
                    <a:pt x="0" y="141809"/>
                  </a:lnTo>
                  <a:close/>
                </a:path>
              </a:pathLst>
            </a:custGeom>
            <a:solidFill>
              <a:srgbClr val="405D72"/>
            </a:solidFill>
          </p:spPr>
        </p:sp>
        <p:sp>
          <p:nvSpPr>
            <p:cNvPr id="36" name="TextBox 36"/>
            <p:cNvSpPr txBox="1"/>
            <p:nvPr/>
          </p:nvSpPr>
          <p:spPr>
            <a:xfrm>
              <a:off x="0" y="-9525"/>
              <a:ext cx="217217" cy="151334"/>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C</a:t>
              </a:r>
            </a:p>
          </p:txBody>
        </p:sp>
      </p:grpSp>
      <p:grpSp>
        <p:nvGrpSpPr>
          <p:cNvPr id="37" name="Group 37"/>
          <p:cNvGrpSpPr/>
          <p:nvPr/>
        </p:nvGrpSpPr>
        <p:grpSpPr>
          <a:xfrm>
            <a:off x="1628567" y="3005289"/>
            <a:ext cx="1030442" cy="672718"/>
            <a:chOff x="0" y="0"/>
            <a:chExt cx="217217" cy="141809"/>
          </a:xfrm>
        </p:grpSpPr>
        <p:sp>
          <p:nvSpPr>
            <p:cNvPr id="38" name="Freeform 38"/>
            <p:cNvSpPr/>
            <p:nvPr/>
          </p:nvSpPr>
          <p:spPr>
            <a:xfrm>
              <a:off x="0" y="0"/>
              <a:ext cx="217217" cy="141809"/>
            </a:xfrm>
            <a:custGeom>
              <a:avLst/>
              <a:gdLst/>
              <a:ahLst/>
              <a:cxnLst/>
              <a:rect l="l" t="t" r="r" b="b"/>
              <a:pathLst>
                <a:path w="217217" h="141809">
                  <a:moveTo>
                    <a:pt x="0" y="0"/>
                  </a:moveTo>
                  <a:lnTo>
                    <a:pt x="217217" y="0"/>
                  </a:lnTo>
                  <a:lnTo>
                    <a:pt x="217217" y="141809"/>
                  </a:lnTo>
                  <a:lnTo>
                    <a:pt x="0" y="141809"/>
                  </a:lnTo>
                  <a:close/>
                </a:path>
              </a:pathLst>
            </a:custGeom>
            <a:solidFill>
              <a:srgbClr val="405D72"/>
            </a:solidFill>
          </p:spPr>
        </p:sp>
        <p:sp>
          <p:nvSpPr>
            <p:cNvPr id="39" name="TextBox 39"/>
            <p:cNvSpPr txBox="1"/>
            <p:nvPr/>
          </p:nvSpPr>
          <p:spPr>
            <a:xfrm>
              <a:off x="0" y="-9525"/>
              <a:ext cx="217217" cy="151334"/>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B</a:t>
              </a:r>
            </a:p>
          </p:txBody>
        </p:sp>
      </p:grpSp>
      <p:grpSp>
        <p:nvGrpSpPr>
          <p:cNvPr id="40" name="Group 40"/>
          <p:cNvGrpSpPr/>
          <p:nvPr/>
        </p:nvGrpSpPr>
        <p:grpSpPr>
          <a:xfrm>
            <a:off x="1628567" y="2132546"/>
            <a:ext cx="1030442" cy="672718"/>
            <a:chOff x="0" y="0"/>
            <a:chExt cx="217217" cy="141809"/>
          </a:xfrm>
        </p:grpSpPr>
        <p:sp>
          <p:nvSpPr>
            <p:cNvPr id="41" name="Freeform 41"/>
            <p:cNvSpPr/>
            <p:nvPr/>
          </p:nvSpPr>
          <p:spPr>
            <a:xfrm>
              <a:off x="0" y="0"/>
              <a:ext cx="217217" cy="141809"/>
            </a:xfrm>
            <a:custGeom>
              <a:avLst/>
              <a:gdLst/>
              <a:ahLst/>
              <a:cxnLst/>
              <a:rect l="l" t="t" r="r" b="b"/>
              <a:pathLst>
                <a:path w="217217" h="141809">
                  <a:moveTo>
                    <a:pt x="0" y="0"/>
                  </a:moveTo>
                  <a:lnTo>
                    <a:pt x="217217" y="0"/>
                  </a:lnTo>
                  <a:lnTo>
                    <a:pt x="217217" y="141809"/>
                  </a:lnTo>
                  <a:lnTo>
                    <a:pt x="0" y="141809"/>
                  </a:lnTo>
                  <a:close/>
                </a:path>
              </a:pathLst>
            </a:custGeom>
            <a:solidFill>
              <a:srgbClr val="405D72"/>
            </a:solidFill>
          </p:spPr>
        </p:sp>
        <p:sp>
          <p:nvSpPr>
            <p:cNvPr id="42" name="TextBox 42"/>
            <p:cNvSpPr txBox="1"/>
            <p:nvPr/>
          </p:nvSpPr>
          <p:spPr>
            <a:xfrm>
              <a:off x="0" y="-9525"/>
              <a:ext cx="217217" cy="151334"/>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A</a:t>
              </a:r>
            </a:p>
          </p:txBody>
        </p:sp>
      </p:grpSp>
      <p:sp>
        <p:nvSpPr>
          <p:cNvPr id="43" name="TextBox 43"/>
          <p:cNvSpPr txBox="1"/>
          <p:nvPr/>
        </p:nvSpPr>
        <p:spPr>
          <a:xfrm>
            <a:off x="3352143" y="5683081"/>
            <a:ext cx="10953063" cy="629920"/>
          </a:xfrm>
          <a:prstGeom prst="rect">
            <a:avLst/>
          </a:prstGeom>
        </p:spPr>
        <p:txBody>
          <a:bodyPr lIns="0" tIns="0" rIns="0" bIns="0" rtlCol="0" anchor="t">
            <a:spAutoFit/>
          </a:bodyPr>
          <a:lstStyle/>
          <a:p>
            <a:pPr marL="0" lvl="1" indent="0" algn="l">
              <a:lnSpc>
                <a:spcPts val="4639"/>
              </a:lnSpc>
              <a:spcBef>
                <a:spcPct val="0"/>
              </a:spcBef>
            </a:pPr>
            <a:r>
              <a:rPr lang="en-US" sz="3999" b="1" spc="-119">
                <a:solidFill>
                  <a:srgbClr val="405D72"/>
                </a:solidFill>
                <a:latin typeface="Poppins Bold"/>
                <a:ea typeface="Poppins Bold"/>
                <a:cs typeface="Poppins Bold"/>
                <a:sym typeface="Poppins Bold"/>
              </a:rPr>
              <a:t>ML Modeling - Model Selection</a:t>
            </a:r>
          </a:p>
        </p:txBody>
      </p:sp>
      <p:sp>
        <p:nvSpPr>
          <p:cNvPr id="44" name="TextBox 44"/>
          <p:cNvSpPr txBox="1"/>
          <p:nvPr/>
        </p:nvSpPr>
        <p:spPr>
          <a:xfrm>
            <a:off x="3352143" y="6412146"/>
            <a:ext cx="14788850" cy="852424"/>
          </a:xfrm>
          <a:prstGeom prst="rect">
            <a:avLst/>
          </a:prstGeom>
        </p:spPr>
        <p:txBody>
          <a:bodyPr lIns="0" tIns="0" rIns="0" bIns="0" rtlCol="0" anchor="t">
            <a:spAutoFit/>
          </a:bodyPr>
          <a:lstStyle/>
          <a:p>
            <a:pPr marL="0" lvl="1" indent="0" algn="l">
              <a:lnSpc>
                <a:spcPts val="3248"/>
              </a:lnSpc>
              <a:spcBef>
                <a:spcPct val="0"/>
              </a:spcBef>
            </a:pPr>
            <a:r>
              <a:rPr lang="en-US" sz="2800" b="1" spc="-84">
                <a:solidFill>
                  <a:srgbClr val="405D72"/>
                </a:solidFill>
                <a:latin typeface="Poppins Bold"/>
                <a:ea typeface="Poppins Bold"/>
                <a:cs typeface="Poppins Bold"/>
                <a:sym typeface="Poppins Bold"/>
              </a:rPr>
              <a:t>ML Modeling - Benchmarking Performa model XGBoost, RandomForest, dan GradientBoosting</a:t>
            </a:r>
          </a:p>
        </p:txBody>
      </p:sp>
      <p:sp>
        <p:nvSpPr>
          <p:cNvPr id="45" name="TextBox 45"/>
          <p:cNvSpPr txBox="1"/>
          <p:nvPr/>
        </p:nvSpPr>
        <p:spPr>
          <a:xfrm>
            <a:off x="3352143" y="7366719"/>
            <a:ext cx="10202153" cy="629920"/>
          </a:xfrm>
          <a:prstGeom prst="rect">
            <a:avLst/>
          </a:prstGeom>
        </p:spPr>
        <p:txBody>
          <a:bodyPr lIns="0" tIns="0" rIns="0" bIns="0" rtlCol="0" anchor="t">
            <a:spAutoFit/>
          </a:bodyPr>
          <a:lstStyle/>
          <a:p>
            <a:pPr marL="0" lvl="1" indent="0" algn="l">
              <a:lnSpc>
                <a:spcPts val="4639"/>
              </a:lnSpc>
              <a:spcBef>
                <a:spcPct val="0"/>
              </a:spcBef>
            </a:pPr>
            <a:r>
              <a:rPr lang="en-US" sz="3999" b="1" spc="-119">
                <a:solidFill>
                  <a:srgbClr val="405D72"/>
                </a:solidFill>
                <a:latin typeface="Poppins Bold"/>
                <a:ea typeface="Poppins Bold"/>
                <a:cs typeface="Poppins Bold"/>
                <a:sym typeface="Poppins Bold"/>
              </a:rPr>
              <a:t>Tuning Model</a:t>
            </a:r>
          </a:p>
        </p:txBody>
      </p:sp>
      <p:sp>
        <p:nvSpPr>
          <p:cNvPr id="46" name="TextBox 46"/>
          <p:cNvSpPr txBox="1"/>
          <p:nvPr/>
        </p:nvSpPr>
        <p:spPr>
          <a:xfrm>
            <a:off x="3352143" y="8276974"/>
            <a:ext cx="10202153" cy="629920"/>
          </a:xfrm>
          <a:prstGeom prst="rect">
            <a:avLst/>
          </a:prstGeom>
        </p:spPr>
        <p:txBody>
          <a:bodyPr lIns="0" tIns="0" rIns="0" bIns="0" rtlCol="0" anchor="t">
            <a:spAutoFit/>
          </a:bodyPr>
          <a:lstStyle/>
          <a:p>
            <a:pPr marL="0" lvl="1" indent="0" algn="l">
              <a:lnSpc>
                <a:spcPts val="4639"/>
              </a:lnSpc>
              <a:spcBef>
                <a:spcPct val="0"/>
              </a:spcBef>
            </a:pPr>
            <a:r>
              <a:rPr lang="en-US" sz="3999" b="1" spc="-119">
                <a:solidFill>
                  <a:srgbClr val="405D72"/>
                </a:solidFill>
                <a:latin typeface="Poppins Bold"/>
                <a:ea typeface="Poppins Bold"/>
                <a:cs typeface="Poppins Bold"/>
                <a:sym typeface="Poppins Bold"/>
              </a:rPr>
              <a:t>Evaluation</a:t>
            </a:r>
          </a:p>
        </p:txBody>
      </p:sp>
      <p:sp>
        <p:nvSpPr>
          <p:cNvPr id="47" name="TextBox 47"/>
          <p:cNvSpPr txBox="1"/>
          <p:nvPr/>
        </p:nvSpPr>
        <p:spPr>
          <a:xfrm>
            <a:off x="3352143" y="9140779"/>
            <a:ext cx="10202153" cy="629920"/>
          </a:xfrm>
          <a:prstGeom prst="rect">
            <a:avLst/>
          </a:prstGeom>
        </p:spPr>
        <p:txBody>
          <a:bodyPr lIns="0" tIns="0" rIns="0" bIns="0" rtlCol="0" anchor="t">
            <a:spAutoFit/>
          </a:bodyPr>
          <a:lstStyle/>
          <a:p>
            <a:pPr marL="0" lvl="1" indent="0" algn="l">
              <a:lnSpc>
                <a:spcPts val="4639"/>
              </a:lnSpc>
              <a:spcBef>
                <a:spcPct val="0"/>
              </a:spcBef>
            </a:pPr>
            <a:r>
              <a:rPr lang="en-US" sz="3999" b="1" spc="-119">
                <a:solidFill>
                  <a:srgbClr val="405D72"/>
                </a:solidFill>
                <a:latin typeface="Poppins Bold"/>
                <a:ea typeface="Poppins Bold"/>
                <a:cs typeface="Poppins Bold"/>
                <a:sym typeface="Poppins Bold"/>
              </a:rPr>
              <a:t>Feature Importance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1028700" y="339550"/>
            <a:ext cx="599867" cy="662253"/>
          </a:xfrm>
          <a:custGeom>
            <a:avLst/>
            <a:gdLst/>
            <a:ahLst/>
            <a:cxnLst/>
            <a:rect l="l" t="t" r="r" b="b"/>
            <a:pathLst>
              <a:path w="599867" h="662253">
                <a:moveTo>
                  <a:pt x="0" y="0"/>
                </a:moveTo>
                <a:lnTo>
                  <a:pt x="599867" y="0"/>
                </a:lnTo>
                <a:lnTo>
                  <a:pt x="599867" y="662254"/>
                </a:lnTo>
                <a:lnTo>
                  <a:pt x="0" y="662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0" y="5143500"/>
            <a:ext cx="833985" cy="5143500"/>
            <a:chOff x="0" y="0"/>
            <a:chExt cx="219650" cy="1354667"/>
          </a:xfrm>
        </p:grpSpPr>
        <p:sp>
          <p:nvSpPr>
            <p:cNvPr id="4" name="Freeform 4"/>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5" name="TextBox 5"/>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6" name="Group 6"/>
          <p:cNvGrpSpPr/>
          <p:nvPr/>
        </p:nvGrpSpPr>
        <p:grpSpPr>
          <a:xfrm>
            <a:off x="17454015" y="1604542"/>
            <a:ext cx="833985" cy="984635"/>
            <a:chOff x="0" y="0"/>
            <a:chExt cx="219650" cy="259328"/>
          </a:xfrm>
        </p:grpSpPr>
        <p:sp>
          <p:nvSpPr>
            <p:cNvPr id="7" name="Freeform 7"/>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8" name="TextBox 8"/>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9" name="Freeform 9"/>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5">
              <a:alphaModFix amt="12000"/>
              <a:extLst>
                <a:ext uri="{96DAC541-7B7A-43D3-8B79-37D633B846F1}">
                  <asvg:svgBlip xmlns:asvg="http://schemas.microsoft.com/office/drawing/2016/SVG/main" r:embed="rId6"/>
                </a:ext>
              </a:extLst>
            </a:blip>
            <a:stretch>
              <a:fillRect/>
            </a:stretch>
          </a:blipFill>
        </p:spPr>
      </p:sp>
      <p:sp>
        <p:nvSpPr>
          <p:cNvPr id="10" name="Freeform 10"/>
          <p:cNvSpPr/>
          <p:nvPr/>
        </p:nvSpPr>
        <p:spPr>
          <a:xfrm>
            <a:off x="1628567" y="3141627"/>
            <a:ext cx="10223303" cy="2249127"/>
          </a:xfrm>
          <a:custGeom>
            <a:avLst/>
            <a:gdLst/>
            <a:ahLst/>
            <a:cxnLst/>
            <a:rect l="l" t="t" r="r" b="b"/>
            <a:pathLst>
              <a:path w="10223303" h="2249127">
                <a:moveTo>
                  <a:pt x="0" y="0"/>
                </a:moveTo>
                <a:lnTo>
                  <a:pt x="10223303" y="0"/>
                </a:lnTo>
                <a:lnTo>
                  <a:pt x="10223303" y="2249126"/>
                </a:lnTo>
                <a:lnTo>
                  <a:pt x="0" y="2249126"/>
                </a:lnTo>
                <a:lnTo>
                  <a:pt x="0" y="0"/>
                </a:lnTo>
                <a:close/>
              </a:path>
            </a:pathLst>
          </a:custGeom>
          <a:blipFill>
            <a:blip r:embed="rId7"/>
            <a:stretch>
              <a:fillRect/>
            </a:stretch>
          </a:blipFill>
        </p:spPr>
      </p:sp>
      <p:sp>
        <p:nvSpPr>
          <p:cNvPr id="11" name="Freeform 11"/>
          <p:cNvSpPr/>
          <p:nvPr/>
        </p:nvSpPr>
        <p:spPr>
          <a:xfrm>
            <a:off x="1604097" y="5755795"/>
            <a:ext cx="10247773" cy="3280907"/>
          </a:xfrm>
          <a:custGeom>
            <a:avLst/>
            <a:gdLst/>
            <a:ahLst/>
            <a:cxnLst/>
            <a:rect l="l" t="t" r="r" b="b"/>
            <a:pathLst>
              <a:path w="10247773" h="3280907">
                <a:moveTo>
                  <a:pt x="0" y="0"/>
                </a:moveTo>
                <a:lnTo>
                  <a:pt x="10247773" y="0"/>
                </a:lnTo>
                <a:lnTo>
                  <a:pt x="10247773" y="3280908"/>
                </a:lnTo>
                <a:lnTo>
                  <a:pt x="0" y="3280908"/>
                </a:lnTo>
                <a:lnTo>
                  <a:pt x="0" y="0"/>
                </a:lnTo>
                <a:close/>
              </a:path>
            </a:pathLst>
          </a:custGeom>
          <a:blipFill>
            <a:blip r:embed="rId8"/>
            <a:stretch>
              <a:fillRect/>
            </a:stretch>
          </a:blipFill>
        </p:spPr>
      </p:sp>
      <p:sp>
        <p:nvSpPr>
          <p:cNvPr id="12" name="TextBox 12"/>
          <p:cNvSpPr txBox="1"/>
          <p:nvPr/>
        </p:nvSpPr>
        <p:spPr>
          <a:xfrm>
            <a:off x="1628567" y="332532"/>
            <a:ext cx="3447151" cy="647715"/>
          </a:xfrm>
          <a:prstGeom prst="rect">
            <a:avLst/>
          </a:prstGeom>
        </p:spPr>
        <p:txBody>
          <a:bodyPr lIns="0" tIns="0" rIns="0" bIns="0" rtlCol="0" anchor="t">
            <a:spAutoFit/>
          </a:bodyPr>
          <a:lstStyle/>
          <a:p>
            <a:pPr marL="0" lvl="1" indent="0" algn="r">
              <a:lnSpc>
                <a:spcPts val="4738"/>
              </a:lnSpc>
            </a:pPr>
            <a:r>
              <a:rPr lang="en-US" sz="4084" b="1" spc="-122">
                <a:solidFill>
                  <a:srgbClr val="405D72"/>
                </a:solidFill>
                <a:latin typeface="Poppins Bold"/>
                <a:ea typeface="Poppins Bold"/>
                <a:cs typeface="Poppins Bold"/>
                <a:sym typeface="Poppins Bold"/>
              </a:rPr>
              <a:t>Salford &amp; Co.</a:t>
            </a:r>
          </a:p>
        </p:txBody>
      </p:sp>
      <p:sp>
        <p:nvSpPr>
          <p:cNvPr id="13" name="TextBox 13"/>
          <p:cNvSpPr txBox="1"/>
          <p:nvPr/>
        </p:nvSpPr>
        <p:spPr>
          <a:xfrm>
            <a:off x="3352143" y="1404902"/>
            <a:ext cx="11737901" cy="1184275"/>
          </a:xfrm>
          <a:prstGeom prst="rect">
            <a:avLst/>
          </a:prstGeom>
        </p:spPr>
        <p:txBody>
          <a:bodyPr lIns="0" tIns="0" rIns="0" bIns="0" rtlCol="0" anchor="t">
            <a:spAutoFit/>
          </a:bodyPr>
          <a:lstStyle/>
          <a:p>
            <a:pPr algn="ctr">
              <a:lnSpc>
                <a:spcPts val="9799"/>
              </a:lnSpc>
            </a:pPr>
            <a:r>
              <a:rPr lang="en-US" sz="6999">
                <a:solidFill>
                  <a:srgbClr val="405D72"/>
                </a:solidFill>
                <a:latin typeface="Anton"/>
                <a:ea typeface="Anton"/>
                <a:cs typeface="Anton"/>
                <a:sym typeface="Anton"/>
              </a:rPr>
              <a:t>5A. DATA SPLITTING</a:t>
            </a:r>
          </a:p>
        </p:txBody>
      </p:sp>
      <p:sp>
        <p:nvSpPr>
          <p:cNvPr id="14" name="TextBox 14"/>
          <p:cNvSpPr txBox="1"/>
          <p:nvPr/>
        </p:nvSpPr>
        <p:spPr>
          <a:xfrm>
            <a:off x="12636464" y="3805672"/>
            <a:ext cx="5234543" cy="4878451"/>
          </a:xfrm>
          <a:prstGeom prst="rect">
            <a:avLst/>
          </a:prstGeom>
        </p:spPr>
        <p:txBody>
          <a:bodyPr lIns="0" tIns="0" rIns="0" bIns="0" rtlCol="0" anchor="t">
            <a:spAutoFit/>
          </a:bodyPr>
          <a:lstStyle/>
          <a:p>
            <a:pPr marL="0" lvl="1" indent="0" algn="just">
              <a:lnSpc>
                <a:spcPts val="2551"/>
              </a:lnSpc>
              <a:spcBef>
                <a:spcPct val="0"/>
              </a:spcBef>
            </a:pPr>
            <a:r>
              <a:rPr lang="en-US" sz="2199" spc="-65">
                <a:solidFill>
                  <a:srgbClr val="405D72"/>
                </a:solidFill>
                <a:latin typeface="Poppins"/>
                <a:ea typeface="Poppins"/>
                <a:cs typeface="Poppins"/>
                <a:sym typeface="Poppins"/>
              </a:rPr>
              <a:t>Untuk membagi data</a:t>
            </a:r>
            <a:r>
              <a:rPr lang="en-US" sz="2199" u="none" strike="noStrike" spc="-65">
                <a:solidFill>
                  <a:srgbClr val="405D72"/>
                </a:solidFill>
                <a:latin typeface="Poppins"/>
                <a:ea typeface="Poppins"/>
                <a:cs typeface="Poppins"/>
                <a:sym typeface="Poppins"/>
              </a:rPr>
              <a:t>set menjadi train dan test set, kita perlu memastikan bahwa test set mampu merepresentasikan sebagian besar variasi dalam dataset. Pada kasus ini, kita akan menggunakan rasio 70:30 untuk pembagian train:test, sesuai dengan referensi dari baeldung.com untuk dataset dengan ukuran sekitar 10.000 data. Selain itu, kita akan menetapkan random_state=2023 untuk memastikan hasil pembagian dataset tetap konsisten setiap kali dijalankan.</a:t>
            </a:r>
          </a:p>
          <a:p>
            <a:pPr algn="just">
              <a:lnSpc>
                <a:spcPts val="2551"/>
              </a:lnSpc>
              <a:spcBef>
                <a:spcPct val="0"/>
              </a:spcBef>
            </a:pPr>
            <a:endParaRPr lang="en-US" sz="2199" u="none" strike="noStrike" spc="-65">
              <a:solidFill>
                <a:srgbClr val="405D72"/>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AutoShape 3"/>
          <p:cNvSpPr/>
          <p:nvPr/>
        </p:nvSpPr>
        <p:spPr>
          <a:xfrm>
            <a:off x="879144" y="2757440"/>
            <a:ext cx="1246335" cy="0"/>
          </a:xfrm>
          <a:prstGeom prst="line">
            <a:avLst/>
          </a:prstGeom>
          <a:ln w="66675" cap="flat">
            <a:solidFill>
              <a:srgbClr val="405D72"/>
            </a:solidFill>
            <a:prstDash val="solid"/>
            <a:headEnd type="none" w="sm" len="sm"/>
            <a:tailEnd type="none" w="sm" len="sm"/>
          </a:ln>
        </p:spPr>
      </p:sp>
      <p:grpSp>
        <p:nvGrpSpPr>
          <p:cNvPr id="4" name="Group 4"/>
          <p:cNvGrpSpPr/>
          <p:nvPr/>
        </p:nvGrpSpPr>
        <p:grpSpPr>
          <a:xfrm>
            <a:off x="716375" y="3228293"/>
            <a:ext cx="947223" cy="672718"/>
            <a:chOff x="0" y="0"/>
            <a:chExt cx="249474" cy="177177"/>
          </a:xfrm>
        </p:grpSpPr>
        <p:sp>
          <p:nvSpPr>
            <p:cNvPr id="5" name="Freeform 5"/>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6" name="TextBox 6"/>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1</a:t>
              </a:r>
            </a:p>
          </p:txBody>
        </p:sp>
      </p:grpSp>
      <p:grpSp>
        <p:nvGrpSpPr>
          <p:cNvPr id="7" name="Group 7"/>
          <p:cNvGrpSpPr/>
          <p:nvPr/>
        </p:nvGrpSpPr>
        <p:grpSpPr>
          <a:xfrm>
            <a:off x="5013161" y="3228293"/>
            <a:ext cx="947223" cy="672718"/>
            <a:chOff x="0" y="0"/>
            <a:chExt cx="249474" cy="177177"/>
          </a:xfrm>
        </p:grpSpPr>
        <p:sp>
          <p:nvSpPr>
            <p:cNvPr id="8" name="Freeform 8"/>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9" name="TextBox 9"/>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2</a:t>
              </a:r>
            </a:p>
          </p:txBody>
        </p:sp>
      </p:grpSp>
      <p:grpSp>
        <p:nvGrpSpPr>
          <p:cNvPr id="10" name="Group 10"/>
          <p:cNvGrpSpPr/>
          <p:nvPr/>
        </p:nvGrpSpPr>
        <p:grpSpPr>
          <a:xfrm>
            <a:off x="14857467" y="0"/>
            <a:ext cx="3430533" cy="10287000"/>
            <a:chOff x="0" y="0"/>
            <a:chExt cx="903515" cy="2709333"/>
          </a:xfrm>
        </p:grpSpPr>
        <p:sp>
          <p:nvSpPr>
            <p:cNvPr id="11" name="Freeform 11"/>
            <p:cNvSpPr/>
            <p:nvPr/>
          </p:nvSpPr>
          <p:spPr>
            <a:xfrm>
              <a:off x="0" y="0"/>
              <a:ext cx="903515"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sp>
        <p:sp>
          <p:nvSpPr>
            <p:cNvPr id="12" name="TextBox 12"/>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grpSp>
        <p:nvGrpSpPr>
          <p:cNvPr id="13" name="Group 13"/>
          <p:cNvGrpSpPr/>
          <p:nvPr/>
        </p:nvGrpSpPr>
        <p:grpSpPr>
          <a:xfrm>
            <a:off x="10668888" y="1028700"/>
            <a:ext cx="6590412" cy="8229600"/>
            <a:chOff x="0" y="0"/>
            <a:chExt cx="1698281" cy="2120683"/>
          </a:xfrm>
        </p:grpSpPr>
        <p:sp>
          <p:nvSpPr>
            <p:cNvPr id="14" name="Freeform 14"/>
            <p:cNvSpPr/>
            <p:nvPr/>
          </p:nvSpPr>
          <p:spPr>
            <a:xfrm>
              <a:off x="0" y="0"/>
              <a:ext cx="1698281" cy="2120683"/>
            </a:xfrm>
            <a:custGeom>
              <a:avLst/>
              <a:gdLst/>
              <a:ahLst/>
              <a:cxnLst/>
              <a:rect l="l" t="t" r="r" b="b"/>
              <a:pathLst>
                <a:path w="1698281" h="2120683">
                  <a:moveTo>
                    <a:pt x="0" y="0"/>
                  </a:moveTo>
                  <a:lnTo>
                    <a:pt x="1698281" y="0"/>
                  </a:lnTo>
                  <a:lnTo>
                    <a:pt x="1698281" y="2120683"/>
                  </a:lnTo>
                  <a:lnTo>
                    <a:pt x="0" y="2120683"/>
                  </a:lnTo>
                  <a:close/>
                </a:path>
              </a:pathLst>
            </a:custGeom>
            <a:blipFill>
              <a:blip r:embed="rId5"/>
              <a:stretch>
                <a:fillRect l="-43712" r="-43712"/>
              </a:stretch>
            </a:blipFill>
          </p:spPr>
        </p:sp>
      </p:grpSp>
      <p:sp>
        <p:nvSpPr>
          <p:cNvPr id="15" name="TextBox 15"/>
          <p:cNvSpPr txBox="1"/>
          <p:nvPr/>
        </p:nvSpPr>
        <p:spPr>
          <a:xfrm>
            <a:off x="1536903" y="1034494"/>
            <a:ext cx="1853676" cy="335008"/>
          </a:xfrm>
          <a:prstGeom prst="rect">
            <a:avLst/>
          </a:prstGeom>
        </p:spPr>
        <p:txBody>
          <a:bodyPr lIns="0" tIns="0" rIns="0" bIns="0" rtlCol="0" anchor="t">
            <a:spAutoFit/>
          </a:bodyPr>
          <a:lstStyle/>
          <a:p>
            <a:pPr marL="0" lvl="1" indent="0" algn="just">
              <a:lnSpc>
                <a:spcPts val="2547"/>
              </a:lnSpc>
            </a:pPr>
            <a:r>
              <a:rPr lang="en-US" sz="2196" b="1" spc="-65">
                <a:solidFill>
                  <a:srgbClr val="405D72"/>
                </a:solidFill>
                <a:latin typeface="Poppins Bold"/>
                <a:ea typeface="Poppins Bold"/>
                <a:cs typeface="Poppins Bold"/>
                <a:sym typeface="Poppins Bold"/>
              </a:rPr>
              <a:t>Salford &amp; Co.</a:t>
            </a:r>
          </a:p>
        </p:txBody>
      </p:sp>
      <p:sp>
        <p:nvSpPr>
          <p:cNvPr id="16" name="TextBox 16"/>
          <p:cNvSpPr txBox="1"/>
          <p:nvPr/>
        </p:nvSpPr>
        <p:spPr>
          <a:xfrm>
            <a:off x="432667" y="1539405"/>
            <a:ext cx="9950348" cy="1898650"/>
          </a:xfrm>
          <a:prstGeom prst="rect">
            <a:avLst/>
          </a:prstGeom>
        </p:spPr>
        <p:txBody>
          <a:bodyPr lIns="0" tIns="0" rIns="0" bIns="0" rtlCol="0" anchor="t">
            <a:spAutoFit/>
          </a:bodyPr>
          <a:lstStyle/>
          <a:p>
            <a:pPr marL="1187449" lvl="1" indent="-593725" algn="l">
              <a:lnSpc>
                <a:spcPts val="7699"/>
              </a:lnSpc>
              <a:buAutoNum type="arabicPeriod"/>
            </a:pPr>
            <a:r>
              <a:rPr lang="en-US" sz="5499" spc="-164">
                <a:solidFill>
                  <a:srgbClr val="405D72"/>
                </a:solidFill>
                <a:latin typeface="Anton"/>
                <a:ea typeface="Anton"/>
                <a:cs typeface="Anton"/>
                <a:sym typeface="Anton"/>
              </a:rPr>
              <a:t>BUSINESS PROBLEM UNDERSTANDING</a:t>
            </a:r>
          </a:p>
          <a:p>
            <a:pPr algn="l">
              <a:lnSpc>
                <a:spcPts val="7699"/>
              </a:lnSpc>
            </a:pPr>
            <a:endParaRPr lang="en-US" sz="5499" spc="-164">
              <a:solidFill>
                <a:srgbClr val="405D72"/>
              </a:solidFill>
              <a:latin typeface="Anton"/>
              <a:ea typeface="Anton"/>
              <a:cs typeface="Anton"/>
              <a:sym typeface="Anton"/>
            </a:endParaRPr>
          </a:p>
        </p:txBody>
      </p:sp>
      <p:sp>
        <p:nvSpPr>
          <p:cNvPr id="17" name="TextBox 17"/>
          <p:cNvSpPr txBox="1"/>
          <p:nvPr/>
        </p:nvSpPr>
        <p:spPr>
          <a:xfrm>
            <a:off x="1758133" y="3338465"/>
            <a:ext cx="3264891" cy="462915"/>
          </a:xfrm>
          <a:prstGeom prst="rect">
            <a:avLst/>
          </a:prstGeom>
        </p:spPr>
        <p:txBody>
          <a:bodyPr lIns="0" tIns="0" rIns="0" bIns="0" rtlCol="0" anchor="t">
            <a:spAutoFit/>
          </a:bodyPr>
          <a:lstStyle/>
          <a:p>
            <a:pPr marL="0" lvl="1" indent="0" algn="l">
              <a:lnSpc>
                <a:spcPts val="3479"/>
              </a:lnSpc>
              <a:spcBef>
                <a:spcPct val="0"/>
              </a:spcBef>
            </a:pPr>
            <a:r>
              <a:rPr lang="en-US" sz="3000" b="1" spc="-89">
                <a:solidFill>
                  <a:srgbClr val="405D72"/>
                </a:solidFill>
                <a:latin typeface="Poppins Bold"/>
                <a:ea typeface="Poppins Bold"/>
                <a:cs typeface="Poppins Bold"/>
                <a:sym typeface="Poppins Bold"/>
              </a:rPr>
              <a:t>Context</a:t>
            </a:r>
          </a:p>
        </p:txBody>
      </p:sp>
      <p:grpSp>
        <p:nvGrpSpPr>
          <p:cNvPr id="18" name="Group 18"/>
          <p:cNvGrpSpPr/>
          <p:nvPr/>
        </p:nvGrpSpPr>
        <p:grpSpPr>
          <a:xfrm>
            <a:off x="716375" y="5618677"/>
            <a:ext cx="947223" cy="672718"/>
            <a:chOff x="0" y="0"/>
            <a:chExt cx="249474" cy="177177"/>
          </a:xfrm>
        </p:grpSpPr>
        <p:sp>
          <p:nvSpPr>
            <p:cNvPr id="19" name="Freeform 19"/>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20" name="TextBox 20"/>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a:t>
              </a:r>
            </a:p>
          </p:txBody>
        </p:sp>
      </p:grpSp>
      <p:grpSp>
        <p:nvGrpSpPr>
          <p:cNvPr id="21" name="Group 21"/>
          <p:cNvGrpSpPr/>
          <p:nvPr/>
        </p:nvGrpSpPr>
        <p:grpSpPr>
          <a:xfrm>
            <a:off x="5013161" y="5618677"/>
            <a:ext cx="947223" cy="674564"/>
            <a:chOff x="0" y="0"/>
            <a:chExt cx="249474" cy="177663"/>
          </a:xfrm>
        </p:grpSpPr>
        <p:sp>
          <p:nvSpPr>
            <p:cNvPr id="22" name="Freeform 22"/>
            <p:cNvSpPr/>
            <p:nvPr/>
          </p:nvSpPr>
          <p:spPr>
            <a:xfrm>
              <a:off x="0" y="0"/>
              <a:ext cx="249474" cy="177663"/>
            </a:xfrm>
            <a:custGeom>
              <a:avLst/>
              <a:gdLst/>
              <a:ahLst/>
              <a:cxnLst/>
              <a:rect l="l" t="t" r="r" b="b"/>
              <a:pathLst>
                <a:path w="249474" h="177663">
                  <a:moveTo>
                    <a:pt x="0" y="0"/>
                  </a:moveTo>
                  <a:lnTo>
                    <a:pt x="249474" y="0"/>
                  </a:lnTo>
                  <a:lnTo>
                    <a:pt x="249474" y="177663"/>
                  </a:lnTo>
                  <a:lnTo>
                    <a:pt x="0" y="177663"/>
                  </a:lnTo>
                  <a:close/>
                </a:path>
              </a:pathLst>
            </a:custGeom>
            <a:solidFill>
              <a:srgbClr val="405D72"/>
            </a:solidFill>
          </p:spPr>
        </p:sp>
        <p:sp>
          <p:nvSpPr>
            <p:cNvPr id="23" name="TextBox 23"/>
            <p:cNvSpPr txBox="1"/>
            <p:nvPr/>
          </p:nvSpPr>
          <p:spPr>
            <a:xfrm>
              <a:off x="0" y="-9525"/>
              <a:ext cx="249474" cy="187188"/>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4</a:t>
              </a:r>
            </a:p>
          </p:txBody>
        </p:sp>
      </p:grpSp>
      <p:grpSp>
        <p:nvGrpSpPr>
          <p:cNvPr id="24" name="Group 24"/>
          <p:cNvGrpSpPr/>
          <p:nvPr/>
        </p:nvGrpSpPr>
        <p:grpSpPr>
          <a:xfrm>
            <a:off x="716375" y="8005895"/>
            <a:ext cx="947223" cy="672718"/>
            <a:chOff x="0" y="0"/>
            <a:chExt cx="249474" cy="177177"/>
          </a:xfrm>
        </p:grpSpPr>
        <p:sp>
          <p:nvSpPr>
            <p:cNvPr id="25" name="Freeform 25"/>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26" name="TextBox 26"/>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5</a:t>
              </a:r>
            </a:p>
          </p:txBody>
        </p:sp>
      </p:grpSp>
      <p:sp>
        <p:nvSpPr>
          <p:cNvPr id="27" name="TextBox 27"/>
          <p:cNvSpPr txBox="1"/>
          <p:nvPr/>
        </p:nvSpPr>
        <p:spPr>
          <a:xfrm>
            <a:off x="6055634" y="3318907"/>
            <a:ext cx="4136881" cy="482473"/>
          </a:xfrm>
          <a:prstGeom prst="rect">
            <a:avLst/>
          </a:prstGeom>
        </p:spPr>
        <p:txBody>
          <a:bodyPr lIns="0" tIns="0" rIns="0" bIns="0" rtlCol="0" anchor="t">
            <a:spAutoFit/>
          </a:bodyPr>
          <a:lstStyle/>
          <a:p>
            <a:pPr marL="0" lvl="1" indent="0" algn="l">
              <a:lnSpc>
                <a:spcPts val="3595"/>
              </a:lnSpc>
              <a:spcBef>
                <a:spcPct val="0"/>
              </a:spcBef>
            </a:pPr>
            <a:r>
              <a:rPr lang="en-US" sz="3099" b="1" spc="-92">
                <a:solidFill>
                  <a:srgbClr val="405D72"/>
                </a:solidFill>
                <a:latin typeface="Poppins Bold"/>
                <a:ea typeface="Poppins Bold"/>
                <a:cs typeface="Poppins Bold"/>
                <a:sym typeface="Poppins Bold"/>
              </a:rPr>
              <a:t>Problem Statement</a:t>
            </a:r>
          </a:p>
        </p:txBody>
      </p:sp>
      <p:sp>
        <p:nvSpPr>
          <p:cNvPr id="28" name="TextBox 28"/>
          <p:cNvSpPr txBox="1"/>
          <p:nvPr/>
        </p:nvSpPr>
        <p:spPr>
          <a:xfrm>
            <a:off x="607255" y="3975599"/>
            <a:ext cx="4207228" cy="1988820"/>
          </a:xfrm>
          <a:prstGeom prst="rect">
            <a:avLst/>
          </a:prstGeom>
        </p:spPr>
        <p:txBody>
          <a:bodyPr lIns="0" tIns="0" rIns="0" bIns="0" rtlCol="0" anchor="t">
            <a:spAutoFit/>
          </a:bodyPr>
          <a:lstStyle/>
          <a:p>
            <a:pPr algn="l">
              <a:lnSpc>
                <a:spcPts val="1740"/>
              </a:lnSpc>
            </a:pPr>
            <a:r>
              <a:rPr lang="en-US" sz="1500" spc="-45">
                <a:solidFill>
                  <a:srgbClr val="405D72"/>
                </a:solidFill>
                <a:latin typeface="Poppins"/>
                <a:ea typeface="Poppins"/>
                <a:cs typeface="Poppins"/>
                <a:sym typeface="Poppins"/>
              </a:rPr>
              <a:t>Pasar perumahan di California pada tahun 1990 merupakan salah satu yang paling dinamis di Amerika Serikat. Pertumbuhan ekonomi, urbanisasi, dan migrasi penduduk menyebabkan peningkatan permintaan perumahan. Prediksi harga rumah yang akurat dapat membantu pembeli dan penjual </a:t>
            </a:r>
          </a:p>
          <a:p>
            <a:pPr algn="just">
              <a:lnSpc>
                <a:spcPts val="1740"/>
              </a:lnSpc>
            </a:pPr>
            <a:endParaRPr lang="en-US" sz="1500" spc="-45">
              <a:solidFill>
                <a:srgbClr val="405D72"/>
              </a:solidFill>
              <a:latin typeface="Poppins"/>
              <a:ea typeface="Poppins"/>
              <a:cs typeface="Poppins"/>
              <a:sym typeface="Poppins"/>
            </a:endParaRPr>
          </a:p>
          <a:p>
            <a:pPr marL="0" lvl="1" indent="0" algn="just">
              <a:lnSpc>
                <a:spcPts val="1740"/>
              </a:lnSpc>
              <a:spcBef>
                <a:spcPct val="0"/>
              </a:spcBef>
            </a:pPr>
            <a:endParaRPr lang="en-US" sz="1500" spc="-45">
              <a:solidFill>
                <a:srgbClr val="405D72"/>
              </a:solidFill>
              <a:latin typeface="Poppins"/>
              <a:ea typeface="Poppins"/>
              <a:cs typeface="Poppins"/>
              <a:sym typeface="Poppins"/>
            </a:endParaRPr>
          </a:p>
        </p:txBody>
      </p:sp>
      <p:sp>
        <p:nvSpPr>
          <p:cNvPr id="29" name="TextBox 29"/>
          <p:cNvSpPr txBox="1"/>
          <p:nvPr/>
        </p:nvSpPr>
        <p:spPr>
          <a:xfrm>
            <a:off x="5112912" y="3739521"/>
            <a:ext cx="5257548" cy="1769745"/>
          </a:xfrm>
          <a:prstGeom prst="rect">
            <a:avLst/>
          </a:prstGeom>
        </p:spPr>
        <p:txBody>
          <a:bodyPr lIns="0" tIns="0" rIns="0" bIns="0" rtlCol="0" anchor="t">
            <a:spAutoFit/>
          </a:bodyPr>
          <a:lstStyle/>
          <a:p>
            <a:pPr algn="just">
              <a:lnSpc>
                <a:spcPts val="1740"/>
              </a:lnSpc>
            </a:pPr>
            <a:endParaRPr/>
          </a:p>
          <a:p>
            <a:pPr marL="0" lvl="1" indent="0" algn="just">
              <a:lnSpc>
                <a:spcPts val="1740"/>
              </a:lnSpc>
              <a:spcBef>
                <a:spcPct val="0"/>
              </a:spcBef>
            </a:pPr>
            <a:r>
              <a:rPr lang="en-US" sz="1500" spc="-45">
                <a:solidFill>
                  <a:srgbClr val="405D72"/>
                </a:solidFill>
                <a:latin typeface="Poppins"/>
                <a:ea typeface="Poppins"/>
                <a:cs typeface="Poppins"/>
                <a:sym typeface="Poppins"/>
              </a:rPr>
              <a:t>Pembeli dan penjual rumah di California kesulitan dalam menilai harga pasar properti secara akurat, terutama karena fluktuasi harga yang dipengaruhi oleh berbagai faktor seperti lokasi, kondisi ekonomi, dan karakteristik properti. Ketidakakuratan dalam penilaian harga dapat menyebabkan pembeli membayar lebih dari nilai pasar atau kehilangan kesempatan untuk membeli rumah.</a:t>
            </a:r>
          </a:p>
        </p:txBody>
      </p:sp>
      <p:sp>
        <p:nvSpPr>
          <p:cNvPr id="30" name="TextBox 30"/>
          <p:cNvSpPr txBox="1"/>
          <p:nvPr/>
        </p:nvSpPr>
        <p:spPr>
          <a:xfrm>
            <a:off x="607255" y="6388042"/>
            <a:ext cx="4207228" cy="1779524"/>
          </a:xfrm>
          <a:prstGeom prst="rect">
            <a:avLst/>
          </a:prstGeom>
        </p:spPr>
        <p:txBody>
          <a:bodyPr lIns="0" tIns="0" rIns="0" bIns="0" rtlCol="0" anchor="t">
            <a:spAutoFit/>
          </a:bodyPr>
          <a:lstStyle/>
          <a:p>
            <a:pPr algn="just">
              <a:lnSpc>
                <a:spcPts val="1740"/>
              </a:lnSpc>
            </a:pPr>
            <a:r>
              <a:rPr lang="en-US" sz="1500" spc="-45">
                <a:solidFill>
                  <a:srgbClr val="405D72"/>
                </a:solidFill>
                <a:latin typeface="Poppins"/>
                <a:ea typeface="Poppins"/>
                <a:cs typeface="Poppins"/>
                <a:sym typeface="Poppins"/>
              </a:rPr>
              <a:t>proyek ini bertujuan untuk mengembangkan model machine learning yang sangat akurat untuk memprediksi harga median rumah berdasarkan data sensus tahun 1990. Tujuan utama adalah membangun model prediktif yang mencapai akurasi setinggi mungkin dan kesalahan serendah mungkin.</a:t>
            </a:r>
          </a:p>
          <a:p>
            <a:pPr marL="0" lvl="1" indent="0" algn="just">
              <a:lnSpc>
                <a:spcPts val="1856"/>
              </a:lnSpc>
              <a:spcBef>
                <a:spcPct val="0"/>
              </a:spcBef>
            </a:pPr>
            <a:endParaRPr lang="en-US" sz="1500" spc="-45">
              <a:solidFill>
                <a:srgbClr val="405D72"/>
              </a:solidFill>
              <a:latin typeface="Poppins"/>
              <a:ea typeface="Poppins"/>
              <a:cs typeface="Poppins"/>
              <a:sym typeface="Poppins"/>
            </a:endParaRPr>
          </a:p>
        </p:txBody>
      </p:sp>
      <p:sp>
        <p:nvSpPr>
          <p:cNvPr id="31" name="TextBox 31"/>
          <p:cNvSpPr txBox="1"/>
          <p:nvPr/>
        </p:nvSpPr>
        <p:spPr>
          <a:xfrm>
            <a:off x="1758133" y="5718816"/>
            <a:ext cx="3264891" cy="462915"/>
          </a:xfrm>
          <a:prstGeom prst="rect">
            <a:avLst/>
          </a:prstGeom>
        </p:spPr>
        <p:txBody>
          <a:bodyPr lIns="0" tIns="0" rIns="0" bIns="0" rtlCol="0" anchor="t">
            <a:spAutoFit/>
          </a:bodyPr>
          <a:lstStyle/>
          <a:p>
            <a:pPr marL="0" lvl="1" indent="0" algn="l">
              <a:lnSpc>
                <a:spcPts val="3479"/>
              </a:lnSpc>
              <a:spcBef>
                <a:spcPct val="0"/>
              </a:spcBef>
            </a:pPr>
            <a:r>
              <a:rPr lang="en-US" sz="3000" b="1" spc="-89">
                <a:solidFill>
                  <a:srgbClr val="405D72"/>
                </a:solidFill>
                <a:latin typeface="Poppins Bold"/>
                <a:ea typeface="Poppins Bold"/>
                <a:cs typeface="Poppins Bold"/>
                <a:sym typeface="Poppins Bold"/>
              </a:rPr>
              <a:t>Goals</a:t>
            </a:r>
          </a:p>
        </p:txBody>
      </p:sp>
      <p:sp>
        <p:nvSpPr>
          <p:cNvPr id="32" name="TextBox 32"/>
          <p:cNvSpPr txBox="1"/>
          <p:nvPr/>
        </p:nvSpPr>
        <p:spPr>
          <a:xfrm>
            <a:off x="6055634" y="5702481"/>
            <a:ext cx="3694187" cy="462915"/>
          </a:xfrm>
          <a:prstGeom prst="rect">
            <a:avLst/>
          </a:prstGeom>
        </p:spPr>
        <p:txBody>
          <a:bodyPr lIns="0" tIns="0" rIns="0" bIns="0" rtlCol="0" anchor="t">
            <a:spAutoFit/>
          </a:bodyPr>
          <a:lstStyle/>
          <a:p>
            <a:pPr marL="0" lvl="1" indent="0" algn="l">
              <a:lnSpc>
                <a:spcPts val="3479"/>
              </a:lnSpc>
              <a:spcBef>
                <a:spcPct val="0"/>
              </a:spcBef>
            </a:pPr>
            <a:r>
              <a:rPr lang="en-US" sz="3000" b="1" spc="-89">
                <a:solidFill>
                  <a:srgbClr val="405D72"/>
                </a:solidFill>
                <a:latin typeface="Poppins Bold"/>
                <a:ea typeface="Poppins Bold"/>
                <a:cs typeface="Poppins Bold"/>
                <a:sym typeface="Poppins Bold"/>
              </a:rPr>
              <a:t>Analytic Approach</a:t>
            </a:r>
          </a:p>
        </p:txBody>
      </p:sp>
      <p:sp>
        <p:nvSpPr>
          <p:cNvPr id="33" name="TextBox 33"/>
          <p:cNvSpPr txBox="1"/>
          <p:nvPr/>
        </p:nvSpPr>
        <p:spPr>
          <a:xfrm>
            <a:off x="5125467" y="6388042"/>
            <a:ext cx="5257548" cy="1769745"/>
          </a:xfrm>
          <a:prstGeom prst="rect">
            <a:avLst/>
          </a:prstGeom>
        </p:spPr>
        <p:txBody>
          <a:bodyPr lIns="0" tIns="0" rIns="0" bIns="0" rtlCol="0" anchor="t">
            <a:spAutoFit/>
          </a:bodyPr>
          <a:lstStyle/>
          <a:p>
            <a:pPr algn="just">
              <a:lnSpc>
                <a:spcPts val="1740"/>
              </a:lnSpc>
            </a:pPr>
            <a:r>
              <a:rPr lang="en-US" sz="1500" spc="-45">
                <a:solidFill>
                  <a:srgbClr val="405D72"/>
                </a:solidFill>
                <a:latin typeface="Poppins"/>
                <a:ea typeface="Poppins"/>
                <a:cs typeface="Poppins"/>
                <a:sym typeface="Poppins"/>
              </a:rPr>
              <a:t>Dilakukan Analisis data untuk dapat menemukan pola dari fitur-fitur yang terdapat pada dataset, serta menambahkan fitur-fitur baru untuk nantinya dapat meningkatkan nilai akurasi dalam memprediksi harga.  Dari hasil tersebut. Dengan melalui model-model tersebut ditentukan model terbaik yang memberikan metrics terbaik yang akan digunakan sebagai final model.</a:t>
            </a:r>
          </a:p>
          <a:p>
            <a:pPr marL="0" lvl="1" indent="0" algn="just">
              <a:lnSpc>
                <a:spcPts val="1740"/>
              </a:lnSpc>
              <a:spcBef>
                <a:spcPct val="0"/>
              </a:spcBef>
            </a:pPr>
            <a:endParaRPr lang="en-US" sz="1500" spc="-45">
              <a:solidFill>
                <a:srgbClr val="405D72"/>
              </a:solidFill>
              <a:latin typeface="Poppins"/>
              <a:ea typeface="Poppins"/>
              <a:cs typeface="Poppins"/>
              <a:sym typeface="Poppins"/>
            </a:endParaRPr>
          </a:p>
        </p:txBody>
      </p:sp>
      <p:sp>
        <p:nvSpPr>
          <p:cNvPr id="34" name="TextBox 34"/>
          <p:cNvSpPr txBox="1"/>
          <p:nvPr/>
        </p:nvSpPr>
        <p:spPr>
          <a:xfrm>
            <a:off x="1748270" y="8096256"/>
            <a:ext cx="3264891" cy="462915"/>
          </a:xfrm>
          <a:prstGeom prst="rect">
            <a:avLst/>
          </a:prstGeom>
        </p:spPr>
        <p:txBody>
          <a:bodyPr lIns="0" tIns="0" rIns="0" bIns="0" rtlCol="0" anchor="t">
            <a:spAutoFit/>
          </a:bodyPr>
          <a:lstStyle/>
          <a:p>
            <a:pPr marL="0" lvl="1" indent="0" algn="l">
              <a:lnSpc>
                <a:spcPts val="3479"/>
              </a:lnSpc>
              <a:spcBef>
                <a:spcPct val="0"/>
              </a:spcBef>
            </a:pPr>
            <a:r>
              <a:rPr lang="en-US" sz="3000" b="1" spc="-89">
                <a:solidFill>
                  <a:srgbClr val="405D72"/>
                </a:solidFill>
                <a:latin typeface="Poppins Bold"/>
                <a:ea typeface="Poppins Bold"/>
                <a:cs typeface="Poppins Bold"/>
                <a:sym typeface="Poppins Bold"/>
              </a:rPr>
              <a:t>Metric Evaluation</a:t>
            </a:r>
          </a:p>
        </p:txBody>
      </p:sp>
      <p:sp>
        <p:nvSpPr>
          <p:cNvPr id="35" name="TextBox 35"/>
          <p:cNvSpPr txBox="1"/>
          <p:nvPr/>
        </p:nvSpPr>
        <p:spPr>
          <a:xfrm>
            <a:off x="594700" y="8754813"/>
            <a:ext cx="9775760" cy="1550670"/>
          </a:xfrm>
          <a:prstGeom prst="rect">
            <a:avLst/>
          </a:prstGeom>
        </p:spPr>
        <p:txBody>
          <a:bodyPr lIns="0" tIns="0" rIns="0" bIns="0" rtlCol="0" anchor="t">
            <a:spAutoFit/>
          </a:bodyPr>
          <a:lstStyle/>
          <a:p>
            <a:pPr algn="just">
              <a:lnSpc>
                <a:spcPts val="1740"/>
              </a:lnSpc>
            </a:pPr>
            <a:r>
              <a:rPr lang="en-US" sz="1500" spc="-45">
                <a:solidFill>
                  <a:srgbClr val="405D72"/>
                </a:solidFill>
                <a:latin typeface="Poppins"/>
                <a:ea typeface="Poppins"/>
                <a:cs typeface="Poppins"/>
                <a:sym typeface="Poppins"/>
              </a:rPr>
              <a:t>Mengevaluasi metrik yang akan digunakan dalam proyek ini yaitu : Root Mean Squared Error (RMSE), Mean Absolute Error (MAE), Mean Absolute Percentage Error (MAPE), R-Squared (R2). </a:t>
            </a:r>
          </a:p>
          <a:p>
            <a:pPr algn="just">
              <a:lnSpc>
                <a:spcPts val="1740"/>
              </a:lnSpc>
            </a:pPr>
            <a:r>
              <a:rPr lang="en-US" sz="1500" spc="-45">
                <a:solidFill>
                  <a:srgbClr val="405D72"/>
                </a:solidFill>
                <a:latin typeface="Poppins"/>
                <a:ea typeface="Poppins"/>
                <a:cs typeface="Poppins"/>
                <a:sym typeface="Poppins"/>
              </a:rPr>
              <a:t>Semakin kecil nilai RMSE, MAE, dan MAPE yang dihasilkan, berarti model semakin akurat dalam memprediksi harga rumah sesuai dengan fitur yang digunakan. Nilai RMSE dan MAE memberikan gambaran tentang seberapa besar kesalahan prediksi dalam unit dolar AS, sedangkan nilai MAPE membantu menilai tingkat kesalahan dalam persentase yang lebih mudah dibandingkan antar-rentang nilai harga.</a:t>
            </a:r>
          </a:p>
          <a:p>
            <a:pPr algn="just">
              <a:lnSpc>
                <a:spcPts val="1740"/>
              </a:lnSpc>
              <a:spcBef>
                <a:spcPct val="0"/>
              </a:spcBef>
            </a:pPr>
            <a:endParaRPr lang="en-US" sz="1500" spc="-45">
              <a:solidFill>
                <a:srgbClr val="405D72"/>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sp>
        <p:nvSpPr>
          <p:cNvPr id="9" name="Freeform 9"/>
          <p:cNvSpPr/>
          <p:nvPr/>
        </p:nvSpPr>
        <p:spPr>
          <a:xfrm>
            <a:off x="1328634" y="1633407"/>
            <a:ext cx="15630733" cy="3477838"/>
          </a:xfrm>
          <a:custGeom>
            <a:avLst/>
            <a:gdLst/>
            <a:ahLst/>
            <a:cxnLst/>
            <a:rect l="l" t="t" r="r" b="b"/>
            <a:pathLst>
              <a:path w="15630733" h="3477838">
                <a:moveTo>
                  <a:pt x="0" y="0"/>
                </a:moveTo>
                <a:lnTo>
                  <a:pt x="15630732" y="0"/>
                </a:lnTo>
                <a:lnTo>
                  <a:pt x="15630732" y="3477838"/>
                </a:lnTo>
                <a:lnTo>
                  <a:pt x="0" y="3477838"/>
                </a:lnTo>
                <a:lnTo>
                  <a:pt x="0" y="0"/>
                </a:lnTo>
                <a:close/>
              </a:path>
            </a:pathLst>
          </a:custGeom>
          <a:blipFill>
            <a:blip r:embed="rId5"/>
            <a:stretch>
              <a:fillRect/>
            </a:stretch>
          </a:blipFill>
        </p:spPr>
      </p:sp>
      <p:sp>
        <p:nvSpPr>
          <p:cNvPr id="10" name="Freeform 10"/>
          <p:cNvSpPr/>
          <p:nvPr/>
        </p:nvSpPr>
        <p:spPr>
          <a:xfrm>
            <a:off x="1623264" y="5235070"/>
            <a:ext cx="7520736" cy="4867649"/>
          </a:xfrm>
          <a:custGeom>
            <a:avLst/>
            <a:gdLst/>
            <a:ahLst/>
            <a:cxnLst/>
            <a:rect l="l" t="t" r="r" b="b"/>
            <a:pathLst>
              <a:path w="7520736" h="4867649">
                <a:moveTo>
                  <a:pt x="0" y="0"/>
                </a:moveTo>
                <a:lnTo>
                  <a:pt x="7520736" y="0"/>
                </a:lnTo>
                <a:lnTo>
                  <a:pt x="7520736" y="4867649"/>
                </a:lnTo>
                <a:lnTo>
                  <a:pt x="0" y="4867649"/>
                </a:lnTo>
                <a:lnTo>
                  <a:pt x="0" y="0"/>
                </a:lnTo>
                <a:close/>
              </a:path>
            </a:pathLst>
          </a:custGeom>
          <a:blipFill>
            <a:blip r:embed="rId6"/>
            <a:stretch>
              <a:fillRect/>
            </a:stretch>
          </a:blipFill>
        </p:spPr>
      </p:sp>
      <p:sp>
        <p:nvSpPr>
          <p:cNvPr id="11" name="TextBox 11"/>
          <p:cNvSpPr txBox="1"/>
          <p:nvPr/>
        </p:nvSpPr>
        <p:spPr>
          <a:xfrm>
            <a:off x="3275049" y="427673"/>
            <a:ext cx="11737901" cy="1078230"/>
          </a:xfrm>
          <a:prstGeom prst="rect">
            <a:avLst/>
          </a:prstGeom>
        </p:spPr>
        <p:txBody>
          <a:bodyPr lIns="0" tIns="0" rIns="0" bIns="0" rtlCol="0" anchor="t">
            <a:spAutoFit/>
          </a:bodyPr>
          <a:lstStyle/>
          <a:p>
            <a:pPr algn="ctr">
              <a:lnSpc>
                <a:spcPts val="8820"/>
              </a:lnSpc>
            </a:pPr>
            <a:r>
              <a:rPr lang="en-US" sz="6300">
                <a:solidFill>
                  <a:srgbClr val="405D72"/>
                </a:solidFill>
                <a:latin typeface="Anton"/>
                <a:ea typeface="Anton"/>
                <a:cs typeface="Anton"/>
                <a:sym typeface="Anton"/>
              </a:rPr>
              <a:t>5B. DATA SCALING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sp>
        <p:nvSpPr>
          <p:cNvPr id="9" name="Freeform 9"/>
          <p:cNvSpPr/>
          <p:nvPr/>
        </p:nvSpPr>
        <p:spPr>
          <a:xfrm>
            <a:off x="5657722" y="1604542"/>
            <a:ext cx="11601578" cy="4336462"/>
          </a:xfrm>
          <a:custGeom>
            <a:avLst/>
            <a:gdLst/>
            <a:ahLst/>
            <a:cxnLst/>
            <a:rect l="l" t="t" r="r" b="b"/>
            <a:pathLst>
              <a:path w="11601578" h="4336462">
                <a:moveTo>
                  <a:pt x="0" y="0"/>
                </a:moveTo>
                <a:lnTo>
                  <a:pt x="11601578" y="0"/>
                </a:lnTo>
                <a:lnTo>
                  <a:pt x="11601578" y="4336462"/>
                </a:lnTo>
                <a:lnTo>
                  <a:pt x="0" y="4336462"/>
                </a:lnTo>
                <a:lnTo>
                  <a:pt x="0" y="0"/>
                </a:lnTo>
                <a:close/>
              </a:path>
            </a:pathLst>
          </a:custGeom>
          <a:blipFill>
            <a:blip r:embed="rId5"/>
            <a:stretch>
              <a:fillRect t="-5080" b="-5080"/>
            </a:stretch>
          </a:blipFill>
        </p:spPr>
      </p:sp>
      <p:sp>
        <p:nvSpPr>
          <p:cNvPr id="10" name="Freeform 10"/>
          <p:cNvSpPr/>
          <p:nvPr/>
        </p:nvSpPr>
        <p:spPr>
          <a:xfrm>
            <a:off x="914411" y="6075414"/>
            <a:ext cx="16344889" cy="3820618"/>
          </a:xfrm>
          <a:custGeom>
            <a:avLst/>
            <a:gdLst/>
            <a:ahLst/>
            <a:cxnLst/>
            <a:rect l="l" t="t" r="r" b="b"/>
            <a:pathLst>
              <a:path w="16344889" h="3820618">
                <a:moveTo>
                  <a:pt x="0" y="0"/>
                </a:moveTo>
                <a:lnTo>
                  <a:pt x="16344889" y="0"/>
                </a:lnTo>
                <a:lnTo>
                  <a:pt x="16344889" y="3820618"/>
                </a:lnTo>
                <a:lnTo>
                  <a:pt x="0" y="3820618"/>
                </a:lnTo>
                <a:lnTo>
                  <a:pt x="0" y="0"/>
                </a:lnTo>
                <a:close/>
              </a:path>
            </a:pathLst>
          </a:custGeom>
          <a:blipFill>
            <a:blip r:embed="rId6"/>
            <a:stretch>
              <a:fillRect/>
            </a:stretch>
          </a:blipFill>
        </p:spPr>
      </p:sp>
      <p:sp>
        <p:nvSpPr>
          <p:cNvPr id="11" name="TextBox 11"/>
          <p:cNvSpPr txBox="1"/>
          <p:nvPr/>
        </p:nvSpPr>
        <p:spPr>
          <a:xfrm>
            <a:off x="1028700" y="388517"/>
            <a:ext cx="16230600" cy="669925"/>
          </a:xfrm>
          <a:prstGeom prst="rect">
            <a:avLst/>
          </a:prstGeom>
        </p:spPr>
        <p:txBody>
          <a:bodyPr lIns="0" tIns="0" rIns="0" bIns="0" rtlCol="0" anchor="t">
            <a:spAutoFit/>
          </a:bodyPr>
          <a:lstStyle/>
          <a:p>
            <a:pPr algn="ctr">
              <a:lnSpc>
                <a:spcPts val="5599"/>
              </a:lnSpc>
            </a:pPr>
            <a:r>
              <a:rPr lang="en-US" sz="3999">
                <a:solidFill>
                  <a:srgbClr val="405D72"/>
                </a:solidFill>
                <a:latin typeface="Anton"/>
                <a:ea typeface="Anton"/>
                <a:cs typeface="Anton"/>
                <a:sym typeface="Anton"/>
              </a:rPr>
              <a:t>5C. MACHINE LEARNING MODELING - BENCHMARK MODELS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sp>
        <p:nvSpPr>
          <p:cNvPr id="9" name="Freeform 9"/>
          <p:cNvSpPr/>
          <p:nvPr/>
        </p:nvSpPr>
        <p:spPr>
          <a:xfrm>
            <a:off x="1381508" y="1604542"/>
            <a:ext cx="6772341" cy="8290465"/>
          </a:xfrm>
          <a:custGeom>
            <a:avLst/>
            <a:gdLst/>
            <a:ahLst/>
            <a:cxnLst/>
            <a:rect l="l" t="t" r="r" b="b"/>
            <a:pathLst>
              <a:path w="6772341" h="8290465">
                <a:moveTo>
                  <a:pt x="0" y="0"/>
                </a:moveTo>
                <a:lnTo>
                  <a:pt x="6772341" y="0"/>
                </a:lnTo>
                <a:lnTo>
                  <a:pt x="6772341" y="8290465"/>
                </a:lnTo>
                <a:lnTo>
                  <a:pt x="0" y="8290465"/>
                </a:lnTo>
                <a:lnTo>
                  <a:pt x="0" y="0"/>
                </a:lnTo>
                <a:close/>
              </a:path>
            </a:pathLst>
          </a:custGeom>
          <a:blipFill>
            <a:blip r:embed="rId5"/>
            <a:stretch>
              <a:fillRect/>
            </a:stretch>
          </a:blipFill>
        </p:spPr>
      </p:sp>
      <p:sp>
        <p:nvSpPr>
          <p:cNvPr id="10" name="Freeform 10"/>
          <p:cNvSpPr/>
          <p:nvPr/>
        </p:nvSpPr>
        <p:spPr>
          <a:xfrm>
            <a:off x="9046642" y="1604542"/>
            <a:ext cx="5749380" cy="8290465"/>
          </a:xfrm>
          <a:custGeom>
            <a:avLst/>
            <a:gdLst/>
            <a:ahLst/>
            <a:cxnLst/>
            <a:rect l="l" t="t" r="r" b="b"/>
            <a:pathLst>
              <a:path w="5749380" h="8290465">
                <a:moveTo>
                  <a:pt x="0" y="0"/>
                </a:moveTo>
                <a:lnTo>
                  <a:pt x="5749381" y="0"/>
                </a:lnTo>
                <a:lnTo>
                  <a:pt x="5749381" y="8290465"/>
                </a:lnTo>
                <a:lnTo>
                  <a:pt x="0" y="8290465"/>
                </a:lnTo>
                <a:lnTo>
                  <a:pt x="0" y="0"/>
                </a:lnTo>
                <a:close/>
              </a:path>
            </a:pathLst>
          </a:custGeom>
          <a:blipFill>
            <a:blip r:embed="rId6"/>
            <a:stretch>
              <a:fillRect/>
            </a:stretch>
          </a:blipFill>
        </p:spPr>
      </p:sp>
      <p:sp>
        <p:nvSpPr>
          <p:cNvPr id="11" name="TextBox 11"/>
          <p:cNvSpPr txBox="1"/>
          <p:nvPr/>
        </p:nvSpPr>
        <p:spPr>
          <a:xfrm>
            <a:off x="833985" y="350417"/>
            <a:ext cx="16425315" cy="863600"/>
          </a:xfrm>
          <a:prstGeom prst="rect">
            <a:avLst/>
          </a:prstGeom>
        </p:spPr>
        <p:txBody>
          <a:bodyPr lIns="0" tIns="0" rIns="0" bIns="0" rtlCol="0" anchor="t">
            <a:spAutoFit/>
          </a:bodyPr>
          <a:lstStyle/>
          <a:p>
            <a:pPr algn="ctr">
              <a:lnSpc>
                <a:spcPts val="7000"/>
              </a:lnSpc>
            </a:pPr>
            <a:r>
              <a:rPr lang="en-US" sz="5000">
                <a:solidFill>
                  <a:srgbClr val="405D72"/>
                </a:solidFill>
                <a:latin typeface="Anton"/>
                <a:ea typeface="Anton"/>
                <a:cs typeface="Anton"/>
                <a:sym typeface="Anton"/>
              </a:rPr>
              <a:t>5D. MACHINE LEARNING MODELING - TRAINING DAN VALIDATION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1028700" y="339550"/>
            <a:ext cx="599867" cy="662253"/>
          </a:xfrm>
          <a:custGeom>
            <a:avLst/>
            <a:gdLst/>
            <a:ahLst/>
            <a:cxnLst/>
            <a:rect l="l" t="t" r="r" b="b"/>
            <a:pathLst>
              <a:path w="599867" h="662253">
                <a:moveTo>
                  <a:pt x="0" y="0"/>
                </a:moveTo>
                <a:lnTo>
                  <a:pt x="599867" y="0"/>
                </a:lnTo>
                <a:lnTo>
                  <a:pt x="599867" y="662254"/>
                </a:lnTo>
                <a:lnTo>
                  <a:pt x="0" y="662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0" y="5143500"/>
            <a:ext cx="833985" cy="5143500"/>
            <a:chOff x="0" y="0"/>
            <a:chExt cx="219650" cy="1354667"/>
          </a:xfrm>
        </p:grpSpPr>
        <p:sp>
          <p:nvSpPr>
            <p:cNvPr id="4" name="Freeform 4"/>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5" name="TextBox 5"/>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6" name="Group 6"/>
          <p:cNvGrpSpPr/>
          <p:nvPr/>
        </p:nvGrpSpPr>
        <p:grpSpPr>
          <a:xfrm>
            <a:off x="17454015" y="1604542"/>
            <a:ext cx="833985" cy="984635"/>
            <a:chOff x="0" y="0"/>
            <a:chExt cx="219650" cy="259328"/>
          </a:xfrm>
        </p:grpSpPr>
        <p:sp>
          <p:nvSpPr>
            <p:cNvPr id="7" name="Freeform 7"/>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8" name="TextBox 8"/>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9" name="Freeform 9"/>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5">
              <a:alphaModFix amt="12000"/>
              <a:extLst>
                <a:ext uri="{96DAC541-7B7A-43D3-8B79-37D633B846F1}">
                  <asvg:svgBlip xmlns:asvg="http://schemas.microsoft.com/office/drawing/2016/SVG/main" r:embed="rId6"/>
                </a:ext>
              </a:extLst>
            </a:blip>
            <a:stretch>
              <a:fillRect/>
            </a:stretch>
          </a:blipFill>
        </p:spPr>
      </p:sp>
      <p:sp>
        <p:nvSpPr>
          <p:cNvPr id="10" name="Freeform 10"/>
          <p:cNvSpPr/>
          <p:nvPr/>
        </p:nvSpPr>
        <p:spPr>
          <a:xfrm>
            <a:off x="1328634" y="4658320"/>
            <a:ext cx="15930666" cy="4599980"/>
          </a:xfrm>
          <a:custGeom>
            <a:avLst/>
            <a:gdLst/>
            <a:ahLst/>
            <a:cxnLst/>
            <a:rect l="l" t="t" r="r" b="b"/>
            <a:pathLst>
              <a:path w="15930666" h="4599980">
                <a:moveTo>
                  <a:pt x="0" y="0"/>
                </a:moveTo>
                <a:lnTo>
                  <a:pt x="15930666" y="0"/>
                </a:lnTo>
                <a:lnTo>
                  <a:pt x="15930666" y="4599980"/>
                </a:lnTo>
                <a:lnTo>
                  <a:pt x="0" y="4599980"/>
                </a:lnTo>
                <a:lnTo>
                  <a:pt x="0" y="0"/>
                </a:lnTo>
                <a:close/>
              </a:path>
            </a:pathLst>
          </a:custGeom>
          <a:blipFill>
            <a:blip r:embed="rId7"/>
            <a:stretch>
              <a:fillRect/>
            </a:stretch>
          </a:blipFill>
        </p:spPr>
      </p:sp>
      <p:sp>
        <p:nvSpPr>
          <p:cNvPr id="11" name="TextBox 11"/>
          <p:cNvSpPr txBox="1"/>
          <p:nvPr/>
        </p:nvSpPr>
        <p:spPr>
          <a:xfrm>
            <a:off x="1628567" y="332532"/>
            <a:ext cx="3447151" cy="647715"/>
          </a:xfrm>
          <a:prstGeom prst="rect">
            <a:avLst/>
          </a:prstGeom>
        </p:spPr>
        <p:txBody>
          <a:bodyPr lIns="0" tIns="0" rIns="0" bIns="0" rtlCol="0" anchor="t">
            <a:spAutoFit/>
          </a:bodyPr>
          <a:lstStyle/>
          <a:p>
            <a:pPr marL="0" lvl="1" indent="0" algn="r">
              <a:lnSpc>
                <a:spcPts val="4738"/>
              </a:lnSpc>
            </a:pPr>
            <a:r>
              <a:rPr lang="en-US" sz="4084" b="1" spc="-122">
                <a:solidFill>
                  <a:srgbClr val="405D72"/>
                </a:solidFill>
                <a:latin typeface="Poppins Bold"/>
                <a:ea typeface="Poppins Bold"/>
                <a:cs typeface="Poppins Bold"/>
                <a:sym typeface="Poppins Bold"/>
              </a:rPr>
              <a:t>Salford &amp; Co.</a:t>
            </a:r>
          </a:p>
        </p:txBody>
      </p:sp>
      <p:sp>
        <p:nvSpPr>
          <p:cNvPr id="12" name="TextBox 12"/>
          <p:cNvSpPr txBox="1"/>
          <p:nvPr/>
        </p:nvSpPr>
        <p:spPr>
          <a:xfrm>
            <a:off x="833985" y="1404902"/>
            <a:ext cx="16425315" cy="2422525"/>
          </a:xfrm>
          <a:prstGeom prst="rect">
            <a:avLst/>
          </a:prstGeom>
        </p:spPr>
        <p:txBody>
          <a:bodyPr lIns="0" tIns="0" rIns="0" bIns="0" rtlCol="0" anchor="t">
            <a:spAutoFit/>
          </a:bodyPr>
          <a:lstStyle/>
          <a:p>
            <a:pPr algn="ctr">
              <a:lnSpc>
                <a:spcPts val="9799"/>
              </a:lnSpc>
            </a:pPr>
            <a:r>
              <a:rPr lang="en-US" sz="6999">
                <a:solidFill>
                  <a:srgbClr val="405D72"/>
                </a:solidFill>
                <a:latin typeface="Anton"/>
                <a:ea typeface="Anton"/>
                <a:cs typeface="Anton"/>
                <a:sym typeface="Anton"/>
              </a:rPr>
              <a:t>5E. MACHINE LEARNING MODELING - MODEL SELECTION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sp>
        <p:nvSpPr>
          <p:cNvPr id="9" name="Freeform 9"/>
          <p:cNvSpPr/>
          <p:nvPr/>
        </p:nvSpPr>
        <p:spPr>
          <a:xfrm>
            <a:off x="3143271" y="3107040"/>
            <a:ext cx="10968524" cy="2961199"/>
          </a:xfrm>
          <a:custGeom>
            <a:avLst/>
            <a:gdLst/>
            <a:ahLst/>
            <a:cxnLst/>
            <a:rect l="l" t="t" r="r" b="b"/>
            <a:pathLst>
              <a:path w="10968524" h="2961199">
                <a:moveTo>
                  <a:pt x="0" y="0"/>
                </a:moveTo>
                <a:lnTo>
                  <a:pt x="10968524" y="0"/>
                </a:lnTo>
                <a:lnTo>
                  <a:pt x="10968524" y="2961199"/>
                </a:lnTo>
                <a:lnTo>
                  <a:pt x="0" y="2961199"/>
                </a:lnTo>
                <a:lnTo>
                  <a:pt x="0" y="0"/>
                </a:lnTo>
                <a:close/>
              </a:path>
            </a:pathLst>
          </a:custGeom>
          <a:blipFill>
            <a:blip r:embed="rId5"/>
            <a:stretch>
              <a:fillRect/>
            </a:stretch>
          </a:blipFill>
        </p:spPr>
      </p:sp>
      <p:grpSp>
        <p:nvGrpSpPr>
          <p:cNvPr id="10" name="Group 10"/>
          <p:cNvGrpSpPr/>
          <p:nvPr/>
        </p:nvGrpSpPr>
        <p:grpSpPr>
          <a:xfrm>
            <a:off x="1081309" y="6348881"/>
            <a:ext cx="947223" cy="672718"/>
            <a:chOff x="0" y="0"/>
            <a:chExt cx="249474" cy="177177"/>
          </a:xfrm>
        </p:grpSpPr>
        <p:sp>
          <p:nvSpPr>
            <p:cNvPr id="11" name="Freeform 11"/>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2" name="TextBox 12"/>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1</a:t>
              </a:r>
            </a:p>
          </p:txBody>
        </p:sp>
      </p:grpSp>
      <p:sp>
        <p:nvSpPr>
          <p:cNvPr id="13" name="Freeform 13"/>
          <p:cNvSpPr/>
          <p:nvPr/>
        </p:nvSpPr>
        <p:spPr>
          <a:xfrm>
            <a:off x="2354237" y="7178635"/>
            <a:ext cx="8823752" cy="2209680"/>
          </a:xfrm>
          <a:custGeom>
            <a:avLst/>
            <a:gdLst/>
            <a:ahLst/>
            <a:cxnLst/>
            <a:rect l="l" t="t" r="r" b="b"/>
            <a:pathLst>
              <a:path w="8823752" h="2209680">
                <a:moveTo>
                  <a:pt x="0" y="0"/>
                </a:moveTo>
                <a:lnTo>
                  <a:pt x="8823752" y="0"/>
                </a:lnTo>
                <a:lnTo>
                  <a:pt x="8823752" y="2209680"/>
                </a:lnTo>
                <a:lnTo>
                  <a:pt x="0" y="2209680"/>
                </a:lnTo>
                <a:lnTo>
                  <a:pt x="0" y="0"/>
                </a:lnTo>
                <a:close/>
              </a:path>
            </a:pathLst>
          </a:custGeom>
          <a:blipFill>
            <a:blip r:embed="rId6"/>
            <a:stretch>
              <a:fillRect r="-3691"/>
            </a:stretch>
          </a:blipFill>
        </p:spPr>
      </p:sp>
      <p:sp>
        <p:nvSpPr>
          <p:cNvPr id="14" name="Freeform 14"/>
          <p:cNvSpPr/>
          <p:nvPr/>
        </p:nvSpPr>
        <p:spPr>
          <a:xfrm>
            <a:off x="11494524" y="7396249"/>
            <a:ext cx="6376483" cy="1733542"/>
          </a:xfrm>
          <a:custGeom>
            <a:avLst/>
            <a:gdLst/>
            <a:ahLst/>
            <a:cxnLst/>
            <a:rect l="l" t="t" r="r" b="b"/>
            <a:pathLst>
              <a:path w="6376483" h="1733542">
                <a:moveTo>
                  <a:pt x="0" y="0"/>
                </a:moveTo>
                <a:lnTo>
                  <a:pt x="6376484" y="0"/>
                </a:lnTo>
                <a:lnTo>
                  <a:pt x="6376484" y="1733542"/>
                </a:lnTo>
                <a:lnTo>
                  <a:pt x="0" y="1733542"/>
                </a:lnTo>
                <a:lnTo>
                  <a:pt x="0" y="0"/>
                </a:lnTo>
                <a:close/>
              </a:path>
            </a:pathLst>
          </a:custGeom>
          <a:blipFill>
            <a:blip r:embed="rId7"/>
            <a:stretch>
              <a:fillRect l="-616" r="-12012"/>
            </a:stretch>
          </a:blipFill>
        </p:spPr>
      </p:sp>
      <p:sp>
        <p:nvSpPr>
          <p:cNvPr id="15" name="TextBox 15"/>
          <p:cNvSpPr txBox="1"/>
          <p:nvPr/>
        </p:nvSpPr>
        <p:spPr>
          <a:xfrm>
            <a:off x="1081309" y="307975"/>
            <a:ext cx="16425315" cy="1374775"/>
          </a:xfrm>
          <a:prstGeom prst="rect">
            <a:avLst/>
          </a:prstGeom>
        </p:spPr>
        <p:txBody>
          <a:bodyPr lIns="0" tIns="0" rIns="0" bIns="0" rtlCol="0" anchor="t">
            <a:spAutoFit/>
          </a:bodyPr>
          <a:lstStyle/>
          <a:p>
            <a:pPr algn="ctr">
              <a:lnSpc>
                <a:spcPts val="5599"/>
              </a:lnSpc>
            </a:pPr>
            <a:r>
              <a:rPr lang="en-US" sz="3999">
                <a:solidFill>
                  <a:srgbClr val="405D72"/>
                </a:solidFill>
                <a:latin typeface="Anton"/>
                <a:ea typeface="Anton"/>
                <a:cs typeface="Anton"/>
                <a:sym typeface="Anton"/>
              </a:rPr>
              <a:t>5F. MACHINE LEARNING MODELING - BENCHMARKING PERFORMA MODEL XGBOOST, RANDOMFOREST, DAN GRADIENTBOOSTING</a:t>
            </a:r>
          </a:p>
        </p:txBody>
      </p:sp>
      <p:sp>
        <p:nvSpPr>
          <p:cNvPr id="16" name="TextBox 16"/>
          <p:cNvSpPr txBox="1"/>
          <p:nvPr/>
        </p:nvSpPr>
        <p:spPr>
          <a:xfrm>
            <a:off x="1328634" y="1939275"/>
            <a:ext cx="14957673" cy="901065"/>
          </a:xfrm>
          <a:prstGeom prst="rect">
            <a:avLst/>
          </a:prstGeom>
        </p:spPr>
        <p:txBody>
          <a:bodyPr lIns="0" tIns="0" rIns="0" bIns="0" rtlCol="0" anchor="t">
            <a:spAutoFit/>
          </a:bodyPr>
          <a:lstStyle/>
          <a:p>
            <a:pPr marL="0" lvl="1" indent="0" algn="l">
              <a:lnSpc>
                <a:spcPts val="3479"/>
              </a:lnSpc>
              <a:spcBef>
                <a:spcPct val="0"/>
              </a:spcBef>
            </a:pPr>
            <a:r>
              <a:rPr lang="en-US" sz="3000" b="1" spc="-89">
                <a:solidFill>
                  <a:srgbClr val="405D72"/>
                </a:solidFill>
                <a:latin typeface="Poppins Bold"/>
                <a:ea typeface="Poppins Bold"/>
                <a:cs typeface="Poppins Bold"/>
                <a:sym typeface="Poppins Bold"/>
              </a:rPr>
              <a:t>Prediksi test dengan menggunakan model XGBoost, RandomForest, dan GradienBoosting</a:t>
            </a:r>
          </a:p>
        </p:txBody>
      </p:sp>
      <p:sp>
        <p:nvSpPr>
          <p:cNvPr id="17" name="TextBox 17"/>
          <p:cNvSpPr txBox="1"/>
          <p:nvPr/>
        </p:nvSpPr>
        <p:spPr>
          <a:xfrm>
            <a:off x="2354237" y="6449020"/>
            <a:ext cx="4218739" cy="462915"/>
          </a:xfrm>
          <a:prstGeom prst="rect">
            <a:avLst/>
          </a:prstGeom>
        </p:spPr>
        <p:txBody>
          <a:bodyPr lIns="0" tIns="0" rIns="0" bIns="0" rtlCol="0" anchor="t">
            <a:spAutoFit/>
          </a:bodyPr>
          <a:lstStyle/>
          <a:p>
            <a:pPr marL="0" lvl="1" indent="0" algn="l">
              <a:lnSpc>
                <a:spcPts val="3479"/>
              </a:lnSpc>
              <a:spcBef>
                <a:spcPct val="0"/>
              </a:spcBef>
            </a:pPr>
            <a:r>
              <a:rPr lang="en-US" sz="3000" b="1" spc="-89">
                <a:solidFill>
                  <a:srgbClr val="405D72"/>
                </a:solidFill>
                <a:latin typeface="Poppins Bold"/>
                <a:ea typeface="Poppins Bold"/>
                <a:cs typeface="Poppins Bold"/>
                <a:sym typeface="Poppins Bold"/>
              </a:rPr>
              <a:t>Prediction - XGBoost</a:t>
            </a:r>
          </a:p>
        </p:txBody>
      </p:sp>
      <p:sp>
        <p:nvSpPr>
          <p:cNvPr id="18" name="TextBox 18"/>
          <p:cNvSpPr txBox="1"/>
          <p:nvPr/>
        </p:nvSpPr>
        <p:spPr>
          <a:xfrm>
            <a:off x="12191546" y="6339356"/>
            <a:ext cx="5315078" cy="901065"/>
          </a:xfrm>
          <a:prstGeom prst="rect">
            <a:avLst/>
          </a:prstGeom>
        </p:spPr>
        <p:txBody>
          <a:bodyPr lIns="0" tIns="0" rIns="0" bIns="0" rtlCol="0" anchor="t">
            <a:spAutoFit/>
          </a:bodyPr>
          <a:lstStyle/>
          <a:p>
            <a:pPr marL="0" lvl="1" indent="0" algn="l">
              <a:lnSpc>
                <a:spcPts val="3479"/>
              </a:lnSpc>
              <a:spcBef>
                <a:spcPct val="0"/>
              </a:spcBef>
            </a:pPr>
            <a:r>
              <a:rPr lang="en-US" sz="3000" spc="-89">
                <a:solidFill>
                  <a:srgbClr val="405D72"/>
                </a:solidFill>
                <a:latin typeface="Poppins"/>
                <a:ea typeface="Poppins"/>
                <a:cs typeface="Poppins"/>
                <a:sym typeface="Poppins"/>
              </a:rPr>
              <a:t>Bench Score Test X dan y - XGBoost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81309" y="6348881"/>
            <a:ext cx="947223" cy="672718"/>
            <a:chOff x="0" y="0"/>
            <a:chExt cx="249474" cy="177177"/>
          </a:xfrm>
        </p:grpSpPr>
        <p:sp>
          <p:nvSpPr>
            <p:cNvPr id="10" name="Freeform 10"/>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1" name="TextBox 11"/>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a:t>
              </a:r>
            </a:p>
          </p:txBody>
        </p:sp>
      </p:grpSp>
      <p:grpSp>
        <p:nvGrpSpPr>
          <p:cNvPr id="12" name="Group 12"/>
          <p:cNvGrpSpPr/>
          <p:nvPr/>
        </p:nvGrpSpPr>
        <p:grpSpPr>
          <a:xfrm>
            <a:off x="833985" y="2096859"/>
            <a:ext cx="947223" cy="672718"/>
            <a:chOff x="0" y="0"/>
            <a:chExt cx="249474" cy="177177"/>
          </a:xfrm>
        </p:grpSpPr>
        <p:sp>
          <p:nvSpPr>
            <p:cNvPr id="13" name="Freeform 13"/>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4" name="TextBox 14"/>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2</a:t>
              </a:r>
            </a:p>
          </p:txBody>
        </p:sp>
      </p:grpSp>
      <p:sp>
        <p:nvSpPr>
          <p:cNvPr id="15" name="Freeform 15"/>
          <p:cNvSpPr/>
          <p:nvPr/>
        </p:nvSpPr>
        <p:spPr>
          <a:xfrm>
            <a:off x="1970318" y="2998562"/>
            <a:ext cx="8856346" cy="2034508"/>
          </a:xfrm>
          <a:custGeom>
            <a:avLst/>
            <a:gdLst/>
            <a:ahLst/>
            <a:cxnLst/>
            <a:rect l="l" t="t" r="r" b="b"/>
            <a:pathLst>
              <a:path w="8856346" h="2034508">
                <a:moveTo>
                  <a:pt x="0" y="0"/>
                </a:moveTo>
                <a:lnTo>
                  <a:pt x="8856346" y="0"/>
                </a:lnTo>
                <a:lnTo>
                  <a:pt x="8856346" y="2034508"/>
                </a:lnTo>
                <a:lnTo>
                  <a:pt x="0" y="2034508"/>
                </a:lnTo>
                <a:lnTo>
                  <a:pt x="0" y="0"/>
                </a:lnTo>
                <a:close/>
              </a:path>
            </a:pathLst>
          </a:custGeom>
          <a:blipFill>
            <a:blip r:embed="rId5"/>
            <a:stretch>
              <a:fillRect r="-3940"/>
            </a:stretch>
          </a:blipFill>
        </p:spPr>
      </p:sp>
      <p:sp>
        <p:nvSpPr>
          <p:cNvPr id="16" name="TextBox 16"/>
          <p:cNvSpPr txBox="1"/>
          <p:nvPr/>
        </p:nvSpPr>
        <p:spPr>
          <a:xfrm>
            <a:off x="12017289" y="6343849"/>
            <a:ext cx="5315078" cy="901065"/>
          </a:xfrm>
          <a:prstGeom prst="rect">
            <a:avLst/>
          </a:prstGeom>
        </p:spPr>
        <p:txBody>
          <a:bodyPr lIns="0" tIns="0" rIns="0" bIns="0" rtlCol="0" anchor="t">
            <a:spAutoFit/>
          </a:bodyPr>
          <a:lstStyle/>
          <a:p>
            <a:pPr marL="0" lvl="1" indent="0" algn="l">
              <a:lnSpc>
                <a:spcPts val="3479"/>
              </a:lnSpc>
              <a:spcBef>
                <a:spcPct val="0"/>
              </a:spcBef>
            </a:pPr>
            <a:r>
              <a:rPr lang="en-US" sz="3000" spc="-89">
                <a:solidFill>
                  <a:srgbClr val="405D72"/>
                </a:solidFill>
                <a:latin typeface="Poppins"/>
                <a:ea typeface="Poppins"/>
                <a:cs typeface="Poppins"/>
                <a:sym typeface="Poppins"/>
              </a:rPr>
              <a:t>Bench Score Test X dan y - Gradien Boosting</a:t>
            </a:r>
          </a:p>
        </p:txBody>
      </p:sp>
      <p:sp>
        <p:nvSpPr>
          <p:cNvPr id="17" name="Freeform 17"/>
          <p:cNvSpPr/>
          <p:nvPr/>
        </p:nvSpPr>
        <p:spPr>
          <a:xfrm flipV="1">
            <a:off x="14355001" y="30705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sp>
        <p:nvSpPr>
          <p:cNvPr id="18" name="Freeform 18"/>
          <p:cNvSpPr/>
          <p:nvPr/>
        </p:nvSpPr>
        <p:spPr>
          <a:xfrm>
            <a:off x="11406981" y="3059382"/>
            <a:ext cx="6551569" cy="1912867"/>
          </a:xfrm>
          <a:custGeom>
            <a:avLst/>
            <a:gdLst/>
            <a:ahLst/>
            <a:cxnLst/>
            <a:rect l="l" t="t" r="r" b="b"/>
            <a:pathLst>
              <a:path w="6551569" h="1912867">
                <a:moveTo>
                  <a:pt x="0" y="0"/>
                </a:moveTo>
                <a:lnTo>
                  <a:pt x="6551569" y="0"/>
                </a:lnTo>
                <a:lnTo>
                  <a:pt x="6551569" y="1912867"/>
                </a:lnTo>
                <a:lnTo>
                  <a:pt x="0" y="1912867"/>
                </a:lnTo>
                <a:lnTo>
                  <a:pt x="0" y="0"/>
                </a:lnTo>
                <a:close/>
              </a:path>
            </a:pathLst>
          </a:custGeom>
          <a:blipFill>
            <a:blip r:embed="rId6"/>
            <a:stretch>
              <a:fillRect/>
            </a:stretch>
          </a:blipFill>
        </p:spPr>
      </p:sp>
      <p:sp>
        <p:nvSpPr>
          <p:cNvPr id="19" name="Freeform 19"/>
          <p:cNvSpPr/>
          <p:nvPr/>
        </p:nvSpPr>
        <p:spPr>
          <a:xfrm>
            <a:off x="2028532" y="7240421"/>
            <a:ext cx="8798132" cy="2161328"/>
          </a:xfrm>
          <a:custGeom>
            <a:avLst/>
            <a:gdLst/>
            <a:ahLst/>
            <a:cxnLst/>
            <a:rect l="l" t="t" r="r" b="b"/>
            <a:pathLst>
              <a:path w="8798132" h="2161328">
                <a:moveTo>
                  <a:pt x="0" y="0"/>
                </a:moveTo>
                <a:lnTo>
                  <a:pt x="8798132" y="0"/>
                </a:lnTo>
                <a:lnTo>
                  <a:pt x="8798132" y="2161328"/>
                </a:lnTo>
                <a:lnTo>
                  <a:pt x="0" y="2161328"/>
                </a:lnTo>
                <a:lnTo>
                  <a:pt x="0" y="0"/>
                </a:lnTo>
                <a:close/>
              </a:path>
            </a:pathLst>
          </a:custGeom>
          <a:blipFill>
            <a:blip r:embed="rId7"/>
            <a:stretch>
              <a:fillRect/>
            </a:stretch>
          </a:blipFill>
        </p:spPr>
      </p:sp>
      <p:sp>
        <p:nvSpPr>
          <p:cNvPr id="20" name="Freeform 20"/>
          <p:cNvSpPr/>
          <p:nvPr/>
        </p:nvSpPr>
        <p:spPr>
          <a:xfrm>
            <a:off x="11406981" y="7423861"/>
            <a:ext cx="6551569" cy="1834439"/>
          </a:xfrm>
          <a:custGeom>
            <a:avLst/>
            <a:gdLst/>
            <a:ahLst/>
            <a:cxnLst/>
            <a:rect l="l" t="t" r="r" b="b"/>
            <a:pathLst>
              <a:path w="6551569" h="1834439">
                <a:moveTo>
                  <a:pt x="0" y="0"/>
                </a:moveTo>
                <a:lnTo>
                  <a:pt x="6551569" y="0"/>
                </a:lnTo>
                <a:lnTo>
                  <a:pt x="6551569" y="1834439"/>
                </a:lnTo>
                <a:lnTo>
                  <a:pt x="0" y="1834439"/>
                </a:lnTo>
                <a:lnTo>
                  <a:pt x="0" y="0"/>
                </a:lnTo>
                <a:close/>
              </a:path>
            </a:pathLst>
          </a:custGeom>
          <a:blipFill>
            <a:blip r:embed="rId8"/>
            <a:stretch>
              <a:fillRect/>
            </a:stretch>
          </a:blipFill>
        </p:spPr>
      </p:sp>
      <p:sp>
        <p:nvSpPr>
          <p:cNvPr id="21" name="TextBox 21"/>
          <p:cNvSpPr txBox="1"/>
          <p:nvPr/>
        </p:nvSpPr>
        <p:spPr>
          <a:xfrm>
            <a:off x="1081309" y="307975"/>
            <a:ext cx="16425315" cy="1374775"/>
          </a:xfrm>
          <a:prstGeom prst="rect">
            <a:avLst/>
          </a:prstGeom>
        </p:spPr>
        <p:txBody>
          <a:bodyPr lIns="0" tIns="0" rIns="0" bIns="0" rtlCol="0" anchor="t">
            <a:spAutoFit/>
          </a:bodyPr>
          <a:lstStyle/>
          <a:p>
            <a:pPr algn="ctr">
              <a:lnSpc>
                <a:spcPts val="5599"/>
              </a:lnSpc>
            </a:pPr>
            <a:r>
              <a:rPr lang="en-US" sz="3999">
                <a:solidFill>
                  <a:srgbClr val="405D72"/>
                </a:solidFill>
                <a:latin typeface="Anton"/>
                <a:ea typeface="Anton"/>
                <a:cs typeface="Anton"/>
                <a:sym typeface="Anton"/>
              </a:rPr>
              <a:t>5F. MACHINE LEARNING MODELING - BENCHMARKING PERFORMA MODEL XGBOOST, RANDOMFOREST, DAN GRADIENTBOOSTING</a:t>
            </a:r>
          </a:p>
        </p:txBody>
      </p:sp>
      <p:sp>
        <p:nvSpPr>
          <p:cNvPr id="22" name="TextBox 22"/>
          <p:cNvSpPr txBox="1"/>
          <p:nvPr/>
        </p:nvSpPr>
        <p:spPr>
          <a:xfrm>
            <a:off x="2354237" y="6449020"/>
            <a:ext cx="7615368" cy="462915"/>
          </a:xfrm>
          <a:prstGeom prst="rect">
            <a:avLst/>
          </a:prstGeom>
        </p:spPr>
        <p:txBody>
          <a:bodyPr lIns="0" tIns="0" rIns="0" bIns="0" rtlCol="0" anchor="t">
            <a:spAutoFit/>
          </a:bodyPr>
          <a:lstStyle/>
          <a:p>
            <a:pPr marL="0" lvl="1" indent="0" algn="l">
              <a:lnSpc>
                <a:spcPts val="3479"/>
              </a:lnSpc>
              <a:spcBef>
                <a:spcPct val="0"/>
              </a:spcBef>
            </a:pPr>
            <a:r>
              <a:rPr lang="en-US" sz="3000" b="1" spc="-89">
                <a:solidFill>
                  <a:srgbClr val="405D72"/>
                </a:solidFill>
                <a:latin typeface="Poppins Bold"/>
                <a:ea typeface="Poppins Bold"/>
                <a:cs typeface="Poppins Bold"/>
                <a:sym typeface="Poppins Bold"/>
              </a:rPr>
              <a:t>Prediction - Gradien Boosting</a:t>
            </a:r>
          </a:p>
        </p:txBody>
      </p:sp>
      <p:sp>
        <p:nvSpPr>
          <p:cNvPr id="23" name="TextBox 23"/>
          <p:cNvSpPr txBox="1"/>
          <p:nvPr/>
        </p:nvSpPr>
        <p:spPr>
          <a:xfrm>
            <a:off x="2106912" y="2196998"/>
            <a:ext cx="7187054" cy="462915"/>
          </a:xfrm>
          <a:prstGeom prst="rect">
            <a:avLst/>
          </a:prstGeom>
        </p:spPr>
        <p:txBody>
          <a:bodyPr lIns="0" tIns="0" rIns="0" bIns="0" rtlCol="0" anchor="t">
            <a:spAutoFit/>
          </a:bodyPr>
          <a:lstStyle/>
          <a:p>
            <a:pPr marL="0" lvl="1" indent="0" algn="l">
              <a:lnSpc>
                <a:spcPts val="3479"/>
              </a:lnSpc>
              <a:spcBef>
                <a:spcPct val="0"/>
              </a:spcBef>
            </a:pPr>
            <a:r>
              <a:rPr lang="en-US" sz="3000" b="1" spc="-89">
                <a:solidFill>
                  <a:srgbClr val="405D72"/>
                </a:solidFill>
                <a:latin typeface="Poppins Bold"/>
                <a:ea typeface="Poppins Bold"/>
                <a:cs typeface="Poppins Bold"/>
                <a:sym typeface="Poppins Bold"/>
              </a:rPr>
              <a:t>Prediction - Random Forest</a:t>
            </a:r>
          </a:p>
        </p:txBody>
      </p:sp>
      <p:sp>
        <p:nvSpPr>
          <p:cNvPr id="24" name="TextBox 24"/>
          <p:cNvSpPr txBox="1"/>
          <p:nvPr/>
        </p:nvSpPr>
        <p:spPr>
          <a:xfrm>
            <a:off x="12063155" y="2013656"/>
            <a:ext cx="5315078" cy="901065"/>
          </a:xfrm>
          <a:prstGeom prst="rect">
            <a:avLst/>
          </a:prstGeom>
        </p:spPr>
        <p:txBody>
          <a:bodyPr lIns="0" tIns="0" rIns="0" bIns="0" rtlCol="0" anchor="t">
            <a:spAutoFit/>
          </a:bodyPr>
          <a:lstStyle/>
          <a:p>
            <a:pPr marL="0" lvl="1" indent="0" algn="l">
              <a:lnSpc>
                <a:spcPts val="3479"/>
              </a:lnSpc>
              <a:spcBef>
                <a:spcPct val="0"/>
              </a:spcBef>
            </a:pPr>
            <a:r>
              <a:rPr lang="en-US" sz="3000" spc="-89">
                <a:solidFill>
                  <a:srgbClr val="405D72"/>
                </a:solidFill>
                <a:latin typeface="Poppins"/>
                <a:ea typeface="Poppins"/>
                <a:cs typeface="Poppins"/>
                <a:sym typeface="Poppins"/>
              </a:rPr>
              <a:t>Bench Score Test X dan y - Random Forest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1028700" y="339550"/>
            <a:ext cx="599867" cy="662253"/>
          </a:xfrm>
          <a:custGeom>
            <a:avLst/>
            <a:gdLst/>
            <a:ahLst/>
            <a:cxnLst/>
            <a:rect l="l" t="t" r="r" b="b"/>
            <a:pathLst>
              <a:path w="599867" h="662253">
                <a:moveTo>
                  <a:pt x="0" y="0"/>
                </a:moveTo>
                <a:lnTo>
                  <a:pt x="599867" y="0"/>
                </a:lnTo>
                <a:lnTo>
                  <a:pt x="599867" y="662254"/>
                </a:lnTo>
                <a:lnTo>
                  <a:pt x="0" y="662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0" y="5143500"/>
            <a:ext cx="833985" cy="5143500"/>
            <a:chOff x="0" y="0"/>
            <a:chExt cx="219650" cy="1354667"/>
          </a:xfrm>
        </p:grpSpPr>
        <p:sp>
          <p:nvSpPr>
            <p:cNvPr id="4" name="Freeform 4"/>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5" name="TextBox 5"/>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6" name="Group 6"/>
          <p:cNvGrpSpPr/>
          <p:nvPr/>
        </p:nvGrpSpPr>
        <p:grpSpPr>
          <a:xfrm>
            <a:off x="17454015" y="1604542"/>
            <a:ext cx="833985" cy="984635"/>
            <a:chOff x="0" y="0"/>
            <a:chExt cx="219650" cy="259328"/>
          </a:xfrm>
        </p:grpSpPr>
        <p:sp>
          <p:nvSpPr>
            <p:cNvPr id="7" name="Freeform 7"/>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8" name="TextBox 8"/>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9" name="Freeform 9"/>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5">
              <a:alphaModFix amt="12000"/>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833985" y="1404902"/>
            <a:ext cx="16425315" cy="1184275"/>
          </a:xfrm>
          <a:prstGeom prst="rect">
            <a:avLst/>
          </a:prstGeom>
        </p:spPr>
        <p:txBody>
          <a:bodyPr lIns="0" tIns="0" rIns="0" bIns="0" rtlCol="0" anchor="t">
            <a:spAutoFit/>
          </a:bodyPr>
          <a:lstStyle/>
          <a:p>
            <a:pPr algn="ctr">
              <a:lnSpc>
                <a:spcPts val="9799"/>
              </a:lnSpc>
            </a:pPr>
            <a:r>
              <a:rPr lang="en-US" sz="6999">
                <a:solidFill>
                  <a:srgbClr val="405D72"/>
                </a:solidFill>
                <a:latin typeface="Anton"/>
                <a:ea typeface="Anton"/>
                <a:cs typeface="Anton"/>
                <a:sym typeface="Anton"/>
              </a:rPr>
              <a:t>5G. TUNING MODEL</a:t>
            </a:r>
          </a:p>
        </p:txBody>
      </p:sp>
      <p:grpSp>
        <p:nvGrpSpPr>
          <p:cNvPr id="11" name="Group 11"/>
          <p:cNvGrpSpPr/>
          <p:nvPr/>
        </p:nvGrpSpPr>
        <p:grpSpPr>
          <a:xfrm>
            <a:off x="815691" y="2576474"/>
            <a:ext cx="947223" cy="672718"/>
            <a:chOff x="0" y="0"/>
            <a:chExt cx="249474" cy="177177"/>
          </a:xfrm>
        </p:grpSpPr>
        <p:sp>
          <p:nvSpPr>
            <p:cNvPr id="12" name="Freeform 12"/>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3" name="TextBox 13"/>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1</a:t>
              </a:r>
            </a:p>
          </p:txBody>
        </p:sp>
      </p:grpSp>
      <p:sp>
        <p:nvSpPr>
          <p:cNvPr id="14" name="Freeform 14"/>
          <p:cNvSpPr/>
          <p:nvPr/>
        </p:nvSpPr>
        <p:spPr>
          <a:xfrm>
            <a:off x="2088618" y="3738142"/>
            <a:ext cx="12780167" cy="3354794"/>
          </a:xfrm>
          <a:custGeom>
            <a:avLst/>
            <a:gdLst/>
            <a:ahLst/>
            <a:cxnLst/>
            <a:rect l="l" t="t" r="r" b="b"/>
            <a:pathLst>
              <a:path w="12780167" h="3354794">
                <a:moveTo>
                  <a:pt x="0" y="0"/>
                </a:moveTo>
                <a:lnTo>
                  <a:pt x="12780168" y="0"/>
                </a:lnTo>
                <a:lnTo>
                  <a:pt x="12780168" y="3354794"/>
                </a:lnTo>
                <a:lnTo>
                  <a:pt x="0" y="3354794"/>
                </a:lnTo>
                <a:lnTo>
                  <a:pt x="0" y="0"/>
                </a:lnTo>
                <a:close/>
              </a:path>
            </a:pathLst>
          </a:custGeom>
          <a:blipFill>
            <a:blip r:embed="rId7"/>
            <a:stretch>
              <a:fillRect/>
            </a:stretch>
          </a:blipFill>
        </p:spPr>
      </p:sp>
      <p:sp>
        <p:nvSpPr>
          <p:cNvPr id="15" name="TextBox 15"/>
          <p:cNvSpPr txBox="1"/>
          <p:nvPr/>
        </p:nvSpPr>
        <p:spPr>
          <a:xfrm>
            <a:off x="1628567" y="332532"/>
            <a:ext cx="3447151" cy="647715"/>
          </a:xfrm>
          <a:prstGeom prst="rect">
            <a:avLst/>
          </a:prstGeom>
        </p:spPr>
        <p:txBody>
          <a:bodyPr lIns="0" tIns="0" rIns="0" bIns="0" rtlCol="0" anchor="t">
            <a:spAutoFit/>
          </a:bodyPr>
          <a:lstStyle/>
          <a:p>
            <a:pPr marL="0" lvl="1" indent="0" algn="r">
              <a:lnSpc>
                <a:spcPts val="4738"/>
              </a:lnSpc>
            </a:pPr>
            <a:r>
              <a:rPr lang="en-US" sz="4084" b="1" spc="-122">
                <a:solidFill>
                  <a:srgbClr val="405D72"/>
                </a:solidFill>
                <a:latin typeface="Poppins Bold"/>
                <a:ea typeface="Poppins Bold"/>
                <a:cs typeface="Poppins Bold"/>
                <a:sym typeface="Poppins Bold"/>
              </a:rPr>
              <a:t>Salford &amp; Co.</a:t>
            </a:r>
          </a:p>
        </p:txBody>
      </p:sp>
      <p:sp>
        <p:nvSpPr>
          <p:cNvPr id="16" name="TextBox 16"/>
          <p:cNvSpPr txBox="1"/>
          <p:nvPr/>
        </p:nvSpPr>
        <p:spPr>
          <a:xfrm>
            <a:off x="2088618" y="2676613"/>
            <a:ext cx="11360966" cy="462915"/>
          </a:xfrm>
          <a:prstGeom prst="rect">
            <a:avLst/>
          </a:prstGeom>
        </p:spPr>
        <p:txBody>
          <a:bodyPr lIns="0" tIns="0" rIns="0" bIns="0" rtlCol="0" anchor="t">
            <a:spAutoFit/>
          </a:bodyPr>
          <a:lstStyle/>
          <a:p>
            <a:pPr marL="0" lvl="1" indent="0" algn="l">
              <a:lnSpc>
                <a:spcPts val="3479"/>
              </a:lnSpc>
              <a:spcBef>
                <a:spcPct val="0"/>
              </a:spcBef>
            </a:pPr>
            <a:r>
              <a:rPr lang="en-US" sz="3000" b="1" spc="-89">
                <a:solidFill>
                  <a:srgbClr val="405D72"/>
                </a:solidFill>
                <a:latin typeface="Poppins Bold"/>
                <a:ea typeface="Poppins Bold"/>
                <a:cs typeface="Poppins Bold"/>
                <a:sym typeface="Poppins Bold"/>
              </a:rPr>
              <a:t>Training and Validation</a:t>
            </a:r>
          </a:p>
        </p:txBody>
      </p:sp>
      <p:sp>
        <p:nvSpPr>
          <p:cNvPr id="17" name="TextBox 17"/>
          <p:cNvSpPr txBox="1"/>
          <p:nvPr/>
        </p:nvSpPr>
        <p:spPr>
          <a:xfrm>
            <a:off x="2088618" y="3230142"/>
            <a:ext cx="9406741"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Hyperparameter yang digunakan</a:t>
            </a:r>
          </a:p>
        </p:txBody>
      </p:sp>
      <p:grpSp>
        <p:nvGrpSpPr>
          <p:cNvPr id="18" name="Group 18"/>
          <p:cNvGrpSpPr/>
          <p:nvPr/>
        </p:nvGrpSpPr>
        <p:grpSpPr>
          <a:xfrm>
            <a:off x="1154955" y="7378891"/>
            <a:ext cx="947223" cy="672718"/>
            <a:chOff x="0" y="0"/>
            <a:chExt cx="249474" cy="177177"/>
          </a:xfrm>
        </p:grpSpPr>
        <p:sp>
          <p:nvSpPr>
            <p:cNvPr id="19" name="Freeform 19"/>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20" name="TextBox 20"/>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a:t>
              </a:r>
            </a:p>
          </p:txBody>
        </p:sp>
      </p:grpSp>
      <p:sp>
        <p:nvSpPr>
          <p:cNvPr id="21" name="TextBox 21"/>
          <p:cNvSpPr txBox="1"/>
          <p:nvPr/>
        </p:nvSpPr>
        <p:spPr>
          <a:xfrm>
            <a:off x="2426029" y="7479030"/>
            <a:ext cx="11360966" cy="462915"/>
          </a:xfrm>
          <a:prstGeom prst="rect">
            <a:avLst/>
          </a:prstGeom>
        </p:spPr>
        <p:txBody>
          <a:bodyPr lIns="0" tIns="0" rIns="0" bIns="0" rtlCol="0" anchor="t">
            <a:spAutoFit/>
          </a:bodyPr>
          <a:lstStyle/>
          <a:p>
            <a:pPr marL="0" lvl="1" indent="0" algn="l">
              <a:lnSpc>
                <a:spcPts val="3479"/>
              </a:lnSpc>
              <a:spcBef>
                <a:spcPct val="0"/>
              </a:spcBef>
            </a:pPr>
            <a:r>
              <a:rPr lang="en-US" sz="3000" b="1" spc="-89">
                <a:solidFill>
                  <a:srgbClr val="405D72"/>
                </a:solidFill>
                <a:latin typeface="Poppins Bold"/>
                <a:ea typeface="Poppins Bold"/>
                <a:cs typeface="Poppins Bold"/>
                <a:sym typeface="Poppins Bold"/>
              </a:rPr>
              <a:t>Tuning dengan Randomized SearchCV</a:t>
            </a:r>
          </a:p>
        </p:txBody>
      </p:sp>
      <p:grpSp>
        <p:nvGrpSpPr>
          <p:cNvPr id="22" name="Group 22"/>
          <p:cNvGrpSpPr/>
          <p:nvPr/>
        </p:nvGrpSpPr>
        <p:grpSpPr>
          <a:xfrm>
            <a:off x="2426029" y="8341995"/>
            <a:ext cx="947223" cy="672718"/>
            <a:chOff x="0" y="0"/>
            <a:chExt cx="249474" cy="177177"/>
          </a:xfrm>
        </p:grpSpPr>
        <p:sp>
          <p:nvSpPr>
            <p:cNvPr id="23" name="Freeform 23"/>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24" name="TextBox 24"/>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a</a:t>
              </a:r>
            </a:p>
          </p:txBody>
        </p:sp>
      </p:grpSp>
      <p:grpSp>
        <p:nvGrpSpPr>
          <p:cNvPr id="25" name="Group 25"/>
          <p:cNvGrpSpPr/>
          <p:nvPr/>
        </p:nvGrpSpPr>
        <p:grpSpPr>
          <a:xfrm>
            <a:off x="12839772" y="8359775"/>
            <a:ext cx="947223" cy="672718"/>
            <a:chOff x="0" y="0"/>
            <a:chExt cx="249474" cy="177177"/>
          </a:xfrm>
        </p:grpSpPr>
        <p:sp>
          <p:nvSpPr>
            <p:cNvPr id="26" name="Freeform 26"/>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27" name="TextBox 27"/>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e</a:t>
              </a:r>
            </a:p>
          </p:txBody>
        </p:sp>
      </p:grpSp>
      <p:grpSp>
        <p:nvGrpSpPr>
          <p:cNvPr id="28" name="Group 28"/>
          <p:cNvGrpSpPr/>
          <p:nvPr/>
        </p:nvGrpSpPr>
        <p:grpSpPr>
          <a:xfrm>
            <a:off x="6860734" y="9391650"/>
            <a:ext cx="947223" cy="672718"/>
            <a:chOff x="0" y="0"/>
            <a:chExt cx="249474" cy="177177"/>
          </a:xfrm>
        </p:grpSpPr>
        <p:sp>
          <p:nvSpPr>
            <p:cNvPr id="29" name="Freeform 29"/>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30" name="TextBox 30"/>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d</a:t>
              </a:r>
            </a:p>
          </p:txBody>
        </p:sp>
      </p:grpSp>
      <p:grpSp>
        <p:nvGrpSpPr>
          <p:cNvPr id="31" name="Group 31"/>
          <p:cNvGrpSpPr/>
          <p:nvPr/>
        </p:nvGrpSpPr>
        <p:grpSpPr>
          <a:xfrm>
            <a:off x="6860734" y="8341995"/>
            <a:ext cx="947223" cy="672718"/>
            <a:chOff x="0" y="0"/>
            <a:chExt cx="249474" cy="177177"/>
          </a:xfrm>
        </p:grpSpPr>
        <p:sp>
          <p:nvSpPr>
            <p:cNvPr id="32" name="Freeform 32"/>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33" name="TextBox 33"/>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c</a:t>
              </a:r>
            </a:p>
          </p:txBody>
        </p:sp>
      </p:grpSp>
      <p:grpSp>
        <p:nvGrpSpPr>
          <p:cNvPr id="34" name="Group 34"/>
          <p:cNvGrpSpPr/>
          <p:nvPr/>
        </p:nvGrpSpPr>
        <p:grpSpPr>
          <a:xfrm>
            <a:off x="2426029" y="9414763"/>
            <a:ext cx="947223" cy="672718"/>
            <a:chOff x="0" y="0"/>
            <a:chExt cx="249474" cy="177177"/>
          </a:xfrm>
        </p:grpSpPr>
        <p:sp>
          <p:nvSpPr>
            <p:cNvPr id="35" name="Freeform 35"/>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36" name="TextBox 36"/>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b</a:t>
              </a:r>
            </a:p>
          </p:txBody>
        </p:sp>
      </p:grpSp>
      <p:sp>
        <p:nvSpPr>
          <p:cNvPr id="37" name="TextBox 37"/>
          <p:cNvSpPr txBox="1"/>
          <p:nvPr/>
        </p:nvSpPr>
        <p:spPr>
          <a:xfrm>
            <a:off x="3613629" y="8489759"/>
            <a:ext cx="3008980" cy="393700"/>
          </a:xfrm>
          <a:prstGeom prst="rect">
            <a:avLst/>
          </a:prstGeom>
        </p:spPr>
        <p:txBody>
          <a:bodyPr lIns="0" tIns="0" rIns="0" bIns="0" rtlCol="0" anchor="t">
            <a:spAutoFit/>
          </a:bodyPr>
          <a:lstStyle/>
          <a:p>
            <a:pPr marL="0" lvl="1" indent="0" algn="l">
              <a:lnSpc>
                <a:spcPts val="2900"/>
              </a:lnSpc>
              <a:spcBef>
                <a:spcPct val="0"/>
              </a:spcBef>
            </a:pPr>
            <a:r>
              <a:rPr lang="en-US" sz="2500" b="1" spc="-75">
                <a:solidFill>
                  <a:srgbClr val="405D72"/>
                </a:solidFill>
                <a:latin typeface="Poppins Bold"/>
                <a:ea typeface="Poppins Bold"/>
                <a:cs typeface="Poppins Bold"/>
                <a:sym typeface="Poppins Bold"/>
              </a:rPr>
              <a:t>Parameter n_iter</a:t>
            </a:r>
          </a:p>
        </p:txBody>
      </p:sp>
      <p:sp>
        <p:nvSpPr>
          <p:cNvPr id="38" name="TextBox 38"/>
          <p:cNvSpPr txBox="1"/>
          <p:nvPr/>
        </p:nvSpPr>
        <p:spPr>
          <a:xfrm>
            <a:off x="3613629" y="9521634"/>
            <a:ext cx="3008980" cy="393700"/>
          </a:xfrm>
          <a:prstGeom prst="rect">
            <a:avLst/>
          </a:prstGeom>
        </p:spPr>
        <p:txBody>
          <a:bodyPr lIns="0" tIns="0" rIns="0" bIns="0" rtlCol="0" anchor="t">
            <a:spAutoFit/>
          </a:bodyPr>
          <a:lstStyle/>
          <a:p>
            <a:pPr marL="0" lvl="1" indent="0" algn="l">
              <a:lnSpc>
                <a:spcPts val="2900"/>
              </a:lnSpc>
              <a:spcBef>
                <a:spcPct val="0"/>
              </a:spcBef>
            </a:pPr>
            <a:r>
              <a:rPr lang="en-US" sz="2500" b="1" spc="-75">
                <a:solidFill>
                  <a:srgbClr val="405D72"/>
                </a:solidFill>
                <a:latin typeface="Poppins Bold"/>
                <a:ea typeface="Poppins Bold"/>
                <a:cs typeface="Poppins Bold"/>
                <a:sym typeface="Poppins Bold"/>
              </a:rPr>
              <a:t>Parameter n_jobs</a:t>
            </a:r>
          </a:p>
        </p:txBody>
      </p:sp>
      <p:sp>
        <p:nvSpPr>
          <p:cNvPr id="39" name="TextBox 39"/>
          <p:cNvSpPr txBox="1"/>
          <p:nvPr/>
        </p:nvSpPr>
        <p:spPr>
          <a:xfrm>
            <a:off x="8046082" y="8471979"/>
            <a:ext cx="4218739" cy="393700"/>
          </a:xfrm>
          <a:prstGeom prst="rect">
            <a:avLst/>
          </a:prstGeom>
        </p:spPr>
        <p:txBody>
          <a:bodyPr lIns="0" tIns="0" rIns="0" bIns="0" rtlCol="0" anchor="t">
            <a:spAutoFit/>
          </a:bodyPr>
          <a:lstStyle/>
          <a:p>
            <a:pPr marL="0" lvl="1" indent="0" algn="l">
              <a:lnSpc>
                <a:spcPts val="2900"/>
              </a:lnSpc>
              <a:spcBef>
                <a:spcPct val="0"/>
              </a:spcBef>
            </a:pPr>
            <a:r>
              <a:rPr lang="en-US" sz="2500" b="1" spc="-75">
                <a:solidFill>
                  <a:srgbClr val="405D72"/>
                </a:solidFill>
                <a:latin typeface="Poppins Bold"/>
                <a:ea typeface="Poppins Bold"/>
                <a:cs typeface="Poppins Bold"/>
                <a:sym typeface="Poppins Bold"/>
              </a:rPr>
              <a:t>Parameter random_state</a:t>
            </a:r>
          </a:p>
        </p:txBody>
      </p:sp>
      <p:sp>
        <p:nvSpPr>
          <p:cNvPr id="40" name="TextBox 40"/>
          <p:cNvSpPr txBox="1"/>
          <p:nvPr/>
        </p:nvSpPr>
        <p:spPr>
          <a:xfrm>
            <a:off x="8106512" y="9446704"/>
            <a:ext cx="4218739" cy="393700"/>
          </a:xfrm>
          <a:prstGeom prst="rect">
            <a:avLst/>
          </a:prstGeom>
        </p:spPr>
        <p:txBody>
          <a:bodyPr lIns="0" tIns="0" rIns="0" bIns="0" rtlCol="0" anchor="t">
            <a:spAutoFit/>
          </a:bodyPr>
          <a:lstStyle/>
          <a:p>
            <a:pPr marL="0" lvl="1" indent="0" algn="l">
              <a:lnSpc>
                <a:spcPts val="2900"/>
              </a:lnSpc>
              <a:spcBef>
                <a:spcPct val="0"/>
              </a:spcBef>
            </a:pPr>
            <a:r>
              <a:rPr lang="en-US" sz="2500" b="1" spc="-75">
                <a:solidFill>
                  <a:srgbClr val="405D72"/>
                </a:solidFill>
                <a:latin typeface="Poppins Bold"/>
                <a:ea typeface="Poppins Bold"/>
                <a:cs typeface="Poppins Bold"/>
                <a:sym typeface="Poppins Bold"/>
              </a:rPr>
              <a:t>Metrik Evaluasi</a:t>
            </a:r>
          </a:p>
        </p:txBody>
      </p:sp>
      <p:sp>
        <p:nvSpPr>
          <p:cNvPr id="41" name="TextBox 41"/>
          <p:cNvSpPr txBox="1"/>
          <p:nvPr/>
        </p:nvSpPr>
        <p:spPr>
          <a:xfrm>
            <a:off x="14025120" y="8489759"/>
            <a:ext cx="4218739" cy="393700"/>
          </a:xfrm>
          <a:prstGeom prst="rect">
            <a:avLst/>
          </a:prstGeom>
        </p:spPr>
        <p:txBody>
          <a:bodyPr lIns="0" tIns="0" rIns="0" bIns="0" rtlCol="0" anchor="t">
            <a:spAutoFit/>
          </a:bodyPr>
          <a:lstStyle/>
          <a:p>
            <a:pPr marL="0" lvl="1" indent="0" algn="l">
              <a:lnSpc>
                <a:spcPts val="2900"/>
              </a:lnSpc>
              <a:spcBef>
                <a:spcPct val="0"/>
              </a:spcBef>
            </a:pPr>
            <a:r>
              <a:rPr lang="en-US" sz="2500" b="1" spc="-75">
                <a:solidFill>
                  <a:srgbClr val="405D72"/>
                </a:solidFill>
                <a:latin typeface="Poppins Bold"/>
                <a:ea typeface="Poppins Bold"/>
                <a:cs typeface="Poppins Bold"/>
                <a:sym typeface="Poppins Bold"/>
              </a:rPr>
              <a:t>Cross-Validation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1028700" y="339550"/>
            <a:ext cx="599867" cy="662253"/>
          </a:xfrm>
          <a:custGeom>
            <a:avLst/>
            <a:gdLst/>
            <a:ahLst/>
            <a:cxnLst/>
            <a:rect l="l" t="t" r="r" b="b"/>
            <a:pathLst>
              <a:path w="599867" h="662253">
                <a:moveTo>
                  <a:pt x="0" y="0"/>
                </a:moveTo>
                <a:lnTo>
                  <a:pt x="599867" y="0"/>
                </a:lnTo>
                <a:lnTo>
                  <a:pt x="599867" y="662254"/>
                </a:lnTo>
                <a:lnTo>
                  <a:pt x="0" y="662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0" y="5143500"/>
            <a:ext cx="833985" cy="5143500"/>
            <a:chOff x="0" y="0"/>
            <a:chExt cx="219650" cy="1354667"/>
          </a:xfrm>
        </p:grpSpPr>
        <p:sp>
          <p:nvSpPr>
            <p:cNvPr id="4" name="Freeform 4"/>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5" name="TextBox 5"/>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6" name="Group 6"/>
          <p:cNvGrpSpPr/>
          <p:nvPr/>
        </p:nvGrpSpPr>
        <p:grpSpPr>
          <a:xfrm>
            <a:off x="17454015" y="1604542"/>
            <a:ext cx="833985" cy="984635"/>
            <a:chOff x="0" y="0"/>
            <a:chExt cx="219650" cy="259328"/>
          </a:xfrm>
        </p:grpSpPr>
        <p:sp>
          <p:nvSpPr>
            <p:cNvPr id="7" name="Freeform 7"/>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8" name="TextBox 8"/>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9" name="Freeform 9"/>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5">
              <a:alphaModFix amt="12000"/>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833985" y="1404902"/>
            <a:ext cx="16425315" cy="1184275"/>
          </a:xfrm>
          <a:prstGeom prst="rect">
            <a:avLst/>
          </a:prstGeom>
        </p:spPr>
        <p:txBody>
          <a:bodyPr lIns="0" tIns="0" rIns="0" bIns="0" rtlCol="0" anchor="t">
            <a:spAutoFit/>
          </a:bodyPr>
          <a:lstStyle/>
          <a:p>
            <a:pPr algn="ctr">
              <a:lnSpc>
                <a:spcPts val="9799"/>
              </a:lnSpc>
            </a:pPr>
            <a:r>
              <a:rPr lang="en-US" sz="6999">
                <a:solidFill>
                  <a:srgbClr val="405D72"/>
                </a:solidFill>
                <a:latin typeface="Anton"/>
                <a:ea typeface="Anton"/>
                <a:cs typeface="Anton"/>
                <a:sym typeface="Anton"/>
              </a:rPr>
              <a:t>5G. TUNING MODEL</a:t>
            </a:r>
          </a:p>
        </p:txBody>
      </p:sp>
      <p:grpSp>
        <p:nvGrpSpPr>
          <p:cNvPr id="11" name="Group 11"/>
          <p:cNvGrpSpPr/>
          <p:nvPr/>
        </p:nvGrpSpPr>
        <p:grpSpPr>
          <a:xfrm>
            <a:off x="815691" y="2576474"/>
            <a:ext cx="947223" cy="672718"/>
            <a:chOff x="0" y="0"/>
            <a:chExt cx="249474" cy="177177"/>
          </a:xfrm>
        </p:grpSpPr>
        <p:sp>
          <p:nvSpPr>
            <p:cNvPr id="12" name="Freeform 12"/>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3" name="TextBox 13"/>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1</a:t>
              </a:r>
            </a:p>
          </p:txBody>
        </p:sp>
      </p:grpSp>
      <p:sp>
        <p:nvSpPr>
          <p:cNvPr id="14" name="Freeform 14"/>
          <p:cNvSpPr/>
          <p:nvPr/>
        </p:nvSpPr>
        <p:spPr>
          <a:xfrm>
            <a:off x="5510761" y="3738142"/>
            <a:ext cx="7071764" cy="2916759"/>
          </a:xfrm>
          <a:custGeom>
            <a:avLst/>
            <a:gdLst/>
            <a:ahLst/>
            <a:cxnLst/>
            <a:rect l="l" t="t" r="r" b="b"/>
            <a:pathLst>
              <a:path w="7071764" h="2916759">
                <a:moveTo>
                  <a:pt x="0" y="0"/>
                </a:moveTo>
                <a:lnTo>
                  <a:pt x="7071763" y="0"/>
                </a:lnTo>
                <a:lnTo>
                  <a:pt x="7071763" y="2916758"/>
                </a:lnTo>
                <a:lnTo>
                  <a:pt x="0" y="2916758"/>
                </a:lnTo>
                <a:lnTo>
                  <a:pt x="0" y="0"/>
                </a:lnTo>
                <a:close/>
              </a:path>
            </a:pathLst>
          </a:custGeom>
          <a:blipFill>
            <a:blip r:embed="rId7"/>
            <a:stretch>
              <a:fillRect/>
            </a:stretch>
          </a:blipFill>
        </p:spPr>
      </p:sp>
      <p:sp>
        <p:nvSpPr>
          <p:cNvPr id="15" name="Freeform 15"/>
          <p:cNvSpPr/>
          <p:nvPr/>
        </p:nvSpPr>
        <p:spPr>
          <a:xfrm>
            <a:off x="1628567" y="7715250"/>
            <a:ext cx="15490533" cy="1103700"/>
          </a:xfrm>
          <a:custGeom>
            <a:avLst/>
            <a:gdLst/>
            <a:ahLst/>
            <a:cxnLst/>
            <a:rect l="l" t="t" r="r" b="b"/>
            <a:pathLst>
              <a:path w="15490533" h="1103700">
                <a:moveTo>
                  <a:pt x="0" y="0"/>
                </a:moveTo>
                <a:lnTo>
                  <a:pt x="15490533" y="0"/>
                </a:lnTo>
                <a:lnTo>
                  <a:pt x="15490533" y="1103700"/>
                </a:lnTo>
                <a:lnTo>
                  <a:pt x="0" y="1103700"/>
                </a:lnTo>
                <a:lnTo>
                  <a:pt x="0" y="0"/>
                </a:lnTo>
                <a:close/>
              </a:path>
            </a:pathLst>
          </a:custGeom>
          <a:blipFill>
            <a:blip r:embed="rId8"/>
            <a:stretch>
              <a:fillRect/>
            </a:stretch>
          </a:blipFill>
        </p:spPr>
      </p:sp>
      <p:sp>
        <p:nvSpPr>
          <p:cNvPr id="16" name="TextBox 16"/>
          <p:cNvSpPr txBox="1"/>
          <p:nvPr/>
        </p:nvSpPr>
        <p:spPr>
          <a:xfrm>
            <a:off x="1628567" y="332532"/>
            <a:ext cx="3447151" cy="647715"/>
          </a:xfrm>
          <a:prstGeom prst="rect">
            <a:avLst/>
          </a:prstGeom>
        </p:spPr>
        <p:txBody>
          <a:bodyPr lIns="0" tIns="0" rIns="0" bIns="0" rtlCol="0" anchor="t">
            <a:spAutoFit/>
          </a:bodyPr>
          <a:lstStyle/>
          <a:p>
            <a:pPr marL="0" lvl="1" indent="0" algn="r">
              <a:lnSpc>
                <a:spcPts val="4738"/>
              </a:lnSpc>
            </a:pPr>
            <a:r>
              <a:rPr lang="en-US" sz="4084" b="1" spc="-122">
                <a:solidFill>
                  <a:srgbClr val="405D72"/>
                </a:solidFill>
                <a:latin typeface="Poppins Bold"/>
                <a:ea typeface="Poppins Bold"/>
                <a:cs typeface="Poppins Bold"/>
                <a:sym typeface="Poppins Bold"/>
              </a:rPr>
              <a:t>Salford &amp; Co.</a:t>
            </a:r>
          </a:p>
        </p:txBody>
      </p:sp>
      <p:sp>
        <p:nvSpPr>
          <p:cNvPr id="17" name="TextBox 17"/>
          <p:cNvSpPr txBox="1"/>
          <p:nvPr/>
        </p:nvSpPr>
        <p:spPr>
          <a:xfrm>
            <a:off x="2088618" y="2676613"/>
            <a:ext cx="11360966" cy="462915"/>
          </a:xfrm>
          <a:prstGeom prst="rect">
            <a:avLst/>
          </a:prstGeom>
        </p:spPr>
        <p:txBody>
          <a:bodyPr lIns="0" tIns="0" rIns="0" bIns="0" rtlCol="0" anchor="t">
            <a:spAutoFit/>
          </a:bodyPr>
          <a:lstStyle/>
          <a:p>
            <a:pPr marL="0" lvl="1" indent="0" algn="l">
              <a:lnSpc>
                <a:spcPts val="3479"/>
              </a:lnSpc>
              <a:spcBef>
                <a:spcPct val="0"/>
              </a:spcBef>
            </a:pPr>
            <a:r>
              <a:rPr lang="en-US" sz="3000" b="1" spc="-89">
                <a:solidFill>
                  <a:srgbClr val="405D72"/>
                </a:solidFill>
                <a:latin typeface="Poppins Bold"/>
                <a:ea typeface="Poppins Bold"/>
                <a:cs typeface="Poppins Bold"/>
                <a:sym typeface="Poppins Bold"/>
              </a:rPr>
              <a:t>Training and Validation</a:t>
            </a:r>
          </a:p>
        </p:txBody>
      </p:sp>
      <p:sp>
        <p:nvSpPr>
          <p:cNvPr id="18" name="TextBox 18"/>
          <p:cNvSpPr txBox="1"/>
          <p:nvPr/>
        </p:nvSpPr>
        <p:spPr>
          <a:xfrm>
            <a:off x="2088618" y="3230142"/>
            <a:ext cx="9406741"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Hyperparameter Tuning</a:t>
            </a:r>
          </a:p>
        </p:txBody>
      </p:sp>
      <p:sp>
        <p:nvSpPr>
          <p:cNvPr id="19" name="TextBox 19"/>
          <p:cNvSpPr txBox="1"/>
          <p:nvPr/>
        </p:nvSpPr>
        <p:spPr>
          <a:xfrm>
            <a:off x="1628567" y="7121625"/>
            <a:ext cx="9406741"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Pengecekan Skor dan parameter terbaik</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028700" y="229767"/>
            <a:ext cx="16425315" cy="1184275"/>
          </a:xfrm>
          <a:prstGeom prst="rect">
            <a:avLst/>
          </a:prstGeom>
        </p:spPr>
        <p:txBody>
          <a:bodyPr lIns="0" tIns="0" rIns="0" bIns="0" rtlCol="0" anchor="t">
            <a:spAutoFit/>
          </a:bodyPr>
          <a:lstStyle/>
          <a:p>
            <a:pPr algn="ctr">
              <a:lnSpc>
                <a:spcPts val="9799"/>
              </a:lnSpc>
            </a:pPr>
            <a:r>
              <a:rPr lang="en-US" sz="6999">
                <a:solidFill>
                  <a:srgbClr val="405D72"/>
                </a:solidFill>
                <a:latin typeface="Anton"/>
                <a:ea typeface="Anton"/>
                <a:cs typeface="Anton"/>
                <a:sym typeface="Anton"/>
              </a:rPr>
              <a:t>5G. TUNING MODEL</a:t>
            </a:r>
          </a:p>
        </p:txBody>
      </p:sp>
      <p:grpSp>
        <p:nvGrpSpPr>
          <p:cNvPr id="10" name="Group 10"/>
          <p:cNvGrpSpPr/>
          <p:nvPr/>
        </p:nvGrpSpPr>
        <p:grpSpPr>
          <a:xfrm>
            <a:off x="833985" y="1604542"/>
            <a:ext cx="947223" cy="672718"/>
            <a:chOff x="0" y="0"/>
            <a:chExt cx="249474" cy="177177"/>
          </a:xfrm>
        </p:grpSpPr>
        <p:sp>
          <p:nvSpPr>
            <p:cNvPr id="11" name="Freeform 11"/>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2" name="TextBox 12"/>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1</a:t>
              </a:r>
            </a:p>
          </p:txBody>
        </p:sp>
      </p:grpSp>
      <p:sp>
        <p:nvSpPr>
          <p:cNvPr id="13" name="Freeform 13"/>
          <p:cNvSpPr/>
          <p:nvPr/>
        </p:nvSpPr>
        <p:spPr>
          <a:xfrm>
            <a:off x="1028700" y="2842410"/>
            <a:ext cx="8407489" cy="3197443"/>
          </a:xfrm>
          <a:custGeom>
            <a:avLst/>
            <a:gdLst/>
            <a:ahLst/>
            <a:cxnLst/>
            <a:rect l="l" t="t" r="r" b="b"/>
            <a:pathLst>
              <a:path w="8407489" h="3197443">
                <a:moveTo>
                  <a:pt x="0" y="0"/>
                </a:moveTo>
                <a:lnTo>
                  <a:pt x="8407489" y="0"/>
                </a:lnTo>
                <a:lnTo>
                  <a:pt x="8407489" y="3197443"/>
                </a:lnTo>
                <a:lnTo>
                  <a:pt x="0" y="3197443"/>
                </a:lnTo>
                <a:lnTo>
                  <a:pt x="0" y="0"/>
                </a:lnTo>
                <a:close/>
              </a:path>
            </a:pathLst>
          </a:custGeom>
          <a:blipFill>
            <a:blip r:embed="rId5"/>
            <a:stretch>
              <a:fillRect/>
            </a:stretch>
          </a:blipFill>
        </p:spPr>
      </p:sp>
      <p:sp>
        <p:nvSpPr>
          <p:cNvPr id="14" name="Freeform 14"/>
          <p:cNvSpPr/>
          <p:nvPr/>
        </p:nvSpPr>
        <p:spPr>
          <a:xfrm>
            <a:off x="9626689" y="3983839"/>
            <a:ext cx="8244318" cy="4972763"/>
          </a:xfrm>
          <a:custGeom>
            <a:avLst/>
            <a:gdLst/>
            <a:ahLst/>
            <a:cxnLst/>
            <a:rect l="l" t="t" r="r" b="b"/>
            <a:pathLst>
              <a:path w="8244318" h="4972763">
                <a:moveTo>
                  <a:pt x="0" y="0"/>
                </a:moveTo>
                <a:lnTo>
                  <a:pt x="8244319" y="0"/>
                </a:lnTo>
                <a:lnTo>
                  <a:pt x="8244319" y="4972764"/>
                </a:lnTo>
                <a:lnTo>
                  <a:pt x="0" y="4972764"/>
                </a:lnTo>
                <a:lnTo>
                  <a:pt x="0" y="0"/>
                </a:lnTo>
                <a:close/>
              </a:path>
            </a:pathLst>
          </a:custGeom>
          <a:blipFill>
            <a:blip r:embed="rId6"/>
            <a:stretch>
              <a:fillRect/>
            </a:stretch>
          </a:blipFill>
        </p:spPr>
      </p:sp>
      <p:sp>
        <p:nvSpPr>
          <p:cNvPr id="15" name="TextBox 15"/>
          <p:cNvSpPr txBox="1"/>
          <p:nvPr/>
        </p:nvSpPr>
        <p:spPr>
          <a:xfrm>
            <a:off x="2106912" y="1704681"/>
            <a:ext cx="11360966" cy="462915"/>
          </a:xfrm>
          <a:prstGeom prst="rect">
            <a:avLst/>
          </a:prstGeom>
        </p:spPr>
        <p:txBody>
          <a:bodyPr lIns="0" tIns="0" rIns="0" bIns="0" rtlCol="0" anchor="t">
            <a:spAutoFit/>
          </a:bodyPr>
          <a:lstStyle/>
          <a:p>
            <a:pPr marL="0" lvl="1" indent="0" algn="l">
              <a:lnSpc>
                <a:spcPts val="3479"/>
              </a:lnSpc>
              <a:spcBef>
                <a:spcPct val="0"/>
              </a:spcBef>
            </a:pPr>
            <a:r>
              <a:rPr lang="en-US" sz="3000" b="1" spc="-89">
                <a:solidFill>
                  <a:srgbClr val="405D72"/>
                </a:solidFill>
                <a:latin typeface="Poppins Bold"/>
                <a:ea typeface="Poppins Bold"/>
                <a:cs typeface="Poppins Bold"/>
                <a:sym typeface="Poppins Bold"/>
              </a:rPr>
              <a:t>Training and Validation</a:t>
            </a:r>
          </a:p>
        </p:txBody>
      </p:sp>
      <p:sp>
        <p:nvSpPr>
          <p:cNvPr id="16" name="TextBox 16"/>
          <p:cNvSpPr txBox="1"/>
          <p:nvPr/>
        </p:nvSpPr>
        <p:spPr>
          <a:xfrm>
            <a:off x="2106912" y="2258210"/>
            <a:ext cx="9406741"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Hyperparameter Tuning</a:t>
            </a:r>
          </a:p>
        </p:txBody>
      </p:sp>
      <p:sp>
        <p:nvSpPr>
          <p:cNvPr id="17" name="TextBox 17"/>
          <p:cNvSpPr txBox="1"/>
          <p:nvPr/>
        </p:nvSpPr>
        <p:spPr>
          <a:xfrm>
            <a:off x="10489926" y="3331869"/>
            <a:ext cx="6517844"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Pengecekan Skor dan parameter terbaik</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1028700" y="339550"/>
            <a:ext cx="599867" cy="662253"/>
          </a:xfrm>
          <a:custGeom>
            <a:avLst/>
            <a:gdLst/>
            <a:ahLst/>
            <a:cxnLst/>
            <a:rect l="l" t="t" r="r" b="b"/>
            <a:pathLst>
              <a:path w="599867" h="662253">
                <a:moveTo>
                  <a:pt x="0" y="0"/>
                </a:moveTo>
                <a:lnTo>
                  <a:pt x="599867" y="0"/>
                </a:lnTo>
                <a:lnTo>
                  <a:pt x="599867" y="662254"/>
                </a:lnTo>
                <a:lnTo>
                  <a:pt x="0" y="662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0" y="5143500"/>
            <a:ext cx="833985" cy="5143500"/>
            <a:chOff x="0" y="0"/>
            <a:chExt cx="219650" cy="1354667"/>
          </a:xfrm>
        </p:grpSpPr>
        <p:sp>
          <p:nvSpPr>
            <p:cNvPr id="4" name="Freeform 4"/>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5" name="TextBox 5"/>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6" name="Group 6"/>
          <p:cNvGrpSpPr/>
          <p:nvPr/>
        </p:nvGrpSpPr>
        <p:grpSpPr>
          <a:xfrm>
            <a:off x="17454015" y="1604542"/>
            <a:ext cx="833985" cy="984635"/>
            <a:chOff x="0" y="0"/>
            <a:chExt cx="219650" cy="259328"/>
          </a:xfrm>
        </p:grpSpPr>
        <p:sp>
          <p:nvSpPr>
            <p:cNvPr id="7" name="Freeform 7"/>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8" name="TextBox 8"/>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9" name="Freeform 9"/>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5">
              <a:alphaModFix amt="12000"/>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833985" y="1404902"/>
            <a:ext cx="16425315" cy="1184275"/>
          </a:xfrm>
          <a:prstGeom prst="rect">
            <a:avLst/>
          </a:prstGeom>
        </p:spPr>
        <p:txBody>
          <a:bodyPr lIns="0" tIns="0" rIns="0" bIns="0" rtlCol="0" anchor="t">
            <a:spAutoFit/>
          </a:bodyPr>
          <a:lstStyle/>
          <a:p>
            <a:pPr algn="ctr">
              <a:lnSpc>
                <a:spcPts val="9799"/>
              </a:lnSpc>
            </a:pPr>
            <a:r>
              <a:rPr lang="en-US" sz="6999">
                <a:solidFill>
                  <a:srgbClr val="405D72"/>
                </a:solidFill>
                <a:latin typeface="Anton"/>
                <a:ea typeface="Anton"/>
                <a:cs typeface="Anton"/>
                <a:sym typeface="Anton"/>
              </a:rPr>
              <a:t>5G. TUNING MODEL</a:t>
            </a:r>
          </a:p>
        </p:txBody>
      </p:sp>
      <p:grpSp>
        <p:nvGrpSpPr>
          <p:cNvPr id="11" name="Group 11"/>
          <p:cNvGrpSpPr/>
          <p:nvPr/>
        </p:nvGrpSpPr>
        <p:grpSpPr>
          <a:xfrm>
            <a:off x="855022" y="2681773"/>
            <a:ext cx="947223" cy="672718"/>
            <a:chOff x="0" y="0"/>
            <a:chExt cx="249474" cy="177177"/>
          </a:xfrm>
        </p:grpSpPr>
        <p:sp>
          <p:nvSpPr>
            <p:cNvPr id="12" name="Freeform 12"/>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3" name="TextBox 13"/>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2</a:t>
              </a:r>
            </a:p>
          </p:txBody>
        </p:sp>
      </p:grpSp>
      <p:sp>
        <p:nvSpPr>
          <p:cNvPr id="14" name="Freeform 14"/>
          <p:cNvSpPr/>
          <p:nvPr/>
        </p:nvSpPr>
        <p:spPr>
          <a:xfrm>
            <a:off x="1762914" y="3401863"/>
            <a:ext cx="12720478" cy="2391885"/>
          </a:xfrm>
          <a:custGeom>
            <a:avLst/>
            <a:gdLst/>
            <a:ahLst/>
            <a:cxnLst/>
            <a:rect l="l" t="t" r="r" b="b"/>
            <a:pathLst>
              <a:path w="12720478" h="2391885">
                <a:moveTo>
                  <a:pt x="0" y="0"/>
                </a:moveTo>
                <a:lnTo>
                  <a:pt x="12720478" y="0"/>
                </a:lnTo>
                <a:lnTo>
                  <a:pt x="12720478" y="2391885"/>
                </a:lnTo>
                <a:lnTo>
                  <a:pt x="0" y="2391885"/>
                </a:lnTo>
                <a:lnTo>
                  <a:pt x="0" y="0"/>
                </a:lnTo>
                <a:close/>
              </a:path>
            </a:pathLst>
          </a:custGeom>
          <a:blipFill>
            <a:blip r:embed="rId7"/>
            <a:stretch>
              <a:fillRect/>
            </a:stretch>
          </a:blipFill>
        </p:spPr>
      </p:sp>
      <p:sp>
        <p:nvSpPr>
          <p:cNvPr id="15" name="Freeform 15"/>
          <p:cNvSpPr/>
          <p:nvPr/>
        </p:nvSpPr>
        <p:spPr>
          <a:xfrm>
            <a:off x="2140230" y="7066288"/>
            <a:ext cx="9237746" cy="2513210"/>
          </a:xfrm>
          <a:custGeom>
            <a:avLst/>
            <a:gdLst/>
            <a:ahLst/>
            <a:cxnLst/>
            <a:rect l="l" t="t" r="r" b="b"/>
            <a:pathLst>
              <a:path w="9237746" h="2513210">
                <a:moveTo>
                  <a:pt x="0" y="0"/>
                </a:moveTo>
                <a:lnTo>
                  <a:pt x="9237747" y="0"/>
                </a:lnTo>
                <a:lnTo>
                  <a:pt x="9237747" y="2513210"/>
                </a:lnTo>
                <a:lnTo>
                  <a:pt x="0" y="2513210"/>
                </a:lnTo>
                <a:lnTo>
                  <a:pt x="0" y="0"/>
                </a:lnTo>
                <a:close/>
              </a:path>
            </a:pathLst>
          </a:custGeom>
          <a:blipFill>
            <a:blip r:embed="rId8"/>
            <a:stretch>
              <a:fillRect/>
            </a:stretch>
          </a:blipFill>
        </p:spPr>
      </p:sp>
      <p:sp>
        <p:nvSpPr>
          <p:cNvPr id="16" name="TextBox 16"/>
          <p:cNvSpPr txBox="1"/>
          <p:nvPr/>
        </p:nvSpPr>
        <p:spPr>
          <a:xfrm>
            <a:off x="1628567" y="332532"/>
            <a:ext cx="3447151" cy="647715"/>
          </a:xfrm>
          <a:prstGeom prst="rect">
            <a:avLst/>
          </a:prstGeom>
        </p:spPr>
        <p:txBody>
          <a:bodyPr lIns="0" tIns="0" rIns="0" bIns="0" rtlCol="0" anchor="t">
            <a:spAutoFit/>
          </a:bodyPr>
          <a:lstStyle/>
          <a:p>
            <a:pPr marL="0" lvl="1" indent="0" algn="r">
              <a:lnSpc>
                <a:spcPts val="4738"/>
              </a:lnSpc>
            </a:pPr>
            <a:r>
              <a:rPr lang="en-US" sz="4084" b="1" spc="-122">
                <a:solidFill>
                  <a:srgbClr val="405D72"/>
                </a:solidFill>
                <a:latin typeface="Poppins Bold"/>
                <a:ea typeface="Poppins Bold"/>
                <a:cs typeface="Poppins Bold"/>
                <a:sym typeface="Poppins Bold"/>
              </a:rPr>
              <a:t>Salford &amp; Co.</a:t>
            </a:r>
          </a:p>
        </p:txBody>
      </p:sp>
      <p:sp>
        <p:nvSpPr>
          <p:cNvPr id="17" name="TextBox 17"/>
          <p:cNvSpPr txBox="1"/>
          <p:nvPr/>
        </p:nvSpPr>
        <p:spPr>
          <a:xfrm>
            <a:off x="2140230" y="6193798"/>
            <a:ext cx="11360966" cy="462915"/>
          </a:xfrm>
          <a:prstGeom prst="rect">
            <a:avLst/>
          </a:prstGeom>
        </p:spPr>
        <p:txBody>
          <a:bodyPr lIns="0" tIns="0" rIns="0" bIns="0" rtlCol="0" anchor="t">
            <a:spAutoFit/>
          </a:bodyPr>
          <a:lstStyle/>
          <a:p>
            <a:pPr marL="0" lvl="1" indent="0" algn="l">
              <a:lnSpc>
                <a:spcPts val="3479"/>
              </a:lnSpc>
              <a:spcBef>
                <a:spcPct val="0"/>
              </a:spcBef>
            </a:pPr>
            <a:r>
              <a:rPr lang="en-US" sz="3000" spc="-89">
                <a:solidFill>
                  <a:srgbClr val="405D72"/>
                </a:solidFill>
                <a:latin typeface="Poppins"/>
                <a:ea typeface="Poppins"/>
                <a:cs typeface="Poppins"/>
                <a:sym typeface="Poppins"/>
              </a:rPr>
              <a:t>Menampilkan skor R-Square setelah tuning</a:t>
            </a:r>
          </a:p>
        </p:txBody>
      </p:sp>
      <p:sp>
        <p:nvSpPr>
          <p:cNvPr id="18" name="TextBox 18"/>
          <p:cNvSpPr txBox="1"/>
          <p:nvPr/>
        </p:nvSpPr>
        <p:spPr>
          <a:xfrm>
            <a:off x="2140230" y="2781912"/>
            <a:ext cx="11360966" cy="462915"/>
          </a:xfrm>
          <a:prstGeom prst="rect">
            <a:avLst/>
          </a:prstGeom>
        </p:spPr>
        <p:txBody>
          <a:bodyPr lIns="0" tIns="0" rIns="0" bIns="0" rtlCol="0" anchor="t">
            <a:spAutoFit/>
          </a:bodyPr>
          <a:lstStyle/>
          <a:p>
            <a:pPr marL="0" lvl="1" indent="0" algn="l">
              <a:lnSpc>
                <a:spcPts val="3479"/>
              </a:lnSpc>
              <a:spcBef>
                <a:spcPct val="0"/>
              </a:spcBef>
            </a:pPr>
            <a:r>
              <a:rPr lang="en-US" sz="3000" b="1" spc="-89">
                <a:solidFill>
                  <a:srgbClr val="405D72"/>
                </a:solidFill>
                <a:latin typeface="Poppins Bold"/>
                <a:ea typeface="Poppins Bold"/>
                <a:cs typeface="Poppins Bold"/>
                <a:sym typeface="Poppins Bold"/>
              </a:rPr>
              <a:t>Prediction - XGBoost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1028700" y="339550"/>
            <a:ext cx="599867" cy="662253"/>
          </a:xfrm>
          <a:custGeom>
            <a:avLst/>
            <a:gdLst/>
            <a:ahLst/>
            <a:cxnLst/>
            <a:rect l="l" t="t" r="r" b="b"/>
            <a:pathLst>
              <a:path w="599867" h="662253">
                <a:moveTo>
                  <a:pt x="0" y="0"/>
                </a:moveTo>
                <a:lnTo>
                  <a:pt x="599867" y="0"/>
                </a:lnTo>
                <a:lnTo>
                  <a:pt x="599867" y="662254"/>
                </a:lnTo>
                <a:lnTo>
                  <a:pt x="0" y="662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0" y="5143500"/>
            <a:ext cx="833985" cy="5143500"/>
            <a:chOff x="0" y="0"/>
            <a:chExt cx="219650" cy="1354667"/>
          </a:xfrm>
        </p:grpSpPr>
        <p:sp>
          <p:nvSpPr>
            <p:cNvPr id="4" name="Freeform 4"/>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5" name="TextBox 5"/>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6" name="Group 6"/>
          <p:cNvGrpSpPr/>
          <p:nvPr/>
        </p:nvGrpSpPr>
        <p:grpSpPr>
          <a:xfrm>
            <a:off x="17454015" y="1604542"/>
            <a:ext cx="833985" cy="984635"/>
            <a:chOff x="0" y="0"/>
            <a:chExt cx="219650" cy="259328"/>
          </a:xfrm>
        </p:grpSpPr>
        <p:sp>
          <p:nvSpPr>
            <p:cNvPr id="7" name="Freeform 7"/>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8" name="TextBox 8"/>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9" name="Freeform 9"/>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5">
              <a:alphaModFix amt="12000"/>
              <a:extLst>
                <a:ext uri="{96DAC541-7B7A-43D3-8B79-37D633B846F1}">
                  <asvg:svgBlip xmlns:asvg="http://schemas.microsoft.com/office/drawing/2016/SVG/main" r:embed="rId6"/>
                </a:ext>
              </a:extLst>
            </a:blip>
            <a:stretch>
              <a:fillRect/>
            </a:stretch>
          </a:blipFill>
        </p:spPr>
      </p:sp>
      <p:sp>
        <p:nvSpPr>
          <p:cNvPr id="10" name="Freeform 10"/>
          <p:cNvSpPr/>
          <p:nvPr/>
        </p:nvSpPr>
        <p:spPr>
          <a:xfrm>
            <a:off x="1028700" y="3797838"/>
            <a:ext cx="12634584" cy="5313610"/>
          </a:xfrm>
          <a:custGeom>
            <a:avLst/>
            <a:gdLst/>
            <a:ahLst/>
            <a:cxnLst/>
            <a:rect l="l" t="t" r="r" b="b"/>
            <a:pathLst>
              <a:path w="12634584" h="5313610">
                <a:moveTo>
                  <a:pt x="0" y="0"/>
                </a:moveTo>
                <a:lnTo>
                  <a:pt x="12634584" y="0"/>
                </a:lnTo>
                <a:lnTo>
                  <a:pt x="12634584" y="5313610"/>
                </a:lnTo>
                <a:lnTo>
                  <a:pt x="0" y="5313610"/>
                </a:lnTo>
                <a:lnTo>
                  <a:pt x="0" y="0"/>
                </a:lnTo>
                <a:close/>
              </a:path>
            </a:pathLst>
          </a:custGeom>
          <a:blipFill>
            <a:blip r:embed="rId7"/>
            <a:stretch>
              <a:fillRect/>
            </a:stretch>
          </a:blipFill>
        </p:spPr>
      </p:sp>
      <p:sp>
        <p:nvSpPr>
          <p:cNvPr id="11" name="TextBox 11"/>
          <p:cNvSpPr txBox="1"/>
          <p:nvPr/>
        </p:nvSpPr>
        <p:spPr>
          <a:xfrm>
            <a:off x="1628567" y="332532"/>
            <a:ext cx="3447151" cy="647715"/>
          </a:xfrm>
          <a:prstGeom prst="rect">
            <a:avLst/>
          </a:prstGeom>
        </p:spPr>
        <p:txBody>
          <a:bodyPr lIns="0" tIns="0" rIns="0" bIns="0" rtlCol="0" anchor="t">
            <a:spAutoFit/>
          </a:bodyPr>
          <a:lstStyle/>
          <a:p>
            <a:pPr marL="0" lvl="1" indent="0" algn="r">
              <a:lnSpc>
                <a:spcPts val="4738"/>
              </a:lnSpc>
            </a:pPr>
            <a:r>
              <a:rPr lang="en-US" sz="4084" b="1" spc="-122">
                <a:solidFill>
                  <a:srgbClr val="405D72"/>
                </a:solidFill>
                <a:latin typeface="Poppins Bold"/>
                <a:ea typeface="Poppins Bold"/>
                <a:cs typeface="Poppins Bold"/>
                <a:sym typeface="Poppins Bold"/>
              </a:rPr>
              <a:t>Salford &amp; Co.</a:t>
            </a:r>
          </a:p>
        </p:txBody>
      </p:sp>
      <p:sp>
        <p:nvSpPr>
          <p:cNvPr id="12" name="TextBox 12"/>
          <p:cNvSpPr txBox="1"/>
          <p:nvPr/>
        </p:nvSpPr>
        <p:spPr>
          <a:xfrm>
            <a:off x="14034019" y="4313555"/>
            <a:ext cx="3836989" cy="2590419"/>
          </a:xfrm>
          <a:prstGeom prst="rect">
            <a:avLst/>
          </a:prstGeom>
        </p:spPr>
        <p:txBody>
          <a:bodyPr lIns="0" tIns="0" rIns="0" bIns="0" rtlCol="0" anchor="t">
            <a:spAutoFit/>
          </a:bodyPr>
          <a:lstStyle/>
          <a:p>
            <a:pPr marL="0" lvl="1" indent="0" algn="just">
              <a:lnSpc>
                <a:spcPts val="2088"/>
              </a:lnSpc>
              <a:spcBef>
                <a:spcPct val="0"/>
              </a:spcBef>
            </a:pPr>
            <a:r>
              <a:rPr lang="en-US" sz="1800" spc="-53">
                <a:solidFill>
                  <a:srgbClr val="405D72"/>
                </a:solidFill>
                <a:latin typeface="Poppins"/>
                <a:ea typeface="Poppins"/>
                <a:cs typeface="Poppins"/>
                <a:sym typeface="Poppins"/>
              </a:rPr>
              <a:t>Data</a:t>
            </a:r>
            <a:r>
              <a:rPr lang="en-US" sz="1800" u="none" strike="noStrike" spc="-53">
                <a:solidFill>
                  <a:srgbClr val="405D72"/>
                </a:solidFill>
                <a:latin typeface="Poppins"/>
                <a:ea typeface="Poppins"/>
                <a:cs typeface="Poppins"/>
                <a:sym typeface="Poppins"/>
              </a:rPr>
              <a:t>set ini menyediakan data penting tentang karakteristik geografis dan demografis dari setiap distrik di California, serta informasi terkait harga median rumah yang dapat digunakan sebagai target dalam pemodelan machine learning untuk prediksi harga rumah.</a:t>
            </a:r>
          </a:p>
          <a:p>
            <a:pPr algn="just">
              <a:lnSpc>
                <a:spcPts val="2088"/>
              </a:lnSpc>
              <a:spcBef>
                <a:spcPct val="0"/>
              </a:spcBef>
            </a:pPr>
            <a:endParaRPr lang="en-US" sz="1800" u="none" strike="noStrike" spc="-53">
              <a:solidFill>
                <a:srgbClr val="405D72"/>
              </a:solidFill>
              <a:latin typeface="Poppins"/>
              <a:ea typeface="Poppins"/>
              <a:cs typeface="Poppins"/>
              <a:sym typeface="Poppins"/>
            </a:endParaRPr>
          </a:p>
        </p:txBody>
      </p:sp>
      <p:sp>
        <p:nvSpPr>
          <p:cNvPr id="13" name="TextBox 13"/>
          <p:cNvSpPr txBox="1"/>
          <p:nvPr/>
        </p:nvSpPr>
        <p:spPr>
          <a:xfrm>
            <a:off x="5075718" y="1480717"/>
            <a:ext cx="8383002" cy="1184275"/>
          </a:xfrm>
          <a:prstGeom prst="rect">
            <a:avLst/>
          </a:prstGeom>
        </p:spPr>
        <p:txBody>
          <a:bodyPr lIns="0" tIns="0" rIns="0" bIns="0" rtlCol="0" anchor="t">
            <a:spAutoFit/>
          </a:bodyPr>
          <a:lstStyle/>
          <a:p>
            <a:pPr algn="l">
              <a:lnSpc>
                <a:spcPts val="9799"/>
              </a:lnSpc>
            </a:pPr>
            <a:r>
              <a:rPr lang="en-US" sz="6999">
                <a:solidFill>
                  <a:srgbClr val="405D72"/>
                </a:solidFill>
                <a:latin typeface="Anton"/>
                <a:ea typeface="Anton"/>
                <a:cs typeface="Anton"/>
                <a:sym typeface="Anton"/>
              </a:rPr>
              <a:t>2. DATA UNDERSTANDING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1028700" y="339550"/>
            <a:ext cx="599867" cy="662253"/>
          </a:xfrm>
          <a:custGeom>
            <a:avLst/>
            <a:gdLst/>
            <a:ahLst/>
            <a:cxnLst/>
            <a:rect l="l" t="t" r="r" b="b"/>
            <a:pathLst>
              <a:path w="599867" h="662253">
                <a:moveTo>
                  <a:pt x="0" y="0"/>
                </a:moveTo>
                <a:lnTo>
                  <a:pt x="599867" y="0"/>
                </a:lnTo>
                <a:lnTo>
                  <a:pt x="599867" y="662254"/>
                </a:lnTo>
                <a:lnTo>
                  <a:pt x="0" y="662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0" y="5143500"/>
            <a:ext cx="833985" cy="5143500"/>
            <a:chOff x="0" y="0"/>
            <a:chExt cx="219650" cy="1354667"/>
          </a:xfrm>
        </p:grpSpPr>
        <p:sp>
          <p:nvSpPr>
            <p:cNvPr id="4" name="Freeform 4"/>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5" name="TextBox 5"/>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6" name="Group 6"/>
          <p:cNvGrpSpPr/>
          <p:nvPr/>
        </p:nvGrpSpPr>
        <p:grpSpPr>
          <a:xfrm>
            <a:off x="17454015" y="1604542"/>
            <a:ext cx="833985" cy="984635"/>
            <a:chOff x="0" y="0"/>
            <a:chExt cx="219650" cy="259328"/>
          </a:xfrm>
        </p:grpSpPr>
        <p:sp>
          <p:nvSpPr>
            <p:cNvPr id="7" name="Freeform 7"/>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8" name="TextBox 8"/>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9" name="Freeform 9"/>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5">
              <a:alphaModFix amt="12000"/>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833985" y="1404902"/>
            <a:ext cx="16425315" cy="1184275"/>
          </a:xfrm>
          <a:prstGeom prst="rect">
            <a:avLst/>
          </a:prstGeom>
        </p:spPr>
        <p:txBody>
          <a:bodyPr lIns="0" tIns="0" rIns="0" bIns="0" rtlCol="0" anchor="t">
            <a:spAutoFit/>
          </a:bodyPr>
          <a:lstStyle/>
          <a:p>
            <a:pPr algn="ctr">
              <a:lnSpc>
                <a:spcPts val="9799"/>
              </a:lnSpc>
            </a:pPr>
            <a:r>
              <a:rPr lang="en-US" sz="6999">
                <a:solidFill>
                  <a:srgbClr val="405D72"/>
                </a:solidFill>
                <a:latin typeface="Anton"/>
                <a:ea typeface="Anton"/>
                <a:cs typeface="Anton"/>
                <a:sym typeface="Anton"/>
              </a:rPr>
              <a:t>5G. TUNING MODEL</a:t>
            </a:r>
          </a:p>
        </p:txBody>
      </p:sp>
      <p:grpSp>
        <p:nvGrpSpPr>
          <p:cNvPr id="11" name="Group 11"/>
          <p:cNvGrpSpPr/>
          <p:nvPr/>
        </p:nvGrpSpPr>
        <p:grpSpPr>
          <a:xfrm>
            <a:off x="815691" y="2576474"/>
            <a:ext cx="947223" cy="672718"/>
            <a:chOff x="0" y="0"/>
            <a:chExt cx="249474" cy="177177"/>
          </a:xfrm>
        </p:grpSpPr>
        <p:sp>
          <p:nvSpPr>
            <p:cNvPr id="12" name="Freeform 12"/>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3" name="TextBox 13"/>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a:t>
              </a:r>
            </a:p>
          </p:txBody>
        </p:sp>
      </p:grpSp>
      <p:sp>
        <p:nvSpPr>
          <p:cNvPr id="14" name="Freeform 14"/>
          <p:cNvSpPr/>
          <p:nvPr/>
        </p:nvSpPr>
        <p:spPr>
          <a:xfrm>
            <a:off x="3352143" y="3916608"/>
            <a:ext cx="12394774" cy="1873035"/>
          </a:xfrm>
          <a:custGeom>
            <a:avLst/>
            <a:gdLst/>
            <a:ahLst/>
            <a:cxnLst/>
            <a:rect l="l" t="t" r="r" b="b"/>
            <a:pathLst>
              <a:path w="12394774" h="1873035">
                <a:moveTo>
                  <a:pt x="0" y="0"/>
                </a:moveTo>
                <a:lnTo>
                  <a:pt x="12394774" y="0"/>
                </a:lnTo>
                <a:lnTo>
                  <a:pt x="12394774" y="1873035"/>
                </a:lnTo>
                <a:lnTo>
                  <a:pt x="0" y="1873035"/>
                </a:lnTo>
                <a:lnTo>
                  <a:pt x="0" y="0"/>
                </a:lnTo>
                <a:close/>
              </a:path>
            </a:pathLst>
          </a:custGeom>
          <a:blipFill>
            <a:blip r:embed="rId7"/>
            <a:stretch>
              <a:fillRect t="-11981" b="-11981"/>
            </a:stretch>
          </a:blipFill>
        </p:spPr>
      </p:sp>
      <p:sp>
        <p:nvSpPr>
          <p:cNvPr id="15" name="Freeform 15"/>
          <p:cNvSpPr/>
          <p:nvPr/>
        </p:nvSpPr>
        <p:spPr>
          <a:xfrm>
            <a:off x="3352143" y="6846823"/>
            <a:ext cx="12394774" cy="2247211"/>
          </a:xfrm>
          <a:custGeom>
            <a:avLst/>
            <a:gdLst/>
            <a:ahLst/>
            <a:cxnLst/>
            <a:rect l="l" t="t" r="r" b="b"/>
            <a:pathLst>
              <a:path w="12394774" h="2247211">
                <a:moveTo>
                  <a:pt x="0" y="0"/>
                </a:moveTo>
                <a:lnTo>
                  <a:pt x="12394774" y="0"/>
                </a:lnTo>
                <a:lnTo>
                  <a:pt x="12394774" y="2247212"/>
                </a:lnTo>
                <a:lnTo>
                  <a:pt x="0" y="2247212"/>
                </a:lnTo>
                <a:lnTo>
                  <a:pt x="0" y="0"/>
                </a:lnTo>
                <a:close/>
              </a:path>
            </a:pathLst>
          </a:custGeom>
          <a:blipFill>
            <a:blip r:embed="rId8"/>
            <a:stretch>
              <a:fillRect/>
            </a:stretch>
          </a:blipFill>
        </p:spPr>
      </p:sp>
      <p:sp>
        <p:nvSpPr>
          <p:cNvPr id="16" name="TextBox 16"/>
          <p:cNvSpPr txBox="1"/>
          <p:nvPr/>
        </p:nvSpPr>
        <p:spPr>
          <a:xfrm>
            <a:off x="1628567" y="332532"/>
            <a:ext cx="3447151" cy="647715"/>
          </a:xfrm>
          <a:prstGeom prst="rect">
            <a:avLst/>
          </a:prstGeom>
        </p:spPr>
        <p:txBody>
          <a:bodyPr lIns="0" tIns="0" rIns="0" bIns="0" rtlCol="0" anchor="t">
            <a:spAutoFit/>
          </a:bodyPr>
          <a:lstStyle/>
          <a:p>
            <a:pPr marL="0" lvl="1" indent="0" algn="r">
              <a:lnSpc>
                <a:spcPts val="4738"/>
              </a:lnSpc>
            </a:pPr>
            <a:r>
              <a:rPr lang="en-US" sz="4084" b="1" spc="-122">
                <a:solidFill>
                  <a:srgbClr val="405D72"/>
                </a:solidFill>
                <a:latin typeface="Poppins Bold"/>
                <a:ea typeface="Poppins Bold"/>
                <a:cs typeface="Poppins Bold"/>
                <a:sym typeface="Poppins Bold"/>
              </a:rPr>
              <a:t>Salford &amp; Co.</a:t>
            </a:r>
          </a:p>
        </p:txBody>
      </p:sp>
      <p:sp>
        <p:nvSpPr>
          <p:cNvPr id="17" name="TextBox 17"/>
          <p:cNvSpPr txBox="1"/>
          <p:nvPr/>
        </p:nvSpPr>
        <p:spPr>
          <a:xfrm>
            <a:off x="2088618" y="2676613"/>
            <a:ext cx="11360966" cy="462915"/>
          </a:xfrm>
          <a:prstGeom prst="rect">
            <a:avLst/>
          </a:prstGeom>
        </p:spPr>
        <p:txBody>
          <a:bodyPr lIns="0" tIns="0" rIns="0" bIns="0" rtlCol="0" anchor="t">
            <a:spAutoFit/>
          </a:bodyPr>
          <a:lstStyle/>
          <a:p>
            <a:pPr marL="0" lvl="1" indent="0" algn="l">
              <a:lnSpc>
                <a:spcPts val="3479"/>
              </a:lnSpc>
              <a:spcBef>
                <a:spcPct val="0"/>
              </a:spcBef>
            </a:pPr>
            <a:r>
              <a:rPr lang="en-US" sz="3000" b="1" spc="-89">
                <a:solidFill>
                  <a:srgbClr val="405D72"/>
                </a:solidFill>
                <a:latin typeface="Poppins Bold"/>
                <a:ea typeface="Poppins Bold"/>
                <a:cs typeface="Poppins Bold"/>
                <a:sym typeface="Poppins Bold"/>
              </a:rPr>
              <a:t>Perbandingan Skor sebelum dan Sesudah Tuning</a:t>
            </a:r>
          </a:p>
        </p:txBody>
      </p:sp>
      <p:sp>
        <p:nvSpPr>
          <p:cNvPr id="18" name="TextBox 18"/>
          <p:cNvSpPr txBox="1"/>
          <p:nvPr/>
        </p:nvSpPr>
        <p:spPr>
          <a:xfrm>
            <a:off x="2088618" y="6037293"/>
            <a:ext cx="9406741"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Sesudah Tuning - XGBoost</a:t>
            </a:r>
          </a:p>
        </p:txBody>
      </p:sp>
      <p:sp>
        <p:nvSpPr>
          <p:cNvPr id="19" name="TextBox 19"/>
          <p:cNvSpPr txBox="1"/>
          <p:nvPr/>
        </p:nvSpPr>
        <p:spPr>
          <a:xfrm>
            <a:off x="2241018" y="3382542"/>
            <a:ext cx="9406741" cy="393700"/>
          </a:xfrm>
          <a:prstGeom prst="rect">
            <a:avLst/>
          </a:prstGeom>
        </p:spPr>
        <p:txBody>
          <a:bodyPr lIns="0" tIns="0" rIns="0" bIns="0" rtlCol="0" anchor="t">
            <a:spAutoFit/>
          </a:bodyPr>
          <a:lstStyle/>
          <a:p>
            <a:pPr marL="0" lvl="1" indent="0" algn="l">
              <a:lnSpc>
                <a:spcPts val="2900"/>
              </a:lnSpc>
              <a:spcBef>
                <a:spcPct val="0"/>
              </a:spcBef>
            </a:pPr>
            <a:r>
              <a:rPr lang="en-US" sz="2500" spc="-75">
                <a:solidFill>
                  <a:srgbClr val="405D72"/>
                </a:solidFill>
                <a:latin typeface="Poppins"/>
                <a:ea typeface="Poppins"/>
                <a:cs typeface="Poppins"/>
                <a:sym typeface="Poppins"/>
              </a:rPr>
              <a:t>Sebelum Tuning - XGBoost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1028700" y="339550"/>
            <a:ext cx="599867" cy="662253"/>
          </a:xfrm>
          <a:custGeom>
            <a:avLst/>
            <a:gdLst/>
            <a:ahLst/>
            <a:cxnLst/>
            <a:rect l="l" t="t" r="r" b="b"/>
            <a:pathLst>
              <a:path w="599867" h="662253">
                <a:moveTo>
                  <a:pt x="0" y="0"/>
                </a:moveTo>
                <a:lnTo>
                  <a:pt x="599867" y="0"/>
                </a:lnTo>
                <a:lnTo>
                  <a:pt x="599867" y="662254"/>
                </a:lnTo>
                <a:lnTo>
                  <a:pt x="0" y="662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0" y="5143500"/>
            <a:ext cx="833985" cy="5143500"/>
            <a:chOff x="0" y="0"/>
            <a:chExt cx="219650" cy="1354667"/>
          </a:xfrm>
        </p:grpSpPr>
        <p:sp>
          <p:nvSpPr>
            <p:cNvPr id="4" name="Freeform 4"/>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5" name="TextBox 5"/>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6" name="Group 6"/>
          <p:cNvGrpSpPr/>
          <p:nvPr/>
        </p:nvGrpSpPr>
        <p:grpSpPr>
          <a:xfrm>
            <a:off x="17454015" y="1604542"/>
            <a:ext cx="833985" cy="984635"/>
            <a:chOff x="0" y="0"/>
            <a:chExt cx="219650" cy="259328"/>
          </a:xfrm>
        </p:grpSpPr>
        <p:sp>
          <p:nvSpPr>
            <p:cNvPr id="7" name="Freeform 7"/>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8" name="TextBox 8"/>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9" name="Freeform 9"/>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5">
              <a:alphaModFix amt="12000"/>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833985" y="1404902"/>
            <a:ext cx="16425315" cy="1184275"/>
          </a:xfrm>
          <a:prstGeom prst="rect">
            <a:avLst/>
          </a:prstGeom>
        </p:spPr>
        <p:txBody>
          <a:bodyPr lIns="0" tIns="0" rIns="0" bIns="0" rtlCol="0" anchor="t">
            <a:spAutoFit/>
          </a:bodyPr>
          <a:lstStyle/>
          <a:p>
            <a:pPr algn="ctr">
              <a:lnSpc>
                <a:spcPts val="9799"/>
              </a:lnSpc>
            </a:pPr>
            <a:r>
              <a:rPr lang="en-US" sz="6999">
                <a:solidFill>
                  <a:srgbClr val="405D72"/>
                </a:solidFill>
                <a:latin typeface="Anton"/>
                <a:ea typeface="Anton"/>
                <a:cs typeface="Anton"/>
                <a:sym typeface="Anton"/>
              </a:rPr>
              <a:t>5H. EVALUATION</a:t>
            </a:r>
          </a:p>
        </p:txBody>
      </p:sp>
      <p:grpSp>
        <p:nvGrpSpPr>
          <p:cNvPr id="11" name="Group 11"/>
          <p:cNvGrpSpPr/>
          <p:nvPr/>
        </p:nvGrpSpPr>
        <p:grpSpPr>
          <a:xfrm>
            <a:off x="815691" y="2576474"/>
            <a:ext cx="947223" cy="672718"/>
            <a:chOff x="0" y="0"/>
            <a:chExt cx="249474" cy="177177"/>
          </a:xfrm>
        </p:grpSpPr>
        <p:sp>
          <p:nvSpPr>
            <p:cNvPr id="12" name="Freeform 12"/>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3" name="TextBox 13"/>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1</a:t>
              </a:r>
            </a:p>
          </p:txBody>
        </p:sp>
      </p:grpSp>
      <p:sp>
        <p:nvSpPr>
          <p:cNvPr id="14" name="Freeform 14"/>
          <p:cNvSpPr/>
          <p:nvPr/>
        </p:nvSpPr>
        <p:spPr>
          <a:xfrm>
            <a:off x="2947827" y="3451435"/>
            <a:ext cx="11280733" cy="6528724"/>
          </a:xfrm>
          <a:custGeom>
            <a:avLst/>
            <a:gdLst/>
            <a:ahLst/>
            <a:cxnLst/>
            <a:rect l="l" t="t" r="r" b="b"/>
            <a:pathLst>
              <a:path w="11280733" h="6528724">
                <a:moveTo>
                  <a:pt x="0" y="0"/>
                </a:moveTo>
                <a:lnTo>
                  <a:pt x="11280732" y="0"/>
                </a:lnTo>
                <a:lnTo>
                  <a:pt x="11280732" y="6528724"/>
                </a:lnTo>
                <a:lnTo>
                  <a:pt x="0" y="6528724"/>
                </a:lnTo>
                <a:lnTo>
                  <a:pt x="0" y="0"/>
                </a:lnTo>
                <a:close/>
              </a:path>
            </a:pathLst>
          </a:custGeom>
          <a:blipFill>
            <a:blip r:embed="rId7"/>
            <a:stretch>
              <a:fillRect/>
            </a:stretch>
          </a:blipFill>
        </p:spPr>
      </p:sp>
      <p:sp>
        <p:nvSpPr>
          <p:cNvPr id="15" name="TextBox 15"/>
          <p:cNvSpPr txBox="1"/>
          <p:nvPr/>
        </p:nvSpPr>
        <p:spPr>
          <a:xfrm>
            <a:off x="1628567" y="332532"/>
            <a:ext cx="3447151" cy="647715"/>
          </a:xfrm>
          <a:prstGeom prst="rect">
            <a:avLst/>
          </a:prstGeom>
        </p:spPr>
        <p:txBody>
          <a:bodyPr lIns="0" tIns="0" rIns="0" bIns="0" rtlCol="0" anchor="t">
            <a:spAutoFit/>
          </a:bodyPr>
          <a:lstStyle/>
          <a:p>
            <a:pPr marL="0" lvl="1" indent="0" algn="r">
              <a:lnSpc>
                <a:spcPts val="4738"/>
              </a:lnSpc>
            </a:pPr>
            <a:r>
              <a:rPr lang="en-US" sz="4084" b="1" spc="-122">
                <a:solidFill>
                  <a:srgbClr val="405D72"/>
                </a:solidFill>
                <a:latin typeface="Poppins Bold"/>
                <a:ea typeface="Poppins Bold"/>
                <a:cs typeface="Poppins Bold"/>
                <a:sym typeface="Poppins Bold"/>
              </a:rPr>
              <a:t>Salford &amp; Co.</a:t>
            </a:r>
          </a:p>
        </p:txBody>
      </p:sp>
      <p:sp>
        <p:nvSpPr>
          <p:cNvPr id="16" name="TextBox 16"/>
          <p:cNvSpPr txBox="1"/>
          <p:nvPr/>
        </p:nvSpPr>
        <p:spPr>
          <a:xfrm>
            <a:off x="2088618" y="2676613"/>
            <a:ext cx="6499575" cy="462915"/>
          </a:xfrm>
          <a:prstGeom prst="rect">
            <a:avLst/>
          </a:prstGeom>
        </p:spPr>
        <p:txBody>
          <a:bodyPr lIns="0" tIns="0" rIns="0" bIns="0" rtlCol="0" anchor="t">
            <a:spAutoFit/>
          </a:bodyPr>
          <a:lstStyle/>
          <a:p>
            <a:pPr marL="0" lvl="1" indent="0" algn="l">
              <a:lnSpc>
                <a:spcPts val="3479"/>
              </a:lnSpc>
              <a:spcBef>
                <a:spcPct val="0"/>
              </a:spcBef>
            </a:pPr>
            <a:r>
              <a:rPr lang="en-US" sz="3000" b="1" spc="-89">
                <a:solidFill>
                  <a:srgbClr val="405D72"/>
                </a:solidFill>
                <a:latin typeface="Poppins Bold"/>
                <a:ea typeface="Poppins Bold"/>
                <a:cs typeface="Poppins Bold"/>
                <a:sym typeface="Poppins Bold"/>
              </a:rPr>
              <a:t>Actual vs Prediction Plot - XGBoost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1028700" y="339550"/>
            <a:ext cx="599867" cy="662253"/>
          </a:xfrm>
          <a:custGeom>
            <a:avLst/>
            <a:gdLst/>
            <a:ahLst/>
            <a:cxnLst/>
            <a:rect l="l" t="t" r="r" b="b"/>
            <a:pathLst>
              <a:path w="599867" h="662253">
                <a:moveTo>
                  <a:pt x="0" y="0"/>
                </a:moveTo>
                <a:lnTo>
                  <a:pt x="599867" y="0"/>
                </a:lnTo>
                <a:lnTo>
                  <a:pt x="599867" y="662254"/>
                </a:lnTo>
                <a:lnTo>
                  <a:pt x="0" y="662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0" y="5143500"/>
            <a:ext cx="833985" cy="5143500"/>
            <a:chOff x="0" y="0"/>
            <a:chExt cx="219650" cy="1354667"/>
          </a:xfrm>
        </p:grpSpPr>
        <p:sp>
          <p:nvSpPr>
            <p:cNvPr id="4" name="Freeform 4"/>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5" name="TextBox 5"/>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6" name="Group 6"/>
          <p:cNvGrpSpPr/>
          <p:nvPr/>
        </p:nvGrpSpPr>
        <p:grpSpPr>
          <a:xfrm>
            <a:off x="17454015" y="1604542"/>
            <a:ext cx="833985" cy="984635"/>
            <a:chOff x="0" y="0"/>
            <a:chExt cx="219650" cy="259328"/>
          </a:xfrm>
        </p:grpSpPr>
        <p:sp>
          <p:nvSpPr>
            <p:cNvPr id="7" name="Freeform 7"/>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8" name="TextBox 8"/>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9" name="Freeform 9"/>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5">
              <a:alphaModFix amt="12000"/>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833985" y="1404902"/>
            <a:ext cx="16425315" cy="1184275"/>
          </a:xfrm>
          <a:prstGeom prst="rect">
            <a:avLst/>
          </a:prstGeom>
        </p:spPr>
        <p:txBody>
          <a:bodyPr lIns="0" tIns="0" rIns="0" bIns="0" rtlCol="0" anchor="t">
            <a:spAutoFit/>
          </a:bodyPr>
          <a:lstStyle/>
          <a:p>
            <a:pPr algn="ctr">
              <a:lnSpc>
                <a:spcPts val="9799"/>
              </a:lnSpc>
            </a:pPr>
            <a:r>
              <a:rPr lang="en-US" sz="6999">
                <a:solidFill>
                  <a:srgbClr val="405D72"/>
                </a:solidFill>
                <a:latin typeface="Anton"/>
                <a:ea typeface="Anton"/>
                <a:cs typeface="Anton"/>
                <a:sym typeface="Anton"/>
              </a:rPr>
              <a:t>5H. EVALUATION</a:t>
            </a:r>
          </a:p>
        </p:txBody>
      </p:sp>
      <p:grpSp>
        <p:nvGrpSpPr>
          <p:cNvPr id="11" name="Group 11"/>
          <p:cNvGrpSpPr/>
          <p:nvPr/>
        </p:nvGrpSpPr>
        <p:grpSpPr>
          <a:xfrm>
            <a:off x="815691" y="2576474"/>
            <a:ext cx="947223" cy="672718"/>
            <a:chOff x="0" y="0"/>
            <a:chExt cx="249474" cy="177177"/>
          </a:xfrm>
        </p:grpSpPr>
        <p:sp>
          <p:nvSpPr>
            <p:cNvPr id="12" name="Freeform 12"/>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3" name="TextBox 13"/>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2</a:t>
              </a:r>
            </a:p>
          </p:txBody>
        </p:sp>
      </p:grpSp>
      <p:sp>
        <p:nvSpPr>
          <p:cNvPr id="14" name="Freeform 14"/>
          <p:cNvSpPr/>
          <p:nvPr/>
        </p:nvSpPr>
        <p:spPr>
          <a:xfrm>
            <a:off x="2088618" y="3691978"/>
            <a:ext cx="14590390" cy="5836156"/>
          </a:xfrm>
          <a:custGeom>
            <a:avLst/>
            <a:gdLst/>
            <a:ahLst/>
            <a:cxnLst/>
            <a:rect l="l" t="t" r="r" b="b"/>
            <a:pathLst>
              <a:path w="14590390" h="5836156">
                <a:moveTo>
                  <a:pt x="0" y="0"/>
                </a:moveTo>
                <a:lnTo>
                  <a:pt x="14590390" y="0"/>
                </a:lnTo>
                <a:lnTo>
                  <a:pt x="14590390" y="5836156"/>
                </a:lnTo>
                <a:lnTo>
                  <a:pt x="0" y="5836156"/>
                </a:lnTo>
                <a:lnTo>
                  <a:pt x="0" y="0"/>
                </a:lnTo>
                <a:close/>
              </a:path>
            </a:pathLst>
          </a:custGeom>
          <a:blipFill>
            <a:blip r:embed="rId7"/>
            <a:stretch>
              <a:fillRect/>
            </a:stretch>
          </a:blipFill>
        </p:spPr>
      </p:sp>
      <p:sp>
        <p:nvSpPr>
          <p:cNvPr id="15" name="TextBox 15"/>
          <p:cNvSpPr txBox="1"/>
          <p:nvPr/>
        </p:nvSpPr>
        <p:spPr>
          <a:xfrm>
            <a:off x="1628567" y="332532"/>
            <a:ext cx="3447151" cy="647715"/>
          </a:xfrm>
          <a:prstGeom prst="rect">
            <a:avLst/>
          </a:prstGeom>
        </p:spPr>
        <p:txBody>
          <a:bodyPr lIns="0" tIns="0" rIns="0" bIns="0" rtlCol="0" anchor="t">
            <a:spAutoFit/>
          </a:bodyPr>
          <a:lstStyle/>
          <a:p>
            <a:pPr marL="0" lvl="1" indent="0" algn="r">
              <a:lnSpc>
                <a:spcPts val="4738"/>
              </a:lnSpc>
            </a:pPr>
            <a:r>
              <a:rPr lang="en-US" sz="4084" b="1" spc="-122">
                <a:solidFill>
                  <a:srgbClr val="405D72"/>
                </a:solidFill>
                <a:latin typeface="Poppins Bold"/>
                <a:ea typeface="Poppins Bold"/>
                <a:cs typeface="Poppins Bold"/>
                <a:sym typeface="Poppins Bold"/>
              </a:rPr>
              <a:t>Salford &amp; Co.</a:t>
            </a:r>
          </a:p>
        </p:txBody>
      </p:sp>
      <p:sp>
        <p:nvSpPr>
          <p:cNvPr id="16" name="TextBox 16"/>
          <p:cNvSpPr txBox="1"/>
          <p:nvPr/>
        </p:nvSpPr>
        <p:spPr>
          <a:xfrm>
            <a:off x="2088618" y="2676613"/>
            <a:ext cx="6499575" cy="462915"/>
          </a:xfrm>
          <a:prstGeom prst="rect">
            <a:avLst/>
          </a:prstGeom>
        </p:spPr>
        <p:txBody>
          <a:bodyPr lIns="0" tIns="0" rIns="0" bIns="0" rtlCol="0" anchor="t">
            <a:spAutoFit/>
          </a:bodyPr>
          <a:lstStyle/>
          <a:p>
            <a:pPr marL="0" lvl="1" indent="0" algn="l">
              <a:lnSpc>
                <a:spcPts val="3479"/>
              </a:lnSpc>
              <a:spcBef>
                <a:spcPct val="0"/>
              </a:spcBef>
            </a:pPr>
            <a:r>
              <a:rPr lang="en-US" sz="3000" b="1" spc="-89">
                <a:solidFill>
                  <a:srgbClr val="405D72"/>
                </a:solidFill>
                <a:latin typeface="Poppins Bold"/>
                <a:ea typeface="Poppins Bold"/>
                <a:cs typeface="Poppins Bold"/>
                <a:sym typeface="Poppins Bold"/>
              </a:rPr>
              <a:t>Analisis Residual - XGBoost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1028700" y="339550"/>
            <a:ext cx="599867" cy="662253"/>
          </a:xfrm>
          <a:custGeom>
            <a:avLst/>
            <a:gdLst/>
            <a:ahLst/>
            <a:cxnLst/>
            <a:rect l="l" t="t" r="r" b="b"/>
            <a:pathLst>
              <a:path w="599867" h="662253">
                <a:moveTo>
                  <a:pt x="0" y="0"/>
                </a:moveTo>
                <a:lnTo>
                  <a:pt x="599867" y="0"/>
                </a:lnTo>
                <a:lnTo>
                  <a:pt x="599867" y="662254"/>
                </a:lnTo>
                <a:lnTo>
                  <a:pt x="0" y="662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0" y="5143500"/>
            <a:ext cx="833985" cy="5143500"/>
            <a:chOff x="0" y="0"/>
            <a:chExt cx="219650" cy="1354667"/>
          </a:xfrm>
        </p:grpSpPr>
        <p:sp>
          <p:nvSpPr>
            <p:cNvPr id="4" name="Freeform 4"/>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5" name="TextBox 5"/>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6" name="Group 6"/>
          <p:cNvGrpSpPr/>
          <p:nvPr/>
        </p:nvGrpSpPr>
        <p:grpSpPr>
          <a:xfrm>
            <a:off x="17454015" y="1604542"/>
            <a:ext cx="833985" cy="984635"/>
            <a:chOff x="0" y="0"/>
            <a:chExt cx="219650" cy="259328"/>
          </a:xfrm>
        </p:grpSpPr>
        <p:sp>
          <p:nvSpPr>
            <p:cNvPr id="7" name="Freeform 7"/>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8" name="TextBox 8"/>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9" name="Freeform 9"/>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5">
              <a:alphaModFix amt="12000"/>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833985" y="1404902"/>
            <a:ext cx="16425315" cy="1184275"/>
          </a:xfrm>
          <a:prstGeom prst="rect">
            <a:avLst/>
          </a:prstGeom>
        </p:spPr>
        <p:txBody>
          <a:bodyPr lIns="0" tIns="0" rIns="0" bIns="0" rtlCol="0" anchor="t">
            <a:spAutoFit/>
          </a:bodyPr>
          <a:lstStyle/>
          <a:p>
            <a:pPr algn="ctr">
              <a:lnSpc>
                <a:spcPts val="9799"/>
              </a:lnSpc>
            </a:pPr>
            <a:r>
              <a:rPr lang="en-US" sz="6999">
                <a:solidFill>
                  <a:srgbClr val="405D72"/>
                </a:solidFill>
                <a:latin typeface="Anton"/>
                <a:ea typeface="Anton"/>
                <a:cs typeface="Anton"/>
                <a:sym typeface="Anton"/>
              </a:rPr>
              <a:t>5H. EVALUATION</a:t>
            </a:r>
          </a:p>
        </p:txBody>
      </p:sp>
      <p:grpSp>
        <p:nvGrpSpPr>
          <p:cNvPr id="11" name="Group 11"/>
          <p:cNvGrpSpPr/>
          <p:nvPr/>
        </p:nvGrpSpPr>
        <p:grpSpPr>
          <a:xfrm>
            <a:off x="815691" y="2576474"/>
            <a:ext cx="947223" cy="672718"/>
            <a:chOff x="0" y="0"/>
            <a:chExt cx="249474" cy="177177"/>
          </a:xfrm>
        </p:grpSpPr>
        <p:sp>
          <p:nvSpPr>
            <p:cNvPr id="12" name="Freeform 12"/>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3" name="TextBox 13"/>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3</a:t>
              </a:r>
            </a:p>
          </p:txBody>
        </p:sp>
      </p:grpSp>
      <p:sp>
        <p:nvSpPr>
          <p:cNvPr id="14" name="Freeform 14"/>
          <p:cNvSpPr/>
          <p:nvPr/>
        </p:nvSpPr>
        <p:spPr>
          <a:xfrm>
            <a:off x="2088618" y="3860361"/>
            <a:ext cx="15170682" cy="6068273"/>
          </a:xfrm>
          <a:custGeom>
            <a:avLst/>
            <a:gdLst/>
            <a:ahLst/>
            <a:cxnLst/>
            <a:rect l="l" t="t" r="r" b="b"/>
            <a:pathLst>
              <a:path w="15170682" h="6068273">
                <a:moveTo>
                  <a:pt x="0" y="0"/>
                </a:moveTo>
                <a:lnTo>
                  <a:pt x="15170682" y="0"/>
                </a:lnTo>
                <a:lnTo>
                  <a:pt x="15170682" y="6068272"/>
                </a:lnTo>
                <a:lnTo>
                  <a:pt x="0" y="6068272"/>
                </a:lnTo>
                <a:lnTo>
                  <a:pt x="0" y="0"/>
                </a:lnTo>
                <a:close/>
              </a:path>
            </a:pathLst>
          </a:custGeom>
          <a:blipFill>
            <a:blip r:embed="rId7"/>
            <a:stretch>
              <a:fillRect/>
            </a:stretch>
          </a:blipFill>
        </p:spPr>
      </p:sp>
      <p:sp>
        <p:nvSpPr>
          <p:cNvPr id="15" name="TextBox 15"/>
          <p:cNvSpPr txBox="1"/>
          <p:nvPr/>
        </p:nvSpPr>
        <p:spPr>
          <a:xfrm>
            <a:off x="1628567" y="332532"/>
            <a:ext cx="3447151" cy="647715"/>
          </a:xfrm>
          <a:prstGeom prst="rect">
            <a:avLst/>
          </a:prstGeom>
        </p:spPr>
        <p:txBody>
          <a:bodyPr lIns="0" tIns="0" rIns="0" bIns="0" rtlCol="0" anchor="t">
            <a:spAutoFit/>
          </a:bodyPr>
          <a:lstStyle/>
          <a:p>
            <a:pPr marL="0" lvl="1" indent="0" algn="r">
              <a:lnSpc>
                <a:spcPts val="4738"/>
              </a:lnSpc>
            </a:pPr>
            <a:r>
              <a:rPr lang="en-US" sz="4084" b="1" spc="-122">
                <a:solidFill>
                  <a:srgbClr val="405D72"/>
                </a:solidFill>
                <a:latin typeface="Poppins Bold"/>
                <a:ea typeface="Poppins Bold"/>
                <a:cs typeface="Poppins Bold"/>
                <a:sym typeface="Poppins Bold"/>
              </a:rPr>
              <a:t>Salford &amp; Co.</a:t>
            </a:r>
          </a:p>
        </p:txBody>
      </p:sp>
      <p:sp>
        <p:nvSpPr>
          <p:cNvPr id="16" name="TextBox 16"/>
          <p:cNvSpPr txBox="1"/>
          <p:nvPr/>
        </p:nvSpPr>
        <p:spPr>
          <a:xfrm>
            <a:off x="2088618" y="2676613"/>
            <a:ext cx="15170682" cy="901065"/>
          </a:xfrm>
          <a:prstGeom prst="rect">
            <a:avLst/>
          </a:prstGeom>
        </p:spPr>
        <p:txBody>
          <a:bodyPr lIns="0" tIns="0" rIns="0" bIns="0" rtlCol="0" anchor="t">
            <a:spAutoFit/>
          </a:bodyPr>
          <a:lstStyle/>
          <a:p>
            <a:pPr marL="0" lvl="1" indent="0" algn="l">
              <a:lnSpc>
                <a:spcPts val="3479"/>
              </a:lnSpc>
              <a:spcBef>
                <a:spcPct val="0"/>
              </a:spcBef>
            </a:pPr>
            <a:r>
              <a:rPr lang="en-US" sz="3000" b="1" spc="-89">
                <a:solidFill>
                  <a:srgbClr val="405D72"/>
                </a:solidFill>
                <a:latin typeface="Poppins Bold"/>
                <a:ea typeface="Poppins Bold"/>
                <a:cs typeface="Poppins Bold"/>
                <a:sym typeface="Poppins Bold"/>
              </a:rPr>
              <a:t>Evaluasi Model Berdasarkan MAE dan MAPE per Rentang Harga  (Binning Median House Value)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852279" y="252569"/>
            <a:ext cx="16425315" cy="1184275"/>
          </a:xfrm>
          <a:prstGeom prst="rect">
            <a:avLst/>
          </a:prstGeom>
        </p:spPr>
        <p:txBody>
          <a:bodyPr lIns="0" tIns="0" rIns="0" bIns="0" rtlCol="0" anchor="t">
            <a:spAutoFit/>
          </a:bodyPr>
          <a:lstStyle/>
          <a:p>
            <a:pPr algn="ctr">
              <a:lnSpc>
                <a:spcPts val="9799"/>
              </a:lnSpc>
            </a:pPr>
            <a:r>
              <a:rPr lang="en-US" sz="6999">
                <a:solidFill>
                  <a:srgbClr val="405D72"/>
                </a:solidFill>
                <a:latin typeface="Anton"/>
                <a:ea typeface="Anton"/>
                <a:cs typeface="Anton"/>
                <a:sym typeface="Anton"/>
              </a:rPr>
              <a:t>5H. EVALUATION</a:t>
            </a:r>
          </a:p>
        </p:txBody>
      </p:sp>
      <p:grpSp>
        <p:nvGrpSpPr>
          <p:cNvPr id="10" name="Group 10"/>
          <p:cNvGrpSpPr/>
          <p:nvPr/>
        </p:nvGrpSpPr>
        <p:grpSpPr>
          <a:xfrm>
            <a:off x="833985" y="1424141"/>
            <a:ext cx="947223" cy="672718"/>
            <a:chOff x="0" y="0"/>
            <a:chExt cx="249474" cy="177177"/>
          </a:xfrm>
        </p:grpSpPr>
        <p:sp>
          <p:nvSpPr>
            <p:cNvPr id="11" name="Freeform 11"/>
            <p:cNvSpPr/>
            <p:nvPr/>
          </p:nvSpPr>
          <p:spPr>
            <a:xfrm>
              <a:off x="0" y="0"/>
              <a:ext cx="249474" cy="177177"/>
            </a:xfrm>
            <a:custGeom>
              <a:avLst/>
              <a:gdLst/>
              <a:ahLst/>
              <a:cxnLst/>
              <a:rect l="l" t="t" r="r" b="b"/>
              <a:pathLst>
                <a:path w="249474" h="177177">
                  <a:moveTo>
                    <a:pt x="0" y="0"/>
                  </a:moveTo>
                  <a:lnTo>
                    <a:pt x="249474" y="0"/>
                  </a:lnTo>
                  <a:lnTo>
                    <a:pt x="249474" y="177177"/>
                  </a:lnTo>
                  <a:lnTo>
                    <a:pt x="0" y="177177"/>
                  </a:lnTo>
                  <a:close/>
                </a:path>
              </a:pathLst>
            </a:custGeom>
            <a:solidFill>
              <a:srgbClr val="405D72"/>
            </a:solidFill>
          </p:spPr>
        </p:sp>
        <p:sp>
          <p:nvSpPr>
            <p:cNvPr id="12" name="TextBox 12"/>
            <p:cNvSpPr txBox="1"/>
            <p:nvPr/>
          </p:nvSpPr>
          <p:spPr>
            <a:xfrm>
              <a:off x="0" y="-9525"/>
              <a:ext cx="249474" cy="186702"/>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4</a:t>
              </a:r>
            </a:p>
          </p:txBody>
        </p:sp>
      </p:grpSp>
      <p:sp>
        <p:nvSpPr>
          <p:cNvPr id="13" name="Freeform 13"/>
          <p:cNvSpPr/>
          <p:nvPr/>
        </p:nvSpPr>
        <p:spPr>
          <a:xfrm>
            <a:off x="4313825" y="1760500"/>
            <a:ext cx="11301259" cy="3983694"/>
          </a:xfrm>
          <a:custGeom>
            <a:avLst/>
            <a:gdLst/>
            <a:ahLst/>
            <a:cxnLst/>
            <a:rect l="l" t="t" r="r" b="b"/>
            <a:pathLst>
              <a:path w="11301259" h="3983694">
                <a:moveTo>
                  <a:pt x="0" y="0"/>
                </a:moveTo>
                <a:lnTo>
                  <a:pt x="11301259" y="0"/>
                </a:lnTo>
                <a:lnTo>
                  <a:pt x="11301259" y="3983694"/>
                </a:lnTo>
                <a:lnTo>
                  <a:pt x="0" y="3983694"/>
                </a:lnTo>
                <a:lnTo>
                  <a:pt x="0" y="0"/>
                </a:lnTo>
                <a:close/>
              </a:path>
            </a:pathLst>
          </a:custGeom>
          <a:blipFill>
            <a:blip r:embed="rId5"/>
            <a:stretch>
              <a:fillRect/>
            </a:stretch>
          </a:blipFill>
        </p:spPr>
      </p:sp>
      <p:sp>
        <p:nvSpPr>
          <p:cNvPr id="14" name="Freeform 14"/>
          <p:cNvSpPr/>
          <p:nvPr/>
        </p:nvSpPr>
        <p:spPr>
          <a:xfrm>
            <a:off x="4313825" y="6066139"/>
            <a:ext cx="11301259" cy="4011947"/>
          </a:xfrm>
          <a:custGeom>
            <a:avLst/>
            <a:gdLst/>
            <a:ahLst/>
            <a:cxnLst/>
            <a:rect l="l" t="t" r="r" b="b"/>
            <a:pathLst>
              <a:path w="11301259" h="4011947">
                <a:moveTo>
                  <a:pt x="0" y="0"/>
                </a:moveTo>
                <a:lnTo>
                  <a:pt x="11301259" y="0"/>
                </a:lnTo>
                <a:lnTo>
                  <a:pt x="11301259" y="4011947"/>
                </a:lnTo>
                <a:lnTo>
                  <a:pt x="0" y="4011947"/>
                </a:lnTo>
                <a:lnTo>
                  <a:pt x="0" y="0"/>
                </a:lnTo>
                <a:close/>
              </a:path>
            </a:pathLst>
          </a:custGeom>
          <a:blipFill>
            <a:blip r:embed="rId6"/>
            <a:stretch>
              <a:fillRect/>
            </a:stretch>
          </a:blipFill>
        </p:spPr>
      </p:sp>
      <p:sp>
        <p:nvSpPr>
          <p:cNvPr id="15" name="TextBox 15"/>
          <p:cNvSpPr txBox="1"/>
          <p:nvPr/>
        </p:nvSpPr>
        <p:spPr>
          <a:xfrm>
            <a:off x="2106912" y="1524280"/>
            <a:ext cx="15170682" cy="462915"/>
          </a:xfrm>
          <a:prstGeom prst="rect">
            <a:avLst/>
          </a:prstGeom>
        </p:spPr>
        <p:txBody>
          <a:bodyPr lIns="0" tIns="0" rIns="0" bIns="0" rtlCol="0" anchor="t">
            <a:spAutoFit/>
          </a:bodyPr>
          <a:lstStyle/>
          <a:p>
            <a:pPr marL="0" lvl="1" indent="0" algn="l">
              <a:lnSpc>
                <a:spcPts val="3479"/>
              </a:lnSpc>
              <a:spcBef>
                <a:spcPct val="0"/>
              </a:spcBef>
            </a:pPr>
            <a:r>
              <a:rPr lang="en-US" sz="3000" b="1" spc="-89">
                <a:solidFill>
                  <a:srgbClr val="405D72"/>
                </a:solidFill>
                <a:latin typeface="Poppins Bold"/>
                <a:ea typeface="Poppins Bold"/>
                <a:cs typeface="Poppins Bold"/>
                <a:sym typeface="Poppins Bold"/>
              </a:rPr>
              <a:t>Line Plot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sp>
        <p:nvSpPr>
          <p:cNvPr id="9" name="Freeform 9"/>
          <p:cNvSpPr/>
          <p:nvPr/>
        </p:nvSpPr>
        <p:spPr>
          <a:xfrm>
            <a:off x="995155" y="1558925"/>
            <a:ext cx="6187150" cy="4627451"/>
          </a:xfrm>
          <a:custGeom>
            <a:avLst/>
            <a:gdLst/>
            <a:ahLst/>
            <a:cxnLst/>
            <a:rect l="l" t="t" r="r" b="b"/>
            <a:pathLst>
              <a:path w="6187150" h="4627451">
                <a:moveTo>
                  <a:pt x="0" y="0"/>
                </a:moveTo>
                <a:lnTo>
                  <a:pt x="6187150" y="0"/>
                </a:lnTo>
                <a:lnTo>
                  <a:pt x="6187150" y="4627451"/>
                </a:lnTo>
                <a:lnTo>
                  <a:pt x="0" y="4627451"/>
                </a:lnTo>
                <a:lnTo>
                  <a:pt x="0" y="0"/>
                </a:lnTo>
                <a:close/>
              </a:path>
            </a:pathLst>
          </a:custGeom>
          <a:blipFill>
            <a:blip r:embed="rId5"/>
            <a:stretch>
              <a:fillRect/>
            </a:stretch>
          </a:blipFill>
        </p:spPr>
      </p:sp>
      <p:sp>
        <p:nvSpPr>
          <p:cNvPr id="10" name="Freeform 10"/>
          <p:cNvSpPr/>
          <p:nvPr/>
        </p:nvSpPr>
        <p:spPr>
          <a:xfrm>
            <a:off x="8478554" y="1604542"/>
            <a:ext cx="7516762" cy="4581835"/>
          </a:xfrm>
          <a:custGeom>
            <a:avLst/>
            <a:gdLst/>
            <a:ahLst/>
            <a:cxnLst/>
            <a:rect l="l" t="t" r="r" b="b"/>
            <a:pathLst>
              <a:path w="7516762" h="4581835">
                <a:moveTo>
                  <a:pt x="0" y="0"/>
                </a:moveTo>
                <a:lnTo>
                  <a:pt x="7516762" y="0"/>
                </a:lnTo>
                <a:lnTo>
                  <a:pt x="7516762" y="4581834"/>
                </a:lnTo>
                <a:lnTo>
                  <a:pt x="0" y="4581834"/>
                </a:lnTo>
                <a:lnTo>
                  <a:pt x="0" y="0"/>
                </a:lnTo>
                <a:close/>
              </a:path>
            </a:pathLst>
          </a:custGeom>
          <a:blipFill>
            <a:blip r:embed="rId6"/>
            <a:stretch>
              <a:fillRect l="-480" r="-480"/>
            </a:stretch>
          </a:blipFill>
        </p:spPr>
      </p:sp>
      <p:sp>
        <p:nvSpPr>
          <p:cNvPr id="11" name="Freeform 11"/>
          <p:cNvSpPr/>
          <p:nvPr/>
        </p:nvSpPr>
        <p:spPr>
          <a:xfrm>
            <a:off x="5084625" y="6234001"/>
            <a:ext cx="6787860" cy="3784746"/>
          </a:xfrm>
          <a:custGeom>
            <a:avLst/>
            <a:gdLst/>
            <a:ahLst/>
            <a:cxnLst/>
            <a:rect l="l" t="t" r="r" b="b"/>
            <a:pathLst>
              <a:path w="6787860" h="3784746">
                <a:moveTo>
                  <a:pt x="0" y="0"/>
                </a:moveTo>
                <a:lnTo>
                  <a:pt x="6787859" y="0"/>
                </a:lnTo>
                <a:lnTo>
                  <a:pt x="6787859" y="3784746"/>
                </a:lnTo>
                <a:lnTo>
                  <a:pt x="0" y="3784746"/>
                </a:lnTo>
                <a:lnTo>
                  <a:pt x="0" y="0"/>
                </a:lnTo>
                <a:close/>
              </a:path>
            </a:pathLst>
          </a:custGeom>
          <a:blipFill>
            <a:blip r:embed="rId7"/>
            <a:stretch>
              <a:fillRect/>
            </a:stretch>
          </a:blipFill>
        </p:spPr>
      </p:sp>
      <p:sp>
        <p:nvSpPr>
          <p:cNvPr id="12" name="TextBox 12"/>
          <p:cNvSpPr txBox="1"/>
          <p:nvPr/>
        </p:nvSpPr>
        <p:spPr>
          <a:xfrm>
            <a:off x="931342" y="374650"/>
            <a:ext cx="16425315" cy="1184275"/>
          </a:xfrm>
          <a:prstGeom prst="rect">
            <a:avLst/>
          </a:prstGeom>
        </p:spPr>
        <p:txBody>
          <a:bodyPr lIns="0" tIns="0" rIns="0" bIns="0" rtlCol="0" anchor="t">
            <a:spAutoFit/>
          </a:bodyPr>
          <a:lstStyle/>
          <a:p>
            <a:pPr algn="ctr">
              <a:lnSpc>
                <a:spcPts val="9799"/>
              </a:lnSpc>
            </a:pPr>
            <a:r>
              <a:rPr lang="en-US" sz="6999">
                <a:solidFill>
                  <a:srgbClr val="405D72"/>
                </a:solidFill>
                <a:latin typeface="Anton"/>
                <a:ea typeface="Anton"/>
                <a:cs typeface="Anton"/>
                <a:sym typeface="Anton"/>
              </a:rPr>
              <a:t>5I. FEATURE IMPORTANCE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641637"/>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05D72"/>
            </a:solidFill>
          </p:spPr>
        </p:sp>
        <p:sp>
          <p:nvSpPr>
            <p:cNvPr id="4" name="TextBox 4"/>
            <p:cNvSpPr txBox="1"/>
            <p:nvPr/>
          </p:nvSpPr>
          <p:spPr>
            <a:xfrm>
              <a:off x="0" y="-9525"/>
              <a:ext cx="2408296" cy="2718858"/>
            </a:xfrm>
            <a:prstGeom prst="rect">
              <a:avLst/>
            </a:prstGeom>
          </p:spPr>
          <p:txBody>
            <a:bodyPr lIns="50800" tIns="50800" rIns="50800" bIns="50800" rtlCol="0" anchor="ctr"/>
            <a:lstStyle/>
            <a:p>
              <a:pPr algn="ctr">
                <a:lnSpc>
                  <a:spcPts val="2547"/>
                </a:lnSpc>
              </a:pPr>
              <a:endParaRPr/>
            </a:p>
          </p:txBody>
        </p:sp>
      </p:grpSp>
      <p:sp>
        <p:nvSpPr>
          <p:cNvPr id="5" name="Freeform 5"/>
          <p:cNvSpPr/>
          <p:nvPr/>
        </p:nvSpPr>
        <p:spPr>
          <a:xfrm>
            <a:off x="1028700" y="1028700"/>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28700" y="3984583"/>
            <a:ext cx="7267949" cy="4583607"/>
            <a:chOff x="0" y="0"/>
            <a:chExt cx="2050903" cy="1293423"/>
          </a:xfrm>
        </p:grpSpPr>
        <p:sp>
          <p:nvSpPr>
            <p:cNvPr id="7" name="Freeform 7"/>
            <p:cNvSpPr/>
            <p:nvPr/>
          </p:nvSpPr>
          <p:spPr>
            <a:xfrm>
              <a:off x="0" y="0"/>
              <a:ext cx="2050903" cy="1293423"/>
            </a:xfrm>
            <a:custGeom>
              <a:avLst/>
              <a:gdLst/>
              <a:ahLst/>
              <a:cxnLst/>
              <a:rect l="l" t="t" r="r" b="b"/>
              <a:pathLst>
                <a:path w="2050903" h="1293423">
                  <a:moveTo>
                    <a:pt x="0" y="0"/>
                  </a:moveTo>
                  <a:lnTo>
                    <a:pt x="2050903" y="0"/>
                  </a:lnTo>
                  <a:lnTo>
                    <a:pt x="2050903" y="1293423"/>
                  </a:lnTo>
                  <a:lnTo>
                    <a:pt x="0" y="1293423"/>
                  </a:lnTo>
                  <a:close/>
                </a:path>
              </a:pathLst>
            </a:custGeom>
            <a:blipFill>
              <a:blip r:embed="rId4"/>
              <a:stretch>
                <a:fillRect t="-4060" b="-4060"/>
              </a:stretch>
            </a:blipFill>
          </p:spPr>
        </p:sp>
      </p:grpSp>
      <p:grpSp>
        <p:nvGrpSpPr>
          <p:cNvPr id="8" name="Group 8"/>
          <p:cNvGrpSpPr/>
          <p:nvPr/>
        </p:nvGrpSpPr>
        <p:grpSpPr>
          <a:xfrm>
            <a:off x="17454015" y="3660202"/>
            <a:ext cx="833985" cy="984635"/>
            <a:chOff x="0" y="0"/>
            <a:chExt cx="219650" cy="259328"/>
          </a:xfrm>
        </p:grpSpPr>
        <p:sp>
          <p:nvSpPr>
            <p:cNvPr id="9" name="Freeform 9"/>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10" name="TextBox 10"/>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11" name="TextBox 11"/>
          <p:cNvSpPr txBox="1"/>
          <p:nvPr/>
        </p:nvSpPr>
        <p:spPr>
          <a:xfrm>
            <a:off x="1536903" y="1034494"/>
            <a:ext cx="1853676" cy="335008"/>
          </a:xfrm>
          <a:prstGeom prst="rect">
            <a:avLst/>
          </a:prstGeom>
        </p:spPr>
        <p:txBody>
          <a:bodyPr lIns="0" tIns="0" rIns="0" bIns="0" rtlCol="0" anchor="t">
            <a:spAutoFit/>
          </a:bodyPr>
          <a:lstStyle/>
          <a:p>
            <a:pPr marL="0" lvl="1" indent="0" algn="just">
              <a:lnSpc>
                <a:spcPts val="2547"/>
              </a:lnSpc>
            </a:pPr>
            <a:r>
              <a:rPr lang="en-US" sz="2196" b="1" spc="-65">
                <a:solidFill>
                  <a:srgbClr val="405D72"/>
                </a:solidFill>
                <a:latin typeface="Poppins Bold"/>
                <a:ea typeface="Poppins Bold"/>
                <a:cs typeface="Poppins Bold"/>
                <a:sym typeface="Poppins Bold"/>
              </a:rPr>
              <a:t>Salford &amp; Co.</a:t>
            </a:r>
          </a:p>
        </p:txBody>
      </p:sp>
      <p:sp>
        <p:nvSpPr>
          <p:cNvPr id="12" name="TextBox 12"/>
          <p:cNvSpPr txBox="1"/>
          <p:nvPr/>
        </p:nvSpPr>
        <p:spPr>
          <a:xfrm>
            <a:off x="1028700" y="2110352"/>
            <a:ext cx="6572828" cy="1346570"/>
          </a:xfrm>
          <a:prstGeom prst="rect">
            <a:avLst/>
          </a:prstGeom>
        </p:spPr>
        <p:txBody>
          <a:bodyPr lIns="0" tIns="0" rIns="0" bIns="0" rtlCol="0" anchor="t">
            <a:spAutoFit/>
          </a:bodyPr>
          <a:lstStyle/>
          <a:p>
            <a:pPr algn="l">
              <a:lnSpc>
                <a:spcPts val="11079"/>
              </a:lnSpc>
            </a:pPr>
            <a:r>
              <a:rPr lang="en-US" sz="7913">
                <a:solidFill>
                  <a:srgbClr val="405D72"/>
                </a:solidFill>
                <a:latin typeface="Anton"/>
                <a:ea typeface="Anton"/>
                <a:cs typeface="Anton"/>
                <a:sym typeface="Anton"/>
              </a:rPr>
              <a:t>6. CONCLUSION</a:t>
            </a:r>
          </a:p>
        </p:txBody>
      </p:sp>
      <p:sp>
        <p:nvSpPr>
          <p:cNvPr id="13" name="TextBox 13"/>
          <p:cNvSpPr txBox="1"/>
          <p:nvPr/>
        </p:nvSpPr>
        <p:spPr>
          <a:xfrm>
            <a:off x="9325349" y="1384821"/>
            <a:ext cx="8091116" cy="7800725"/>
          </a:xfrm>
          <a:prstGeom prst="rect">
            <a:avLst/>
          </a:prstGeom>
        </p:spPr>
        <p:txBody>
          <a:bodyPr lIns="0" tIns="0" rIns="0" bIns="0" rtlCol="0" anchor="t">
            <a:spAutoFit/>
          </a:bodyPr>
          <a:lstStyle/>
          <a:p>
            <a:pPr algn="just">
              <a:lnSpc>
                <a:spcPts val="1881"/>
              </a:lnSpc>
            </a:pPr>
            <a:r>
              <a:rPr lang="en-US" sz="1500" b="1" spc="-48" dirty="0" err="1">
                <a:solidFill>
                  <a:srgbClr val="405D72"/>
                </a:solidFill>
                <a:latin typeface="Poppins Bold"/>
                <a:ea typeface="Poppins Bold"/>
                <a:cs typeface="Poppins Bold"/>
                <a:sym typeface="Poppins Bold"/>
              </a:rPr>
              <a:t>Berdasarkan</a:t>
            </a:r>
            <a:r>
              <a:rPr lang="en-US" sz="1500" b="1" spc="-48" dirty="0">
                <a:solidFill>
                  <a:srgbClr val="405D72"/>
                </a:solidFill>
                <a:latin typeface="Poppins Bold"/>
                <a:ea typeface="Poppins Bold"/>
                <a:cs typeface="Poppins Bold"/>
                <a:sym typeface="Poppins Bold"/>
              </a:rPr>
              <a:t> Hasil </a:t>
            </a:r>
            <a:r>
              <a:rPr lang="en-US" sz="1500" b="1" spc="-48" dirty="0" err="1">
                <a:solidFill>
                  <a:srgbClr val="405D72"/>
                </a:solidFill>
                <a:latin typeface="Poppins Bold"/>
                <a:ea typeface="Poppins Bold"/>
                <a:cs typeface="Poppins Bold"/>
                <a:sym typeface="Poppins Bold"/>
              </a:rPr>
              <a:t>Pemodelan</a:t>
            </a:r>
            <a:r>
              <a:rPr lang="id-ID" sz="1500" b="1" spc="-48" dirty="0">
                <a:solidFill>
                  <a:srgbClr val="405D72"/>
                </a:solidFill>
                <a:latin typeface="Poppins Bold"/>
                <a:ea typeface="Poppins Bold"/>
                <a:cs typeface="Poppins Bold"/>
                <a:sym typeface="Poppins Bold"/>
              </a:rPr>
              <a:t> :</a:t>
            </a:r>
            <a:endParaRPr lang="en-US" sz="1500" b="1" spc="-48" dirty="0">
              <a:solidFill>
                <a:srgbClr val="405D72"/>
              </a:solidFill>
              <a:latin typeface="Poppins Bold"/>
              <a:ea typeface="Poppins Bold"/>
              <a:cs typeface="Poppins Bold"/>
              <a:sym typeface="Poppins Bold"/>
            </a:endParaRPr>
          </a:p>
          <a:p>
            <a:pPr algn="just">
              <a:lnSpc>
                <a:spcPts val="1881"/>
              </a:lnSpc>
            </a:pPr>
            <a:r>
              <a:rPr lang="en-US" sz="1500" i="1" spc="-48" dirty="0" err="1">
                <a:solidFill>
                  <a:srgbClr val="405D72"/>
                </a:solidFill>
                <a:latin typeface="Poppins Italics"/>
                <a:ea typeface="Poppins Italics"/>
                <a:cs typeface="Poppins Italics"/>
                <a:sym typeface="Poppins Italics"/>
              </a:rPr>
              <a:t>Proyek</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ini</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berhasil</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mengembangkan</a:t>
            </a:r>
            <a:r>
              <a:rPr lang="en-US" sz="1500" i="1" spc="-48" dirty="0">
                <a:solidFill>
                  <a:srgbClr val="405D72"/>
                </a:solidFill>
                <a:latin typeface="Poppins Italics"/>
                <a:ea typeface="Poppins Italics"/>
                <a:cs typeface="Poppins Italics"/>
                <a:sym typeface="Poppins Italics"/>
              </a:rPr>
              <a:t> model </a:t>
            </a:r>
            <a:r>
              <a:rPr lang="en-US" sz="1500" i="1" spc="-48" dirty="0" err="1">
                <a:solidFill>
                  <a:srgbClr val="405D72"/>
                </a:solidFill>
                <a:latin typeface="Poppins Italics"/>
                <a:ea typeface="Poppins Italics"/>
                <a:cs typeface="Poppins Italics"/>
                <a:sym typeface="Poppins Italics"/>
              </a:rPr>
              <a:t>XGBoost</a:t>
            </a:r>
            <a:r>
              <a:rPr lang="en-US" sz="1500" i="1" spc="-48" dirty="0">
                <a:solidFill>
                  <a:srgbClr val="405D72"/>
                </a:solidFill>
                <a:latin typeface="Poppins Italics"/>
                <a:ea typeface="Poppins Italics"/>
                <a:cs typeface="Poppins Italics"/>
                <a:sym typeface="Poppins Italics"/>
              </a:rPr>
              <a:t> yang </a:t>
            </a:r>
            <a:r>
              <a:rPr lang="en-US" sz="1500" i="1" spc="-48" dirty="0" err="1">
                <a:solidFill>
                  <a:srgbClr val="405D72"/>
                </a:solidFill>
                <a:latin typeface="Poppins Italics"/>
                <a:ea typeface="Poppins Italics"/>
                <a:cs typeface="Poppins Italics"/>
                <a:sym typeface="Poppins Italics"/>
              </a:rPr>
              <a:t>memberikan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performa</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terbaik</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dalam</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memprediksi</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harga</a:t>
            </a:r>
            <a:r>
              <a:rPr lang="en-US" sz="1500" i="1" spc="-48" dirty="0">
                <a:solidFill>
                  <a:srgbClr val="405D72"/>
                </a:solidFill>
                <a:latin typeface="Poppins Italics"/>
                <a:ea typeface="Poppins Italics"/>
                <a:cs typeface="Poppins Italics"/>
                <a:sym typeface="Poppins Italics"/>
              </a:rPr>
              <a:t> median </a:t>
            </a:r>
            <a:r>
              <a:rPr lang="en-US" sz="1500" i="1" spc="-48" dirty="0" err="1">
                <a:solidFill>
                  <a:srgbClr val="405D72"/>
                </a:solidFill>
                <a:latin typeface="Poppins Italics"/>
                <a:ea typeface="Poppins Italics"/>
                <a:cs typeface="Poppins Italics"/>
                <a:sym typeface="Poppins Italics"/>
              </a:rPr>
              <a:t>rumah</a:t>
            </a:r>
            <a:r>
              <a:rPr lang="en-US" sz="1500" i="1" spc="-48" dirty="0">
                <a:solidFill>
                  <a:srgbClr val="405D72"/>
                </a:solidFill>
                <a:latin typeface="Poppins Italics"/>
                <a:ea typeface="Poppins Italics"/>
                <a:cs typeface="Poppins Italics"/>
                <a:sym typeface="Poppins Italics"/>
              </a:rPr>
              <a:t> di California, </a:t>
            </a:r>
            <a:r>
              <a:rPr lang="en-US" sz="1500" i="1" spc="-48" dirty="0" err="1">
                <a:solidFill>
                  <a:srgbClr val="405D72"/>
                </a:solidFill>
                <a:latin typeface="Poppins Italics"/>
                <a:ea typeface="Poppins Italics"/>
                <a:cs typeface="Poppins Italics"/>
                <a:sym typeface="Poppins Italics"/>
              </a:rPr>
              <a:t>dengan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nilai</a:t>
            </a:r>
            <a:r>
              <a:rPr lang="en-US" sz="1500" i="1" spc="-48" dirty="0">
                <a:solidFill>
                  <a:srgbClr val="405D72"/>
                </a:solidFill>
                <a:latin typeface="Poppins Italics"/>
                <a:ea typeface="Poppins Italics"/>
                <a:cs typeface="Poppins Italics"/>
                <a:sym typeface="Poppins Italics"/>
              </a:rPr>
              <a:t> </a:t>
            </a:r>
            <a:r>
              <a:rPr lang="en-US" sz="1500" b="1" spc="-48" dirty="0">
                <a:solidFill>
                  <a:srgbClr val="405D72"/>
                </a:solidFill>
                <a:latin typeface="Poppins Bold"/>
                <a:ea typeface="Poppins Bold"/>
                <a:cs typeface="Poppins Bold"/>
                <a:sym typeface="Poppins Bold"/>
              </a:rPr>
              <a:t>MAE</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sebesar</a:t>
            </a:r>
            <a:r>
              <a:rPr lang="en-US" sz="1500" i="1" spc="-48" dirty="0">
                <a:solidFill>
                  <a:srgbClr val="405D72"/>
                </a:solidFill>
                <a:latin typeface="Poppins Italics"/>
                <a:ea typeface="Poppins Italics"/>
                <a:cs typeface="Poppins Italics"/>
                <a:sym typeface="Poppins Italics"/>
              </a:rPr>
              <a:t> </a:t>
            </a:r>
            <a:r>
              <a:rPr lang="en-US" sz="1500" b="1" spc="-48" dirty="0">
                <a:solidFill>
                  <a:srgbClr val="405D72"/>
                </a:solidFill>
                <a:latin typeface="Poppins Bold"/>
                <a:ea typeface="Poppins Bold"/>
                <a:cs typeface="Poppins Bold"/>
                <a:sym typeface="Poppins Bold"/>
              </a:rPr>
              <a:t>26,119.6</a:t>
            </a:r>
            <a:r>
              <a:rPr lang="en-US" sz="1500" i="1" spc="-48" dirty="0">
                <a:solidFill>
                  <a:srgbClr val="405D72"/>
                </a:solidFill>
                <a:latin typeface="Poppins Italics"/>
                <a:ea typeface="Poppins Italics"/>
                <a:cs typeface="Poppins Italics"/>
                <a:sym typeface="Poppins Italics"/>
              </a:rPr>
              <a:t> dan </a:t>
            </a:r>
            <a:r>
              <a:rPr lang="en-US" sz="1500" b="1" spc="-48" dirty="0">
                <a:solidFill>
                  <a:srgbClr val="405D72"/>
                </a:solidFill>
                <a:latin typeface="Poppins Bold"/>
                <a:ea typeface="Poppins Bold"/>
                <a:cs typeface="Poppins Bold"/>
                <a:sym typeface="Poppins Bold"/>
              </a:rPr>
              <a:t>MAPE</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sebesar</a:t>
            </a:r>
            <a:r>
              <a:rPr lang="en-US" sz="1500" i="1" spc="-48" dirty="0">
                <a:solidFill>
                  <a:srgbClr val="405D72"/>
                </a:solidFill>
                <a:latin typeface="Poppins Italics"/>
                <a:ea typeface="Poppins Italics"/>
                <a:cs typeface="Poppins Italics"/>
                <a:sym typeface="Poppins Italics"/>
              </a:rPr>
              <a:t> </a:t>
            </a:r>
            <a:r>
              <a:rPr lang="en-US" sz="1500" b="1" spc="-48" dirty="0">
                <a:solidFill>
                  <a:srgbClr val="405D72"/>
                </a:solidFill>
                <a:latin typeface="Poppins Bold"/>
                <a:ea typeface="Poppins Bold"/>
                <a:cs typeface="Poppins Bold"/>
                <a:sym typeface="Poppins Bold"/>
              </a:rPr>
              <a:t>**16.02%**</a:t>
            </a:r>
            <a:r>
              <a:rPr lang="en-US" sz="1500" i="1" spc="-48" dirty="0">
                <a:solidFill>
                  <a:srgbClr val="405D72"/>
                </a:solidFill>
                <a:latin typeface="Poppins Italics"/>
                <a:ea typeface="Poppins Italics"/>
                <a:cs typeface="Poppins Italics"/>
                <a:sym typeface="Poppins Italics"/>
              </a:rPr>
              <a:t>, yang </a:t>
            </a:r>
            <a:r>
              <a:rPr lang="en-US" sz="1500" i="1" spc="-48" dirty="0" err="1">
                <a:solidFill>
                  <a:srgbClr val="405D72"/>
                </a:solidFill>
                <a:latin typeface="Poppins Italics"/>
                <a:ea typeface="Poppins Italics"/>
                <a:cs typeface="Poppins Italics"/>
                <a:sym typeface="Poppins Italics"/>
              </a:rPr>
              <a:t>termasuk</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kategori</a:t>
            </a:r>
            <a:r>
              <a:rPr lang="en-US" sz="1500" i="1" spc="-48" dirty="0">
                <a:solidFill>
                  <a:srgbClr val="405D72"/>
                </a:solidFill>
                <a:latin typeface="Poppins Italics"/>
                <a:ea typeface="Poppins Italics"/>
                <a:cs typeface="Poppins Italics"/>
                <a:sym typeface="Poppins Italics"/>
              </a:rPr>
              <a:t> </a:t>
            </a:r>
            <a:r>
              <a:rPr lang="en-US" sz="1500" b="1" spc="-48" dirty="0">
                <a:solidFill>
                  <a:srgbClr val="405D72"/>
                </a:solidFill>
                <a:latin typeface="Poppins Bold"/>
                <a:ea typeface="Poppins Bold"/>
                <a:cs typeface="Poppins Bold"/>
                <a:sym typeface="Poppins Bold"/>
              </a:rPr>
              <a:t>Good Forecast</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menurut</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acuan</a:t>
            </a:r>
            <a:r>
              <a:rPr lang="en-US" sz="1500" i="1" spc="-48" dirty="0">
                <a:solidFill>
                  <a:srgbClr val="405D72"/>
                </a:solidFill>
                <a:latin typeface="Poppins Italics"/>
                <a:ea typeface="Poppins Italics"/>
                <a:cs typeface="Poppins Italics"/>
                <a:sym typeface="Poppins Italics"/>
              </a:rPr>
              <a:t> ResearchGate. Model </a:t>
            </a:r>
            <a:r>
              <a:rPr lang="en-US" sz="1500" i="1" spc="-48" dirty="0" err="1">
                <a:solidFill>
                  <a:srgbClr val="405D72"/>
                </a:solidFill>
                <a:latin typeface="Poppins Italics"/>
                <a:ea typeface="Poppins Italics"/>
                <a:cs typeface="Poppins Italics"/>
                <a:sym typeface="Poppins Italics"/>
              </a:rPr>
              <a:t>ini</a:t>
            </a:r>
            <a:r>
              <a:rPr lang="en-US" sz="1500" i="1" spc="-48" dirty="0">
                <a:solidFill>
                  <a:srgbClr val="405D72"/>
                </a:solidFill>
                <a:latin typeface="Poppins Italics"/>
                <a:ea typeface="Poppins Italics"/>
                <a:cs typeface="Poppins Italics"/>
                <a:sym typeface="Poppins Italics"/>
              </a:rPr>
              <a:t> juga </a:t>
            </a:r>
            <a:r>
              <a:rPr lang="en-US" sz="1500" i="1" spc="-48" dirty="0" err="1">
                <a:solidFill>
                  <a:srgbClr val="405D72"/>
                </a:solidFill>
                <a:latin typeface="Poppins Italics"/>
                <a:ea typeface="Poppins Italics"/>
                <a:cs typeface="Poppins Italics"/>
                <a:sym typeface="Poppins Italics"/>
              </a:rPr>
              <a:t>memiliki</a:t>
            </a:r>
            <a:r>
              <a:rPr lang="en-US" sz="1500" i="1" spc="-48" dirty="0">
                <a:solidFill>
                  <a:srgbClr val="405D72"/>
                </a:solidFill>
                <a:latin typeface="Poppins Italics"/>
                <a:ea typeface="Poppins Italics"/>
                <a:cs typeface="Poppins Italics"/>
                <a:sym typeface="Poppins Italics"/>
              </a:rPr>
              <a:t> </a:t>
            </a:r>
            <a:r>
              <a:rPr lang="en-US" sz="1500" b="1" spc="-48" dirty="0">
                <a:solidFill>
                  <a:srgbClr val="405D72"/>
                </a:solidFill>
                <a:latin typeface="Poppins Bold"/>
                <a:ea typeface="Poppins Bold"/>
                <a:cs typeface="Poppins Bold"/>
                <a:sym typeface="Poppins Bold"/>
              </a:rPr>
              <a:t>R²</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sebesar</a:t>
            </a:r>
            <a:r>
              <a:rPr lang="en-US" sz="1500" i="1" spc="-48" dirty="0">
                <a:solidFill>
                  <a:srgbClr val="405D72"/>
                </a:solidFill>
                <a:latin typeface="Poppins Italics"/>
                <a:ea typeface="Poppins Italics"/>
                <a:cs typeface="Poppins Italics"/>
                <a:sym typeface="Poppins Italics"/>
              </a:rPr>
              <a:t> </a:t>
            </a:r>
            <a:r>
              <a:rPr lang="en-US" sz="1500" b="1" spc="-48" dirty="0">
                <a:solidFill>
                  <a:srgbClr val="405D72"/>
                </a:solidFill>
                <a:latin typeface="Poppins Bold"/>
                <a:ea typeface="Poppins Bold"/>
                <a:cs typeface="Poppins Bold"/>
                <a:sym typeface="Poppins Bold"/>
              </a:rPr>
              <a:t>0.81</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menunjukkan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bahwa</a:t>
            </a:r>
            <a:r>
              <a:rPr lang="en-US" sz="1500" i="1" spc="-48" dirty="0">
                <a:solidFill>
                  <a:srgbClr val="405D72"/>
                </a:solidFill>
                <a:latin typeface="Poppins Italics"/>
                <a:ea typeface="Poppins Italics"/>
                <a:cs typeface="Poppins Italics"/>
                <a:sym typeface="Poppins Italics"/>
              </a:rPr>
              <a:t> 81% </a:t>
            </a:r>
            <a:r>
              <a:rPr lang="en-US" sz="1500" i="1" spc="-48" dirty="0" err="1">
                <a:solidFill>
                  <a:srgbClr val="405D72"/>
                </a:solidFill>
                <a:latin typeface="Poppins Italics"/>
                <a:ea typeface="Poppins Italics"/>
                <a:cs typeface="Poppins Italics"/>
                <a:sym typeface="Poppins Italics"/>
              </a:rPr>
              <a:t>variabilitas</a:t>
            </a:r>
            <a:r>
              <a:rPr lang="en-US" sz="1500" i="1" spc="-48" dirty="0">
                <a:solidFill>
                  <a:srgbClr val="405D72"/>
                </a:solidFill>
                <a:latin typeface="Poppins Italics"/>
                <a:ea typeface="Poppins Italics"/>
                <a:cs typeface="Poppins Italics"/>
                <a:sym typeface="Poppins Italics"/>
              </a:rPr>
              <a:t> data </a:t>
            </a:r>
            <a:r>
              <a:rPr lang="en-US" sz="1500" i="1" spc="-48" dirty="0" err="1">
                <a:solidFill>
                  <a:srgbClr val="405D72"/>
                </a:solidFill>
                <a:latin typeface="Poppins Italics"/>
                <a:ea typeface="Poppins Italics"/>
                <a:cs typeface="Poppins Italics"/>
                <a:sym typeface="Poppins Italics"/>
              </a:rPr>
              <a:t>dapat</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dijelaskan</a:t>
            </a:r>
            <a:r>
              <a:rPr lang="en-US" sz="1500" i="1" spc="-48" dirty="0">
                <a:solidFill>
                  <a:srgbClr val="405D72"/>
                </a:solidFill>
                <a:latin typeface="Poppins Italics"/>
                <a:ea typeface="Poppins Italics"/>
                <a:cs typeface="Poppins Italics"/>
                <a:sym typeface="Poppins Italics"/>
              </a:rPr>
              <a:t> oleh model. </a:t>
            </a:r>
            <a:r>
              <a:rPr lang="en-US" sz="1500" i="1" spc="-48" dirty="0" err="1">
                <a:solidFill>
                  <a:srgbClr val="405D72"/>
                </a:solidFill>
                <a:latin typeface="Poppins Italics"/>
                <a:ea typeface="Poppins Italics"/>
                <a:cs typeface="Poppins Italics"/>
                <a:sym typeface="Poppins Italics"/>
              </a:rPr>
              <a:t>Dengan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waktu</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pelatihan</a:t>
            </a:r>
            <a:r>
              <a:rPr lang="en-US" sz="1500" i="1" spc="-48" dirty="0">
                <a:solidFill>
                  <a:srgbClr val="405D72"/>
                </a:solidFill>
                <a:latin typeface="Poppins Italics"/>
                <a:ea typeface="Poppins Italics"/>
                <a:cs typeface="Poppins Italics"/>
                <a:sym typeface="Poppins Italics"/>
              </a:rPr>
              <a:t> yang </a:t>
            </a:r>
            <a:r>
              <a:rPr lang="en-US" sz="1500" i="1" spc="-48" dirty="0" err="1">
                <a:solidFill>
                  <a:srgbClr val="405D72"/>
                </a:solidFill>
                <a:latin typeface="Poppins Italics"/>
                <a:ea typeface="Poppins Italics"/>
                <a:cs typeface="Poppins Italics"/>
                <a:sym typeface="Poppins Italics"/>
              </a:rPr>
              <a:t>efisien</a:t>
            </a:r>
            <a:r>
              <a:rPr lang="en-US" sz="1500" i="1" spc="-48" dirty="0">
                <a:solidFill>
                  <a:srgbClr val="405D72"/>
                </a:solidFill>
                <a:latin typeface="Poppins Italics"/>
                <a:ea typeface="Poppins Italics"/>
                <a:cs typeface="Poppins Italics"/>
                <a:sym typeface="Poppins Italics"/>
              </a:rPr>
              <a:t>, model </a:t>
            </a:r>
            <a:r>
              <a:rPr lang="en-US" sz="1500" i="1" spc="-48" dirty="0" err="1">
                <a:solidFill>
                  <a:srgbClr val="405D72"/>
                </a:solidFill>
                <a:latin typeface="Poppins Italics"/>
                <a:ea typeface="Poppins Italics"/>
                <a:cs typeface="Poppins Italics"/>
                <a:sym typeface="Poppins Italics"/>
              </a:rPr>
              <a:t>ini</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menunjukkan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kemampuan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untuk</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menangani</a:t>
            </a:r>
            <a:r>
              <a:rPr lang="en-US" sz="1500" i="1" spc="-48" dirty="0">
                <a:solidFill>
                  <a:srgbClr val="405D72"/>
                </a:solidFill>
                <a:latin typeface="Poppins Italics"/>
                <a:ea typeface="Poppins Italics"/>
                <a:cs typeface="Poppins Italics"/>
                <a:sym typeface="Poppins Italics"/>
              </a:rPr>
              <a:t> dataset </a:t>
            </a:r>
            <a:r>
              <a:rPr lang="en-US" sz="1500" i="1" spc="-48" dirty="0" err="1">
                <a:solidFill>
                  <a:srgbClr val="405D72"/>
                </a:solidFill>
                <a:latin typeface="Poppins Italics"/>
                <a:ea typeface="Poppins Italics"/>
                <a:cs typeface="Poppins Italics"/>
                <a:sym typeface="Poppins Italics"/>
              </a:rPr>
              <a:t>besar</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dengan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akurasi</a:t>
            </a:r>
            <a:r>
              <a:rPr lang="en-US" sz="1500" i="1" spc="-48" dirty="0">
                <a:solidFill>
                  <a:srgbClr val="405D72"/>
                </a:solidFill>
                <a:latin typeface="Poppins Italics"/>
                <a:ea typeface="Poppins Italics"/>
                <a:cs typeface="Poppins Italics"/>
                <a:sym typeface="Poppins Italics"/>
              </a:rPr>
              <a:t> yang </a:t>
            </a:r>
            <a:r>
              <a:rPr lang="en-US" sz="1500" i="1" spc="-48" dirty="0" err="1">
                <a:solidFill>
                  <a:srgbClr val="405D72"/>
                </a:solidFill>
                <a:latin typeface="Poppins Italics"/>
                <a:ea typeface="Poppins Italics"/>
                <a:cs typeface="Poppins Italics"/>
                <a:sym typeface="Poppins Italics"/>
              </a:rPr>
              <a:t>tinggi</a:t>
            </a:r>
            <a:r>
              <a:rPr lang="en-US" sz="1500" i="1" spc="-48" dirty="0">
                <a:solidFill>
                  <a:srgbClr val="405D72"/>
                </a:solidFill>
                <a:latin typeface="Poppins Italics"/>
                <a:ea typeface="Poppins Italics"/>
                <a:cs typeface="Poppins Italics"/>
                <a:sym typeface="Poppins Italics"/>
              </a:rPr>
              <a:t>.</a:t>
            </a:r>
          </a:p>
          <a:p>
            <a:pPr algn="just">
              <a:lnSpc>
                <a:spcPts val="1881"/>
              </a:lnSpc>
            </a:pPr>
            <a:endParaRPr lang="en-US" sz="1500" i="1" spc="-48" dirty="0">
              <a:solidFill>
                <a:srgbClr val="405D72"/>
              </a:solidFill>
              <a:latin typeface="Poppins Italics"/>
              <a:ea typeface="Poppins Italics"/>
              <a:cs typeface="Poppins Italics"/>
              <a:sym typeface="Poppins Italics"/>
            </a:endParaRPr>
          </a:p>
          <a:p>
            <a:pPr algn="just">
              <a:lnSpc>
                <a:spcPts val="1881"/>
              </a:lnSpc>
            </a:pPr>
            <a:r>
              <a:rPr lang="en-US" sz="1500" b="1" i="1" spc="-48" dirty="0">
                <a:solidFill>
                  <a:srgbClr val="405D72"/>
                </a:solidFill>
                <a:latin typeface="Poppins Bold Italics"/>
                <a:ea typeface="Poppins Bold Italics"/>
                <a:cs typeface="Poppins Bold Italics"/>
                <a:sym typeface="Poppins Bold Italics"/>
              </a:rPr>
              <a:t>Faktor-Faktor </a:t>
            </a:r>
            <a:r>
              <a:rPr lang="en-US" sz="1500" b="1" i="1" spc="-48" dirty="0" err="1">
                <a:solidFill>
                  <a:srgbClr val="405D72"/>
                </a:solidFill>
                <a:latin typeface="Poppins Bold Italics"/>
                <a:ea typeface="Poppins Bold Italics"/>
                <a:cs typeface="Poppins Bold Italics"/>
                <a:sym typeface="Poppins Bold Italics"/>
              </a:rPr>
              <a:t>Kunci</a:t>
            </a:r>
            <a:r>
              <a:rPr lang="en-US" sz="1500" b="1" i="1" spc="-48" dirty="0">
                <a:solidFill>
                  <a:srgbClr val="405D72"/>
                </a:solidFill>
                <a:latin typeface="Poppins Bold Italics"/>
                <a:ea typeface="Poppins Bold Italics"/>
                <a:cs typeface="Poppins Bold Italics"/>
                <a:sym typeface="Poppins Bold Italics"/>
              </a:rPr>
              <a:t> </a:t>
            </a:r>
            <a:r>
              <a:rPr lang="en-US" sz="1500" b="1" i="1" spc="-48" dirty="0" err="1">
                <a:solidFill>
                  <a:srgbClr val="405D72"/>
                </a:solidFill>
                <a:latin typeface="Poppins Bold Italics"/>
                <a:ea typeface="Poppins Bold Italics"/>
                <a:cs typeface="Poppins Bold Italics"/>
                <a:sym typeface="Poppins Bold Italics"/>
              </a:rPr>
              <a:t>dalam</a:t>
            </a:r>
            <a:r>
              <a:rPr lang="en-US" sz="1500" b="1" i="1" spc="-48" dirty="0">
                <a:solidFill>
                  <a:srgbClr val="405D72"/>
                </a:solidFill>
                <a:latin typeface="Poppins Bold Italics"/>
                <a:ea typeface="Poppins Bold Italics"/>
                <a:cs typeface="Poppins Bold Italics"/>
                <a:sym typeface="Poppins Bold Italics"/>
              </a:rPr>
              <a:t> </a:t>
            </a:r>
            <a:r>
              <a:rPr lang="en-US" sz="1500" b="1" i="1" spc="-48" dirty="0" err="1">
                <a:solidFill>
                  <a:srgbClr val="405D72"/>
                </a:solidFill>
                <a:latin typeface="Poppins Bold Italics"/>
                <a:ea typeface="Poppins Bold Italics"/>
                <a:cs typeface="Poppins Bold Italics"/>
                <a:sym typeface="Poppins Bold Italics"/>
              </a:rPr>
              <a:t>Pemodelan</a:t>
            </a:r>
            <a:r>
              <a:rPr lang="id-ID" sz="1500" b="1" i="1" spc="-48" dirty="0">
                <a:solidFill>
                  <a:srgbClr val="405D72"/>
                </a:solidFill>
                <a:latin typeface="Poppins Bold Italics"/>
                <a:ea typeface="Poppins Bold Italics"/>
                <a:cs typeface="Poppins Bold Italics"/>
                <a:sym typeface="Poppins Bold Italics"/>
              </a:rPr>
              <a:t> :</a:t>
            </a:r>
            <a:endParaRPr lang="en-US" sz="1500" b="1" i="1" spc="-48" dirty="0">
              <a:solidFill>
                <a:srgbClr val="405D72"/>
              </a:solidFill>
              <a:latin typeface="Poppins Bold Italics"/>
              <a:ea typeface="Poppins Bold Italics"/>
              <a:cs typeface="Poppins Bold Italics"/>
              <a:sym typeface="Poppins Bold Italics"/>
            </a:endParaRPr>
          </a:p>
          <a:p>
            <a:pPr algn="just">
              <a:lnSpc>
                <a:spcPts val="1881"/>
              </a:lnSpc>
            </a:pPr>
            <a:r>
              <a:rPr lang="en-US" sz="1500" i="1" spc="-48" dirty="0" err="1">
                <a:solidFill>
                  <a:srgbClr val="405D72"/>
                </a:solidFill>
                <a:latin typeface="Poppins Italics"/>
                <a:ea typeface="Poppins Italics"/>
                <a:cs typeface="Poppins Italics"/>
                <a:sym typeface="Poppins Italics"/>
              </a:rPr>
              <a:t>Analisis</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menunjukkan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bahwa</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fitur</a:t>
            </a:r>
            <a:r>
              <a:rPr lang="id-ID" sz="1500" i="1" spc="-48" dirty="0">
                <a:solidFill>
                  <a:srgbClr val="405D72"/>
                </a:solidFill>
                <a:latin typeface="Poppins Italics"/>
                <a:ea typeface="Poppins Italics"/>
                <a:cs typeface="Poppins Italics"/>
                <a:sym typeface="Poppins Italics"/>
              </a:rPr>
              <a:t> </a:t>
            </a:r>
            <a:r>
              <a:rPr lang="en-US" sz="1500" b="1" i="1" spc="-48" dirty="0" err="1">
                <a:solidFill>
                  <a:srgbClr val="405D72"/>
                </a:solidFill>
                <a:latin typeface="Poppins Bold Italics"/>
                <a:ea typeface="Poppins Bold Italics"/>
                <a:cs typeface="Poppins Bold Italics"/>
                <a:sym typeface="Poppins Bold Italics"/>
              </a:rPr>
              <a:t>ocean_proximity</a:t>
            </a:r>
            <a:r>
              <a:rPr lang="en-US" sz="1500" i="1" spc="-48" dirty="0">
                <a:solidFill>
                  <a:srgbClr val="405D72"/>
                </a:solidFill>
                <a:latin typeface="Poppins Italics"/>
                <a:ea typeface="Poppins Italics"/>
                <a:cs typeface="Poppins Italics"/>
                <a:sym typeface="Poppins Italics"/>
              </a:rPr>
              <a:t> dan </a:t>
            </a:r>
            <a:r>
              <a:rPr lang="en-US" sz="1500" b="1" i="1" spc="-48" dirty="0" err="1">
                <a:solidFill>
                  <a:srgbClr val="405D72"/>
                </a:solidFill>
                <a:latin typeface="Poppins Bold Italics"/>
                <a:ea typeface="Poppins Bold Italics"/>
                <a:cs typeface="Poppins Bold Italics"/>
                <a:sym typeface="Poppins Bold Italics"/>
              </a:rPr>
              <a:t>median_income</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adalah</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variabel</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dengan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pengaruh</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terbesar</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terhadap</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nilai</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prediksi</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harga</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rumah</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sebagaimana</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ditentukan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melalui</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analisis</a:t>
            </a:r>
            <a:r>
              <a:rPr lang="en-US" sz="1500" i="1" spc="-48" dirty="0">
                <a:solidFill>
                  <a:srgbClr val="405D72"/>
                </a:solidFill>
                <a:latin typeface="Poppins Italics"/>
                <a:ea typeface="Poppins Italics"/>
                <a:cs typeface="Poppins Italics"/>
                <a:sym typeface="Poppins Italics"/>
              </a:rPr>
              <a:t> </a:t>
            </a:r>
            <a:r>
              <a:rPr lang="en-US" sz="1500" b="1" i="1" spc="-48" dirty="0">
                <a:solidFill>
                  <a:srgbClr val="405D72"/>
                </a:solidFill>
                <a:latin typeface="Poppins Bold Italics"/>
                <a:ea typeface="Poppins Bold Italics"/>
                <a:cs typeface="Poppins Bold Italics"/>
                <a:sym typeface="Poppins Bold Italics"/>
              </a:rPr>
              <a:t>feature importance</a:t>
            </a:r>
            <a:r>
              <a:rPr lang="en-US" sz="1500" i="1" spc="-48" dirty="0">
                <a:solidFill>
                  <a:srgbClr val="405D72"/>
                </a:solidFill>
                <a:latin typeface="Poppins Italics"/>
                <a:ea typeface="Poppins Italics"/>
                <a:cs typeface="Poppins Italics"/>
                <a:sym typeface="Poppins Italics"/>
              </a:rPr>
              <a:t>. Faktor-</a:t>
            </a:r>
            <a:r>
              <a:rPr lang="en-US" sz="1500" i="1" spc="-48" dirty="0" err="1">
                <a:solidFill>
                  <a:srgbClr val="405D72"/>
                </a:solidFill>
                <a:latin typeface="Poppins Italics"/>
                <a:ea typeface="Poppins Italics"/>
                <a:cs typeface="Poppins Italics"/>
                <a:sym typeface="Poppins Italics"/>
              </a:rPr>
              <a:t>faktor</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ini</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memberikan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wawasan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penting</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kepada</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pembeli</a:t>
            </a:r>
            <a:r>
              <a:rPr lang="en-US" sz="1500" i="1" spc="-48" dirty="0">
                <a:solidFill>
                  <a:srgbClr val="405D72"/>
                </a:solidFill>
                <a:latin typeface="Poppins Italics"/>
                <a:ea typeface="Poppins Italics"/>
                <a:cs typeface="Poppins Italics"/>
                <a:sym typeface="Poppins Italics"/>
              </a:rPr>
              <a:t> dan </a:t>
            </a:r>
            <a:r>
              <a:rPr lang="en-US" sz="1500" i="1" spc="-48" dirty="0" err="1">
                <a:solidFill>
                  <a:srgbClr val="405D72"/>
                </a:solidFill>
                <a:latin typeface="Poppins Italics"/>
                <a:ea typeface="Poppins Italics"/>
                <a:cs typeface="Poppins Italics"/>
                <a:sym typeface="Poppins Italics"/>
              </a:rPr>
              <a:t>penjual</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tentang</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elemen</a:t>
            </a:r>
            <a:r>
              <a:rPr lang="en-US" sz="1500" i="1" spc="-48" dirty="0">
                <a:solidFill>
                  <a:srgbClr val="405D72"/>
                </a:solidFill>
                <a:latin typeface="Poppins Italics"/>
                <a:ea typeface="Poppins Italics"/>
                <a:cs typeface="Poppins Italics"/>
                <a:sym typeface="Poppins Italics"/>
              </a:rPr>
              <a:t> yang paling </a:t>
            </a:r>
            <a:r>
              <a:rPr lang="en-US" sz="1500" i="1" spc="-48" dirty="0" err="1">
                <a:solidFill>
                  <a:srgbClr val="405D72"/>
                </a:solidFill>
                <a:latin typeface="Poppins Italics"/>
                <a:ea typeface="Poppins Italics"/>
                <a:cs typeface="Poppins Italics"/>
                <a:sym typeface="Poppins Italics"/>
              </a:rPr>
              <a:t>relevan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dalam</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menentukan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nilai</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properti</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khususnya</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terkait</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lokasi</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geografis</a:t>
            </a:r>
            <a:r>
              <a:rPr lang="en-US" sz="1500" i="1" spc="-48" dirty="0">
                <a:solidFill>
                  <a:srgbClr val="405D72"/>
                </a:solidFill>
                <a:latin typeface="Poppins Italics"/>
                <a:ea typeface="Poppins Italics"/>
                <a:cs typeface="Poppins Italics"/>
                <a:sym typeface="Poppins Italics"/>
              </a:rPr>
              <a:t> dan </a:t>
            </a:r>
            <a:r>
              <a:rPr lang="en-US" sz="1500" i="1" spc="-48" dirty="0" err="1">
                <a:solidFill>
                  <a:srgbClr val="405D72"/>
                </a:solidFill>
                <a:latin typeface="Poppins Italics"/>
                <a:ea typeface="Poppins Italics"/>
                <a:cs typeface="Poppins Italics"/>
                <a:sym typeface="Poppins Italics"/>
              </a:rPr>
              <a:t>tingkat</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pendapatan</a:t>
            </a:r>
            <a:r>
              <a:rPr lang="en-US" sz="1500" i="1" spc="-48" dirty="0">
                <a:solidFill>
                  <a:srgbClr val="405D72"/>
                </a:solidFill>
                <a:latin typeface="Poppins Italics"/>
                <a:ea typeface="Poppins Italics"/>
                <a:cs typeface="Poppins Italics"/>
                <a:sym typeface="Poppins Italics"/>
              </a:rPr>
              <a:t>.</a:t>
            </a:r>
          </a:p>
          <a:p>
            <a:pPr algn="just">
              <a:lnSpc>
                <a:spcPts val="1881"/>
              </a:lnSpc>
            </a:pPr>
            <a:endParaRPr lang="en-US" sz="1500" i="1" spc="-48" dirty="0">
              <a:solidFill>
                <a:srgbClr val="405D72"/>
              </a:solidFill>
              <a:latin typeface="Poppins Italics"/>
              <a:ea typeface="Poppins Italics"/>
              <a:cs typeface="Poppins Italics"/>
              <a:sym typeface="Poppins Italics"/>
            </a:endParaRPr>
          </a:p>
          <a:p>
            <a:pPr algn="just">
              <a:lnSpc>
                <a:spcPts val="1881"/>
              </a:lnSpc>
            </a:pPr>
            <a:r>
              <a:rPr lang="en-US" sz="1500" b="1" i="1" spc="-48" dirty="0" err="1">
                <a:solidFill>
                  <a:srgbClr val="405D72"/>
                </a:solidFill>
                <a:latin typeface="Poppins Bold Italics"/>
                <a:ea typeface="Poppins Bold Italics"/>
                <a:cs typeface="Poppins Bold Italics"/>
                <a:sym typeface="Poppins Bold Italics"/>
              </a:rPr>
              <a:t>Keterbatasan</a:t>
            </a:r>
            <a:r>
              <a:rPr lang="en-US" sz="1500" b="1" i="1" spc="-48" dirty="0">
                <a:solidFill>
                  <a:srgbClr val="405D72"/>
                </a:solidFill>
                <a:latin typeface="Poppins Bold Italics"/>
                <a:ea typeface="Poppins Bold Italics"/>
                <a:cs typeface="Poppins Bold Italics"/>
                <a:sym typeface="Poppins Bold Italics"/>
              </a:rPr>
              <a:t> Model</a:t>
            </a:r>
          </a:p>
          <a:p>
            <a:pPr algn="just">
              <a:lnSpc>
                <a:spcPts val="1881"/>
              </a:lnSpc>
            </a:pPr>
            <a:r>
              <a:rPr lang="en-US" sz="1500" i="1" spc="-48" dirty="0">
                <a:solidFill>
                  <a:srgbClr val="405D72"/>
                </a:solidFill>
                <a:latin typeface="Poppins Italics"/>
                <a:ea typeface="Poppins Italics"/>
                <a:cs typeface="Poppins Italics"/>
                <a:sym typeface="Poppins Italics"/>
              </a:rPr>
              <a:t>Model </a:t>
            </a:r>
            <a:r>
              <a:rPr lang="en-US" sz="1500" i="1" spc="-48" dirty="0" err="1">
                <a:solidFill>
                  <a:srgbClr val="405D72"/>
                </a:solidFill>
                <a:latin typeface="Poppins Italics"/>
                <a:ea typeface="Poppins Italics"/>
                <a:cs typeface="Poppins Italics"/>
                <a:sym typeface="Poppins Italics"/>
              </a:rPr>
              <a:t>XGBoost</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sebagai</a:t>
            </a:r>
            <a:r>
              <a:rPr lang="en-US" sz="1500" i="1" spc="-48" dirty="0">
                <a:solidFill>
                  <a:srgbClr val="405D72"/>
                </a:solidFill>
                <a:latin typeface="Poppins Italics"/>
                <a:ea typeface="Poppins Italics"/>
                <a:cs typeface="Poppins Italics"/>
                <a:sym typeface="Poppins Italics"/>
              </a:rPr>
              <a:t> model </a:t>
            </a:r>
            <a:r>
              <a:rPr lang="en-US" sz="1500" i="1" spc="-48" dirty="0" err="1">
                <a:solidFill>
                  <a:srgbClr val="405D72"/>
                </a:solidFill>
                <a:latin typeface="Poppins Italics"/>
                <a:ea typeface="Poppins Italics"/>
                <a:cs typeface="Poppins Italics"/>
                <a:sym typeface="Poppins Italics"/>
              </a:rPr>
              <a:t>berbasis</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pohon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memiliki</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keterbatasan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dalam</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melakukan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ekstrapolasi</a:t>
            </a:r>
            <a:r>
              <a:rPr lang="en-US" sz="1500" i="1" spc="-48" dirty="0">
                <a:solidFill>
                  <a:srgbClr val="405D72"/>
                </a:solidFill>
                <a:latin typeface="Poppins Italics"/>
                <a:ea typeface="Poppins Italics"/>
                <a:cs typeface="Poppins Italics"/>
                <a:sym typeface="Poppins Italics"/>
              </a:rPr>
              <a:t>. Oleh </a:t>
            </a:r>
            <a:r>
              <a:rPr lang="en-US" sz="1500" i="1" spc="-48" dirty="0" err="1">
                <a:solidFill>
                  <a:srgbClr val="405D72"/>
                </a:solidFill>
                <a:latin typeface="Poppins Italics"/>
                <a:ea typeface="Poppins Italics"/>
                <a:cs typeface="Poppins Italics"/>
                <a:sym typeface="Poppins Italics"/>
              </a:rPr>
              <a:t>karena</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itu</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prediksi</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hanya</a:t>
            </a:r>
            <a:r>
              <a:rPr lang="en-US" sz="1500" i="1" spc="-48" dirty="0">
                <a:solidFill>
                  <a:srgbClr val="405D72"/>
                </a:solidFill>
                <a:latin typeface="Poppins Italics"/>
                <a:ea typeface="Poppins Italics"/>
                <a:cs typeface="Poppins Italics"/>
                <a:sym typeface="Poppins Italics"/>
              </a:rPr>
              <a:t> valid </a:t>
            </a:r>
            <a:r>
              <a:rPr lang="en-US" sz="1500" i="1" spc="-48" dirty="0" err="1">
                <a:solidFill>
                  <a:srgbClr val="405D72"/>
                </a:solidFill>
                <a:latin typeface="Poppins Italics"/>
                <a:ea typeface="Poppins Italics"/>
                <a:cs typeface="Poppins Italics"/>
                <a:sym typeface="Poppins Italics"/>
              </a:rPr>
              <a:t>untuk</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rentang</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nilai</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harga</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rumah</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antara</a:t>
            </a:r>
            <a:r>
              <a:rPr lang="en-US" sz="1500" i="1" spc="-48" dirty="0">
                <a:solidFill>
                  <a:srgbClr val="405D72"/>
                </a:solidFill>
                <a:latin typeface="Poppins Italics"/>
                <a:ea typeface="Poppins Italics"/>
                <a:cs typeface="Poppins Italics"/>
                <a:sym typeface="Poppins Italics"/>
              </a:rPr>
              <a:t> </a:t>
            </a:r>
            <a:r>
              <a:rPr lang="en-US" sz="1500" b="1" i="1" spc="-48" dirty="0">
                <a:solidFill>
                  <a:srgbClr val="405D72"/>
                </a:solidFill>
                <a:latin typeface="Poppins Bold Italics"/>
                <a:ea typeface="Poppins Bold Italics"/>
                <a:cs typeface="Poppins Bold Italics"/>
                <a:sym typeface="Poppins Bold Italics"/>
              </a:rPr>
              <a:t>14,999</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hingga</a:t>
            </a:r>
            <a:r>
              <a:rPr lang="en-US" sz="1500" i="1" spc="-48" dirty="0">
                <a:solidFill>
                  <a:srgbClr val="405D72"/>
                </a:solidFill>
                <a:latin typeface="Poppins Italics"/>
                <a:ea typeface="Poppins Italics"/>
                <a:cs typeface="Poppins Italics"/>
                <a:sym typeface="Poppins Italics"/>
              </a:rPr>
              <a:t> </a:t>
            </a:r>
            <a:r>
              <a:rPr lang="en-US" sz="1500" b="1" i="1" spc="-48" dirty="0">
                <a:solidFill>
                  <a:srgbClr val="405D72"/>
                </a:solidFill>
                <a:latin typeface="Poppins Bold Italics"/>
                <a:ea typeface="Poppins Bold Italics"/>
                <a:cs typeface="Poppins Bold Italics"/>
                <a:sym typeface="Poppins Bold Italics"/>
              </a:rPr>
              <a:t>433,800</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dengan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penurunan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akurasi</a:t>
            </a:r>
            <a:r>
              <a:rPr lang="en-US" sz="1500" i="1" spc="-48" dirty="0">
                <a:solidFill>
                  <a:srgbClr val="405D72"/>
                </a:solidFill>
                <a:latin typeface="Poppins Italics"/>
                <a:ea typeface="Poppins Italics"/>
                <a:cs typeface="Poppins Italics"/>
                <a:sym typeface="Poppins Italics"/>
              </a:rPr>
              <a:t> yang </a:t>
            </a:r>
            <a:r>
              <a:rPr lang="en-US" sz="1500" i="1" spc="-48" dirty="0" err="1">
                <a:solidFill>
                  <a:srgbClr val="405D72"/>
                </a:solidFill>
                <a:latin typeface="Poppins Italics"/>
                <a:ea typeface="Poppins Italics"/>
                <a:cs typeface="Poppins Italics"/>
                <a:sym typeface="Poppins Italics"/>
              </a:rPr>
              <a:t>terlihat</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untuk</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harga</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rumah</a:t>
            </a:r>
            <a:r>
              <a:rPr lang="en-US" sz="1500" i="1" spc="-48" dirty="0">
                <a:solidFill>
                  <a:srgbClr val="405D72"/>
                </a:solidFill>
                <a:latin typeface="Poppins Italics"/>
                <a:ea typeface="Poppins Italics"/>
                <a:cs typeface="Poppins Italics"/>
                <a:sym typeface="Poppins Italics"/>
              </a:rPr>
              <a:t> di </a:t>
            </a:r>
            <a:r>
              <a:rPr lang="en-US" sz="1500" i="1" spc="-48" dirty="0" err="1">
                <a:solidFill>
                  <a:srgbClr val="405D72"/>
                </a:solidFill>
                <a:latin typeface="Poppins Italics"/>
                <a:ea typeface="Poppins Italics"/>
                <a:cs typeface="Poppins Italics"/>
                <a:sym typeface="Poppins Italics"/>
              </a:rPr>
              <a:t>atas</a:t>
            </a:r>
            <a:r>
              <a:rPr lang="en-US" sz="1500" i="1" spc="-48" dirty="0">
                <a:solidFill>
                  <a:srgbClr val="405D72"/>
                </a:solidFill>
                <a:latin typeface="Poppins Italics"/>
                <a:ea typeface="Poppins Italics"/>
                <a:cs typeface="Poppins Italics"/>
                <a:sym typeface="Poppins Italics"/>
              </a:rPr>
              <a:t> </a:t>
            </a:r>
            <a:r>
              <a:rPr lang="en-US" sz="1500" b="1" i="1" spc="-48" dirty="0">
                <a:solidFill>
                  <a:srgbClr val="405D72"/>
                </a:solidFill>
                <a:latin typeface="Poppins Bold Italics"/>
                <a:ea typeface="Poppins Bold Italics"/>
                <a:cs typeface="Poppins Bold Italics"/>
                <a:sym typeface="Poppins Bold Italics"/>
              </a:rPr>
              <a:t>332,970</a:t>
            </a:r>
            <a:r>
              <a:rPr lang="en-US" sz="1500" i="1" spc="-48" dirty="0">
                <a:solidFill>
                  <a:srgbClr val="405D72"/>
                </a:solidFill>
                <a:latin typeface="Poppins Italics"/>
                <a:ea typeface="Poppins Italics"/>
                <a:cs typeface="Poppins Italics"/>
                <a:sym typeface="Poppins Italics"/>
              </a:rPr>
              <a:t>. Hal </a:t>
            </a:r>
            <a:r>
              <a:rPr lang="en-US" sz="1500" i="1" spc="-48" dirty="0" err="1">
                <a:solidFill>
                  <a:srgbClr val="405D72"/>
                </a:solidFill>
                <a:latin typeface="Poppins Italics"/>
                <a:ea typeface="Poppins Italics"/>
                <a:cs typeface="Poppins Italics"/>
                <a:sym typeface="Poppins Italics"/>
              </a:rPr>
              <a:t>ini</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menunjukkan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bahwa</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pengguna</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perlu</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berhati-hati</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dalam</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menerapkan</a:t>
            </a:r>
            <a:r>
              <a:rPr lang="en-US" sz="1500" i="1" spc="-48" dirty="0">
                <a:solidFill>
                  <a:srgbClr val="405D72"/>
                </a:solidFill>
                <a:latin typeface="Poppins Italics"/>
                <a:ea typeface="Poppins Italics"/>
                <a:cs typeface="Poppins Italics"/>
                <a:sym typeface="Poppins Italics"/>
              </a:rPr>
              <a:t> model </a:t>
            </a:r>
            <a:r>
              <a:rPr lang="en-US" sz="1500" i="1" spc="-48" dirty="0" err="1">
                <a:solidFill>
                  <a:srgbClr val="405D72"/>
                </a:solidFill>
                <a:latin typeface="Poppins Italics"/>
                <a:ea typeface="Poppins Italics"/>
                <a:cs typeface="Poppins Italics"/>
                <a:sym typeface="Poppins Italics"/>
              </a:rPr>
              <a:t>ini</a:t>
            </a:r>
            <a:r>
              <a:rPr lang="en-US" sz="1500" i="1" spc="-48" dirty="0">
                <a:solidFill>
                  <a:srgbClr val="405D72"/>
                </a:solidFill>
                <a:latin typeface="Poppins Italics"/>
                <a:ea typeface="Poppins Italics"/>
                <a:cs typeface="Poppins Italics"/>
                <a:sym typeface="Poppins Italics"/>
              </a:rPr>
              <a:t> pada </a:t>
            </a:r>
            <a:r>
              <a:rPr lang="en-US" sz="1500" i="1" spc="-48" dirty="0" err="1">
                <a:solidFill>
                  <a:srgbClr val="405D72"/>
                </a:solidFill>
                <a:latin typeface="Poppins Italics"/>
                <a:ea typeface="Poppins Italics"/>
                <a:cs typeface="Poppins Italics"/>
                <a:sym typeface="Poppins Italics"/>
              </a:rPr>
              <a:t>kondisi</a:t>
            </a:r>
            <a:r>
              <a:rPr lang="en-US" sz="1500" i="1" spc="-48" dirty="0">
                <a:solidFill>
                  <a:srgbClr val="405D72"/>
                </a:solidFill>
                <a:latin typeface="Poppins Italics"/>
                <a:ea typeface="Poppins Italics"/>
                <a:cs typeface="Poppins Italics"/>
                <a:sym typeface="Poppins Italics"/>
              </a:rPr>
              <a:t> pasar yang sangat </a:t>
            </a:r>
            <a:r>
              <a:rPr lang="en-US" sz="1500" i="1" spc="-48" dirty="0" err="1">
                <a:solidFill>
                  <a:srgbClr val="405D72"/>
                </a:solidFill>
                <a:latin typeface="Poppins Italics"/>
                <a:ea typeface="Poppins Italics"/>
                <a:cs typeface="Poppins Italics"/>
                <a:sym typeface="Poppins Italics"/>
              </a:rPr>
              <a:t>berbeda</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dari</a:t>
            </a:r>
            <a:r>
              <a:rPr lang="en-US" sz="1500" i="1" spc="-48" dirty="0">
                <a:solidFill>
                  <a:srgbClr val="405D72"/>
                </a:solidFill>
                <a:latin typeface="Poppins Italics"/>
                <a:ea typeface="Poppins Italics"/>
                <a:cs typeface="Poppins Italics"/>
                <a:sym typeface="Poppins Italics"/>
              </a:rPr>
              <a:t> dataset yang </a:t>
            </a:r>
            <a:r>
              <a:rPr lang="en-US" sz="1500" i="1" spc="-48" dirty="0" err="1">
                <a:solidFill>
                  <a:srgbClr val="405D72"/>
                </a:solidFill>
                <a:latin typeface="Poppins Italics"/>
                <a:ea typeface="Poppins Italics"/>
                <a:cs typeface="Poppins Italics"/>
                <a:sym typeface="Poppins Italics"/>
              </a:rPr>
              <a:t>digunakan</a:t>
            </a:r>
            <a:r>
              <a:rPr lang="en-US" sz="1500" i="1" spc="-48" dirty="0">
                <a:solidFill>
                  <a:srgbClr val="405D72"/>
                </a:solidFill>
                <a:latin typeface="Poppins Italics"/>
                <a:ea typeface="Poppins Italics"/>
                <a:cs typeface="Poppins Italics"/>
                <a:sym typeface="Poppins Italics"/>
              </a:rPr>
              <a:t>.</a:t>
            </a:r>
          </a:p>
          <a:p>
            <a:pPr algn="just">
              <a:lnSpc>
                <a:spcPts val="1881"/>
              </a:lnSpc>
            </a:pPr>
            <a:endParaRPr lang="en-US" sz="1500" i="1" spc="-48" dirty="0">
              <a:solidFill>
                <a:srgbClr val="405D72"/>
              </a:solidFill>
              <a:latin typeface="Poppins Italics"/>
              <a:ea typeface="Poppins Italics"/>
              <a:cs typeface="Poppins Italics"/>
              <a:sym typeface="Poppins Italics"/>
            </a:endParaRPr>
          </a:p>
          <a:p>
            <a:pPr algn="just">
              <a:lnSpc>
                <a:spcPts val="1881"/>
              </a:lnSpc>
            </a:pPr>
            <a:r>
              <a:rPr lang="en-US" sz="1500" i="1" spc="-48" dirty="0">
                <a:solidFill>
                  <a:srgbClr val="405D72"/>
                </a:solidFill>
                <a:latin typeface="Poppins Italics"/>
                <a:ea typeface="Poppins Italics"/>
                <a:cs typeface="Poppins Italics"/>
                <a:sym typeface="Poppins Italics"/>
              </a:rPr>
              <a:t>Hasil </a:t>
            </a:r>
            <a:r>
              <a:rPr lang="en-US" sz="1500" i="1" spc="-48" dirty="0" err="1">
                <a:solidFill>
                  <a:srgbClr val="405D72"/>
                </a:solidFill>
                <a:latin typeface="Poppins Italics"/>
                <a:ea typeface="Poppins Italics"/>
                <a:cs typeface="Poppins Italics"/>
                <a:sym typeface="Poppins Italics"/>
              </a:rPr>
              <a:t>analisis</a:t>
            </a:r>
            <a:r>
              <a:rPr lang="en-US" sz="1500" i="1" spc="-48" dirty="0">
                <a:solidFill>
                  <a:srgbClr val="405D72"/>
                </a:solidFill>
                <a:latin typeface="Poppins Italics"/>
                <a:ea typeface="Poppins Italics"/>
                <a:cs typeface="Poppins Italics"/>
                <a:sym typeface="Poppins Italics"/>
              </a:rPr>
              <a:t> residual </a:t>
            </a:r>
            <a:r>
              <a:rPr lang="en-US" sz="1500" i="1" spc="-48" dirty="0" err="1">
                <a:solidFill>
                  <a:srgbClr val="405D72"/>
                </a:solidFill>
                <a:latin typeface="Poppins Italics"/>
                <a:ea typeface="Poppins Italics"/>
                <a:cs typeface="Poppins Italics"/>
                <a:sym typeface="Poppins Italics"/>
              </a:rPr>
              <a:t>menunjukkan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bahwa</a:t>
            </a:r>
            <a:r>
              <a:rPr lang="en-US" sz="1500" i="1" spc="-48" dirty="0">
                <a:solidFill>
                  <a:srgbClr val="405D72"/>
                </a:solidFill>
                <a:latin typeface="Poppins Italics"/>
                <a:ea typeface="Poppins Italics"/>
                <a:cs typeface="Poppins Italics"/>
                <a:sym typeface="Poppins Italics"/>
              </a:rPr>
              <a:t> model </a:t>
            </a:r>
            <a:r>
              <a:rPr lang="en-US" sz="1500" i="1" spc="-48" dirty="0" err="1">
                <a:solidFill>
                  <a:srgbClr val="405D72"/>
                </a:solidFill>
                <a:latin typeface="Poppins Italics"/>
                <a:ea typeface="Poppins Italics"/>
                <a:cs typeface="Poppins Italics"/>
                <a:sym typeface="Poppins Italics"/>
              </a:rPr>
              <a:t>bekerja</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dengan</a:t>
            </a:r>
            <a:r>
              <a:rPr lang="en-US" sz="1500" i="1" spc="-48" dirty="0">
                <a:solidFill>
                  <a:srgbClr val="405D72"/>
                </a:solidFill>
                <a:latin typeface="Poppins Italics"/>
                <a:ea typeface="Poppins Italics"/>
                <a:cs typeface="Poppins Italics"/>
                <a:sym typeface="Poppins Italics"/>
              </a:rPr>
              <a:t> sangat </a:t>
            </a:r>
            <a:r>
              <a:rPr lang="en-US" sz="1500" i="1" spc="-48" dirty="0" err="1">
                <a:solidFill>
                  <a:srgbClr val="405D72"/>
                </a:solidFill>
                <a:latin typeface="Poppins Italics"/>
                <a:ea typeface="Poppins Italics"/>
                <a:cs typeface="Poppins Italics"/>
                <a:sym typeface="Poppins Italics"/>
              </a:rPr>
              <a:t>baik</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untuk</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rentang</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harga</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rendah</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hingga</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menengah</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namun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terdapat</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deviasi</a:t>
            </a:r>
            <a:r>
              <a:rPr lang="en-US" sz="1500" i="1" spc="-48" dirty="0">
                <a:solidFill>
                  <a:srgbClr val="405D72"/>
                </a:solidFill>
                <a:latin typeface="Poppins Italics"/>
                <a:ea typeface="Poppins Italics"/>
                <a:cs typeface="Poppins Italics"/>
                <a:sym typeface="Poppins Italics"/>
              </a:rPr>
              <a:t> yang </a:t>
            </a:r>
            <a:r>
              <a:rPr lang="en-US" sz="1500" i="1" spc="-48" dirty="0" err="1">
                <a:solidFill>
                  <a:srgbClr val="405D72"/>
                </a:solidFill>
                <a:latin typeface="Poppins Italics"/>
                <a:ea typeface="Poppins Italics"/>
                <a:cs typeface="Poppins Italics"/>
                <a:sym typeface="Poppins Italics"/>
              </a:rPr>
              <a:t>lebih</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besar</a:t>
            </a:r>
            <a:r>
              <a:rPr lang="en-US" sz="1500" i="1" spc="-48" dirty="0">
                <a:solidFill>
                  <a:srgbClr val="405D72"/>
                </a:solidFill>
                <a:latin typeface="Poppins Italics"/>
                <a:ea typeface="Poppins Italics"/>
                <a:cs typeface="Poppins Italics"/>
                <a:sym typeface="Poppins Italics"/>
              </a:rPr>
              <a:t> pada </a:t>
            </a:r>
            <a:r>
              <a:rPr lang="en-US" sz="1500" i="1" spc="-48" dirty="0" err="1">
                <a:solidFill>
                  <a:srgbClr val="405D72"/>
                </a:solidFill>
                <a:latin typeface="Poppins Italics"/>
                <a:ea typeface="Poppins Italics"/>
                <a:cs typeface="Poppins Italics"/>
                <a:sym typeface="Poppins Italics"/>
              </a:rPr>
              <a:t>harga</a:t>
            </a:r>
            <a:r>
              <a:rPr lang="en-US" sz="1500" i="1" spc="-48" dirty="0">
                <a:solidFill>
                  <a:srgbClr val="405D72"/>
                </a:solidFill>
                <a:latin typeface="Poppins Italics"/>
                <a:ea typeface="Poppins Italics"/>
                <a:cs typeface="Poppins Italics"/>
                <a:sym typeface="Poppins Italics"/>
              </a:rPr>
              <a:t> yang </a:t>
            </a:r>
            <a:r>
              <a:rPr lang="en-US" sz="1500" i="1" spc="-48" dirty="0" err="1">
                <a:solidFill>
                  <a:srgbClr val="405D72"/>
                </a:solidFill>
                <a:latin typeface="Poppins Italics"/>
                <a:ea typeface="Poppins Italics"/>
                <a:cs typeface="Poppins Italics"/>
                <a:sym typeface="Poppins Italics"/>
              </a:rPr>
              <a:t>lebih</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tinggi</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atau</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perubahan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pola</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ekstrem</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Dengan</a:t>
            </a:r>
            <a:r>
              <a:rPr lang="en-US" sz="1500" i="1" spc="-48" dirty="0">
                <a:solidFill>
                  <a:srgbClr val="405D72"/>
                </a:solidFill>
                <a:latin typeface="Poppins Italics"/>
                <a:ea typeface="Poppins Italics"/>
                <a:cs typeface="Poppins Italics"/>
                <a:sym typeface="Poppins Italics"/>
              </a:rPr>
              <a:t> tuning parameter yang optimal dan </a:t>
            </a:r>
            <a:r>
              <a:rPr lang="en-US" sz="1500" i="1" spc="-48" dirty="0" err="1">
                <a:solidFill>
                  <a:srgbClr val="405D72"/>
                </a:solidFill>
                <a:latin typeface="Poppins Italics"/>
                <a:ea typeface="Poppins Italics"/>
                <a:cs typeface="Poppins Italics"/>
                <a:sym typeface="Poppins Italics"/>
              </a:rPr>
              <a:t>pemilihan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fitur</a:t>
            </a:r>
            <a:r>
              <a:rPr lang="en-US" sz="1500" i="1" spc="-48" dirty="0">
                <a:solidFill>
                  <a:srgbClr val="405D72"/>
                </a:solidFill>
                <a:latin typeface="Poppins Italics"/>
                <a:ea typeface="Poppins Italics"/>
                <a:cs typeface="Poppins Italics"/>
                <a:sym typeface="Poppins Italics"/>
              </a:rPr>
              <a:t> yang </a:t>
            </a:r>
            <a:r>
              <a:rPr lang="en-US" sz="1500" i="1" spc="-48" dirty="0" err="1">
                <a:solidFill>
                  <a:srgbClr val="405D72"/>
                </a:solidFill>
                <a:latin typeface="Poppins Italics"/>
                <a:ea typeface="Poppins Italics"/>
                <a:cs typeface="Poppins Italics"/>
                <a:sym typeface="Poppins Italics"/>
              </a:rPr>
              <a:t>relevan</a:t>
            </a:r>
            <a:r>
              <a:rPr lang="en-US" sz="1500" i="1" spc="-48" dirty="0">
                <a:solidFill>
                  <a:srgbClr val="405D72"/>
                </a:solidFill>
                <a:latin typeface="Poppins Italics"/>
                <a:ea typeface="Poppins Italics"/>
                <a:cs typeface="Poppins Italics"/>
                <a:sym typeface="Poppins Italics"/>
              </a:rPr>
              <a:t>, model </a:t>
            </a:r>
            <a:r>
              <a:rPr lang="en-US" sz="1500" i="1" spc="-48" dirty="0" err="1">
                <a:solidFill>
                  <a:srgbClr val="405D72"/>
                </a:solidFill>
                <a:latin typeface="Poppins Italics"/>
                <a:ea typeface="Poppins Italics"/>
                <a:cs typeface="Poppins Italics"/>
                <a:sym typeface="Poppins Italics"/>
              </a:rPr>
              <a:t>ini</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memberikan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dasar</a:t>
            </a:r>
            <a:r>
              <a:rPr lang="en-US" sz="1500" i="1" spc="-48" dirty="0">
                <a:solidFill>
                  <a:srgbClr val="405D72"/>
                </a:solidFill>
                <a:latin typeface="Poppins Italics"/>
                <a:ea typeface="Poppins Italics"/>
                <a:cs typeface="Poppins Italics"/>
                <a:sym typeface="Poppins Italics"/>
              </a:rPr>
              <a:t> yang </a:t>
            </a:r>
            <a:r>
              <a:rPr lang="en-US" sz="1500" i="1" spc="-48" dirty="0" err="1">
                <a:solidFill>
                  <a:srgbClr val="405D72"/>
                </a:solidFill>
                <a:latin typeface="Poppins Italics"/>
                <a:ea typeface="Poppins Italics"/>
                <a:cs typeface="Poppins Italics"/>
                <a:sym typeface="Poppins Italics"/>
              </a:rPr>
              <a:t>kuat</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untuk</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aplikasi</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praktis</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namun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perlu</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diingat</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bahwa</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pengayaaan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fitur</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tambahan</a:t>
            </a:r>
            <a:r>
              <a:rPr lang="en-US" sz="1500" i="1" spc="-48" dirty="0">
                <a:solidFill>
                  <a:srgbClr val="405D72"/>
                </a:solidFill>
                <a:latin typeface="Poppins Italics"/>
                <a:ea typeface="Poppins Italics"/>
                <a:cs typeface="Poppins Italics"/>
                <a:sym typeface="Poppins Italics"/>
              </a:rPr>
              <a:t> dan </a:t>
            </a:r>
            <a:r>
              <a:rPr lang="en-US" sz="1500" i="1" spc="-48" dirty="0" err="1">
                <a:solidFill>
                  <a:srgbClr val="405D72"/>
                </a:solidFill>
                <a:latin typeface="Poppins Italics"/>
                <a:ea typeface="Poppins Italics"/>
                <a:cs typeface="Poppins Italics"/>
                <a:sym typeface="Poppins Italics"/>
              </a:rPr>
              <a:t>perbaikan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lebih</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lanjut</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tetap</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diperlukan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untuk</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meningkatkan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akurasi</a:t>
            </a:r>
            <a:r>
              <a:rPr lang="en-US" sz="1500" i="1" spc="-48" dirty="0">
                <a:solidFill>
                  <a:srgbClr val="405D72"/>
                </a:solidFill>
                <a:latin typeface="Poppins Italics"/>
                <a:ea typeface="Poppins Italics"/>
                <a:cs typeface="Poppins Italics"/>
                <a:sym typeface="Poppins Italics"/>
              </a:rPr>
              <a:t> di </a:t>
            </a:r>
            <a:r>
              <a:rPr lang="en-US" sz="1500" i="1" spc="-48" dirty="0" err="1">
                <a:solidFill>
                  <a:srgbClr val="405D72"/>
                </a:solidFill>
                <a:latin typeface="Poppins Italics"/>
                <a:ea typeface="Poppins Italics"/>
                <a:cs typeface="Poppins Italics"/>
                <a:sym typeface="Poppins Italics"/>
              </a:rPr>
              <a:t>segmen</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harga</a:t>
            </a:r>
            <a:r>
              <a:rPr lang="en-US" sz="1500" i="1" spc="-48" dirty="0">
                <a:solidFill>
                  <a:srgbClr val="405D72"/>
                </a:solidFill>
                <a:latin typeface="Poppins Italics"/>
                <a:ea typeface="Poppins Italics"/>
                <a:cs typeface="Poppins Italics"/>
                <a:sym typeface="Poppins Italics"/>
              </a:rPr>
              <a:t> </a:t>
            </a:r>
            <a:r>
              <a:rPr lang="en-US" sz="1500" i="1" spc="-48" dirty="0" err="1">
                <a:solidFill>
                  <a:srgbClr val="405D72"/>
                </a:solidFill>
                <a:latin typeface="Poppins Italics"/>
                <a:ea typeface="Poppins Italics"/>
                <a:cs typeface="Poppins Italics"/>
                <a:sym typeface="Poppins Italics"/>
              </a:rPr>
              <a:t>tertentu</a:t>
            </a:r>
            <a:r>
              <a:rPr lang="en-US" sz="1500" i="1" spc="-48" dirty="0">
                <a:solidFill>
                  <a:srgbClr val="405D72"/>
                </a:solidFill>
                <a:latin typeface="Poppins Italics"/>
                <a:ea typeface="Poppins Italics"/>
                <a:cs typeface="Poppins Italics"/>
                <a:sym typeface="Poppins Italics"/>
              </a:rPr>
              <a:t>.</a:t>
            </a:r>
          </a:p>
          <a:p>
            <a:pPr marL="0" lvl="1" indent="0" algn="just">
              <a:lnSpc>
                <a:spcPts val="1881"/>
              </a:lnSpc>
              <a:spcBef>
                <a:spcPct val="0"/>
              </a:spcBef>
            </a:pPr>
            <a:endParaRPr lang="en-US" i="1" spc="-48" dirty="0">
              <a:solidFill>
                <a:srgbClr val="405D72"/>
              </a:solidFill>
              <a:latin typeface="Poppins Italics"/>
              <a:ea typeface="Poppins Italics"/>
              <a:cs typeface="Poppins Italics"/>
              <a:sym typeface="Poppins Itali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641637"/>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05D72"/>
            </a:solidFill>
          </p:spPr>
        </p:sp>
        <p:sp>
          <p:nvSpPr>
            <p:cNvPr id="4" name="TextBox 4"/>
            <p:cNvSpPr txBox="1"/>
            <p:nvPr/>
          </p:nvSpPr>
          <p:spPr>
            <a:xfrm>
              <a:off x="0" y="-9525"/>
              <a:ext cx="2408296" cy="2718858"/>
            </a:xfrm>
            <a:prstGeom prst="rect">
              <a:avLst/>
            </a:prstGeom>
          </p:spPr>
          <p:txBody>
            <a:bodyPr lIns="50800" tIns="50800" rIns="50800" bIns="50800" rtlCol="0" anchor="ctr"/>
            <a:lstStyle/>
            <a:p>
              <a:pPr algn="ctr">
                <a:lnSpc>
                  <a:spcPts val="2547"/>
                </a:lnSpc>
              </a:pPr>
              <a:endParaRPr/>
            </a:p>
          </p:txBody>
        </p:sp>
      </p:grpSp>
      <p:sp>
        <p:nvSpPr>
          <p:cNvPr id="5" name="Freeform 5"/>
          <p:cNvSpPr/>
          <p:nvPr/>
        </p:nvSpPr>
        <p:spPr>
          <a:xfrm>
            <a:off x="1028700" y="1028700"/>
            <a:ext cx="322573" cy="356121"/>
          </a:xfrm>
          <a:custGeom>
            <a:avLst/>
            <a:gdLst/>
            <a:ahLst/>
            <a:cxnLst/>
            <a:rect l="l" t="t" r="r" b="b"/>
            <a:pathLst>
              <a:path w="322573" h="356121">
                <a:moveTo>
                  <a:pt x="0" y="0"/>
                </a:moveTo>
                <a:lnTo>
                  <a:pt x="322573" y="0"/>
                </a:lnTo>
                <a:lnTo>
                  <a:pt x="322573" y="356121"/>
                </a:lnTo>
                <a:lnTo>
                  <a:pt x="0" y="356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454015" y="3660202"/>
            <a:ext cx="833985" cy="984635"/>
            <a:chOff x="0" y="0"/>
            <a:chExt cx="219650" cy="259328"/>
          </a:xfrm>
        </p:grpSpPr>
        <p:sp>
          <p:nvSpPr>
            <p:cNvPr id="7" name="Freeform 7"/>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8" name="TextBox 8"/>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9" name="TextBox 9"/>
          <p:cNvSpPr txBox="1"/>
          <p:nvPr/>
        </p:nvSpPr>
        <p:spPr>
          <a:xfrm>
            <a:off x="1536903" y="1034494"/>
            <a:ext cx="1853676" cy="335008"/>
          </a:xfrm>
          <a:prstGeom prst="rect">
            <a:avLst/>
          </a:prstGeom>
        </p:spPr>
        <p:txBody>
          <a:bodyPr lIns="0" tIns="0" rIns="0" bIns="0" rtlCol="0" anchor="t">
            <a:spAutoFit/>
          </a:bodyPr>
          <a:lstStyle/>
          <a:p>
            <a:pPr marL="0" lvl="1" indent="0" algn="just">
              <a:lnSpc>
                <a:spcPts val="2547"/>
              </a:lnSpc>
            </a:pPr>
            <a:r>
              <a:rPr lang="en-US" sz="2196" b="1" spc="-65">
                <a:solidFill>
                  <a:srgbClr val="405D72"/>
                </a:solidFill>
                <a:latin typeface="Poppins Bold"/>
                <a:ea typeface="Poppins Bold"/>
                <a:cs typeface="Poppins Bold"/>
                <a:sym typeface="Poppins Bold"/>
              </a:rPr>
              <a:t>Salford &amp; Co.</a:t>
            </a:r>
          </a:p>
        </p:txBody>
      </p:sp>
      <p:sp>
        <p:nvSpPr>
          <p:cNvPr id="10" name="TextBox 10"/>
          <p:cNvSpPr txBox="1"/>
          <p:nvPr/>
        </p:nvSpPr>
        <p:spPr>
          <a:xfrm>
            <a:off x="1028700" y="2110352"/>
            <a:ext cx="7300841" cy="1346570"/>
          </a:xfrm>
          <a:prstGeom prst="rect">
            <a:avLst/>
          </a:prstGeom>
        </p:spPr>
        <p:txBody>
          <a:bodyPr lIns="0" tIns="0" rIns="0" bIns="0" rtlCol="0" anchor="t">
            <a:spAutoFit/>
          </a:bodyPr>
          <a:lstStyle/>
          <a:p>
            <a:pPr algn="l">
              <a:lnSpc>
                <a:spcPts val="11079"/>
              </a:lnSpc>
            </a:pPr>
            <a:r>
              <a:rPr lang="en-US" sz="7913">
                <a:solidFill>
                  <a:srgbClr val="405D72"/>
                </a:solidFill>
                <a:latin typeface="Anton"/>
                <a:ea typeface="Anton"/>
                <a:cs typeface="Anton"/>
                <a:sym typeface="Anton"/>
              </a:rPr>
              <a:t>7. RECOMENDATION</a:t>
            </a:r>
          </a:p>
        </p:txBody>
      </p:sp>
      <p:sp>
        <p:nvSpPr>
          <p:cNvPr id="11" name="TextBox 11"/>
          <p:cNvSpPr txBox="1"/>
          <p:nvPr/>
        </p:nvSpPr>
        <p:spPr>
          <a:xfrm>
            <a:off x="9601200" y="1056959"/>
            <a:ext cx="7482786" cy="8284319"/>
          </a:xfrm>
          <a:prstGeom prst="rect">
            <a:avLst/>
          </a:prstGeom>
        </p:spPr>
        <p:txBody>
          <a:bodyPr lIns="0" tIns="0" rIns="0" bIns="0" rtlCol="0" anchor="t">
            <a:spAutoFit/>
          </a:bodyPr>
          <a:lstStyle/>
          <a:p>
            <a:pPr algn="just">
              <a:lnSpc>
                <a:spcPts val="1739"/>
              </a:lnSpc>
              <a:spcBef>
                <a:spcPct val="0"/>
              </a:spcBef>
            </a:pPr>
            <a:r>
              <a:rPr lang="en-US" sz="1500" spc="-44" dirty="0">
                <a:solidFill>
                  <a:srgbClr val="405D72"/>
                </a:solidFill>
                <a:latin typeface="Poppins"/>
                <a:ea typeface="Poppins"/>
                <a:cs typeface="Poppins"/>
                <a:sym typeface="Poppins"/>
              </a:rPr>
              <a:t>1.</a:t>
            </a:r>
            <a:r>
              <a:rPr lang="en-US" sz="1500" u="none" strike="noStrike" spc="-44" dirty="0">
                <a:solidFill>
                  <a:srgbClr val="405D72"/>
                </a:solidFill>
                <a:latin typeface="Poppins"/>
                <a:ea typeface="Poppins"/>
                <a:cs typeface="Poppins"/>
                <a:sym typeface="Poppins"/>
              </a:rPr>
              <a:t> Success Metric: </a:t>
            </a:r>
            <a:r>
              <a:rPr lang="en-US" sz="1500" u="none" strike="noStrike" spc="-44" dirty="0" err="1">
                <a:solidFill>
                  <a:srgbClr val="405D72"/>
                </a:solidFill>
                <a:latin typeface="Poppins"/>
                <a:ea typeface="Poppins"/>
                <a:cs typeface="Poppins"/>
                <a:sym typeface="Poppins"/>
              </a:rPr>
              <a:t>Hubungan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dengan</a:t>
            </a:r>
            <a:r>
              <a:rPr lang="en-US" sz="1500" u="none" strike="noStrike" spc="-44" dirty="0">
                <a:solidFill>
                  <a:srgbClr val="405D72"/>
                </a:solidFill>
                <a:latin typeface="Poppins"/>
                <a:ea typeface="Poppins"/>
                <a:cs typeface="Poppins"/>
                <a:sym typeface="Poppins"/>
              </a:rPr>
              <a:t> Evaluation Metric</a:t>
            </a:r>
          </a:p>
          <a:p>
            <a:pPr algn="just">
              <a:lnSpc>
                <a:spcPts val="1739"/>
              </a:lnSpc>
              <a:spcBef>
                <a:spcPct val="0"/>
              </a:spcBef>
            </a:pPr>
            <a:endParaRPr lang="en-US" sz="1500" u="none" strike="noStrike" spc="-44" dirty="0">
              <a:solidFill>
                <a:srgbClr val="405D72"/>
              </a:solidFill>
              <a:latin typeface="Poppins"/>
              <a:ea typeface="Poppins"/>
              <a:cs typeface="Poppins"/>
              <a:sym typeface="Poppins"/>
            </a:endParaRPr>
          </a:p>
          <a:p>
            <a:pPr algn="just">
              <a:lnSpc>
                <a:spcPts val="1739"/>
              </a:lnSpc>
              <a:spcBef>
                <a:spcPct val="0"/>
              </a:spcBef>
            </a:pP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Temuan</a:t>
            </a:r>
            <a:r>
              <a:rPr lang="en-US" sz="1500" u="none" strike="noStrike" spc="-44" dirty="0">
                <a:solidFill>
                  <a:srgbClr val="405D72"/>
                </a:solidFill>
                <a:latin typeface="Poppins"/>
                <a:ea typeface="Poppins"/>
                <a:cs typeface="Poppins"/>
                <a:sym typeface="Poppins"/>
              </a:rPr>
              <a:t>: </a:t>
            </a:r>
          </a:p>
          <a:p>
            <a:pPr algn="just">
              <a:lnSpc>
                <a:spcPts val="1739"/>
              </a:lnSpc>
              <a:spcBef>
                <a:spcPct val="0"/>
              </a:spcBef>
            </a:pPr>
            <a:r>
              <a:rPr lang="en-US" sz="1500" u="none" strike="noStrike" spc="-44" dirty="0">
                <a:solidFill>
                  <a:srgbClr val="405D72"/>
                </a:solidFill>
                <a:latin typeface="Poppins"/>
                <a:ea typeface="Poppins"/>
                <a:cs typeface="Poppins"/>
                <a:sym typeface="Poppins"/>
              </a:rPr>
              <a:t> Dari </a:t>
            </a:r>
            <a:r>
              <a:rPr lang="en-US" sz="1500" u="none" strike="noStrike" spc="-44" dirty="0" err="1">
                <a:solidFill>
                  <a:srgbClr val="405D72"/>
                </a:solidFill>
                <a:latin typeface="Poppins"/>
                <a:ea typeface="Poppins"/>
                <a:cs typeface="Poppins"/>
                <a:sym typeface="Poppins"/>
              </a:rPr>
              <a:t>evaluasi</a:t>
            </a:r>
            <a:r>
              <a:rPr lang="en-US" sz="1500" u="none" strike="noStrike" spc="-44" dirty="0">
                <a:solidFill>
                  <a:srgbClr val="405D72"/>
                </a:solidFill>
                <a:latin typeface="Poppins"/>
                <a:ea typeface="Poppins"/>
                <a:cs typeface="Poppins"/>
                <a:sym typeface="Poppins"/>
              </a:rPr>
              <a:t> MAE </a:t>
            </a:r>
            <a:r>
              <a:rPr lang="en-US" sz="1500" u="none" strike="noStrike" spc="-44" dirty="0" err="1">
                <a:solidFill>
                  <a:srgbClr val="405D72"/>
                </a:solidFill>
                <a:latin typeface="Poppins"/>
                <a:ea typeface="Poppins"/>
                <a:cs typeface="Poppins"/>
                <a:sym typeface="Poppins"/>
              </a:rPr>
              <a:t>berdasarkan</a:t>
            </a:r>
            <a:r>
              <a:rPr lang="en-US" sz="1500" u="none" strike="noStrike" spc="-44" dirty="0">
                <a:solidFill>
                  <a:srgbClr val="405D72"/>
                </a:solidFill>
                <a:latin typeface="Poppins"/>
                <a:ea typeface="Poppins"/>
                <a:cs typeface="Poppins"/>
                <a:sym typeface="Poppins"/>
              </a:rPr>
              <a:t> binning </a:t>
            </a:r>
            <a:r>
              <a:rPr lang="en-US" sz="1500" u="none" strike="noStrike" spc="-44" dirty="0" err="1">
                <a:solidFill>
                  <a:srgbClr val="405D72"/>
                </a:solidFill>
                <a:latin typeface="Poppins"/>
                <a:ea typeface="Poppins"/>
                <a:cs typeface="Poppins"/>
                <a:sym typeface="Poppins"/>
              </a:rPr>
              <a:t>harga</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median_house_value</a:t>
            </a:r>
            <a:r>
              <a:rPr lang="en-US" sz="1500" u="none" strike="noStrike" spc="-44" dirty="0">
                <a:solidFill>
                  <a:srgbClr val="405D72"/>
                </a:solidFill>
                <a:latin typeface="Poppins"/>
                <a:ea typeface="Poppins"/>
                <a:cs typeface="Poppins"/>
                <a:sym typeface="Poppins"/>
              </a:rPr>
              <a:t>`), model </a:t>
            </a:r>
            <a:r>
              <a:rPr lang="en-US" sz="1500" u="none" strike="noStrike" spc="-44" dirty="0" err="1">
                <a:solidFill>
                  <a:srgbClr val="405D72"/>
                </a:solidFill>
                <a:latin typeface="Poppins"/>
                <a:ea typeface="Poppins"/>
                <a:cs typeface="Poppins"/>
                <a:sym typeface="Poppins"/>
              </a:rPr>
              <a:t>XGBoost</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menunjukkan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performa</a:t>
            </a:r>
            <a:r>
              <a:rPr lang="en-US" sz="1500" u="none" strike="noStrike" spc="-44" dirty="0">
                <a:solidFill>
                  <a:srgbClr val="405D72"/>
                </a:solidFill>
                <a:latin typeface="Poppins"/>
                <a:ea typeface="Poppins"/>
                <a:cs typeface="Poppins"/>
                <a:sym typeface="Poppins"/>
              </a:rPr>
              <a:t> yang </a:t>
            </a:r>
            <a:r>
              <a:rPr lang="en-US" sz="1500" u="none" strike="noStrike" spc="-44" dirty="0" err="1">
                <a:solidFill>
                  <a:srgbClr val="405D72"/>
                </a:solidFill>
                <a:latin typeface="Poppins"/>
                <a:ea typeface="Poppins"/>
                <a:cs typeface="Poppins"/>
                <a:sym typeface="Poppins"/>
              </a:rPr>
              <a:t>bervariasi</a:t>
            </a:r>
            <a:r>
              <a:rPr lang="en-US" sz="1500" u="none" strike="noStrike" spc="-44" dirty="0">
                <a:solidFill>
                  <a:srgbClr val="405D72"/>
                </a:solidFill>
                <a:latin typeface="Poppins"/>
                <a:ea typeface="Poppins"/>
                <a:cs typeface="Poppins"/>
                <a:sym typeface="Poppins"/>
              </a:rPr>
              <a:t> di </a:t>
            </a:r>
            <a:r>
              <a:rPr lang="en-US" sz="1500" u="none" strike="noStrike" spc="-44" dirty="0" err="1">
                <a:solidFill>
                  <a:srgbClr val="405D72"/>
                </a:solidFill>
                <a:latin typeface="Poppins"/>
                <a:ea typeface="Poppins"/>
                <a:cs typeface="Poppins"/>
                <a:sym typeface="Poppins"/>
              </a:rPr>
              <a:t>berbagai</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rentang</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harga</a:t>
            </a:r>
            <a:r>
              <a:rPr lang="en-US" sz="1500" u="none" strike="noStrike" spc="-44" dirty="0">
                <a:solidFill>
                  <a:srgbClr val="405D72"/>
                </a:solidFill>
                <a:latin typeface="Poppins"/>
                <a:ea typeface="Poppins"/>
                <a:cs typeface="Poppins"/>
                <a:sym typeface="Poppins"/>
              </a:rPr>
              <a:t>. MAE </a:t>
            </a:r>
            <a:r>
              <a:rPr lang="en-US" sz="1500" u="none" strike="noStrike" spc="-44" dirty="0" err="1">
                <a:solidFill>
                  <a:srgbClr val="405D72"/>
                </a:solidFill>
                <a:latin typeface="Poppins"/>
                <a:ea typeface="Poppins"/>
                <a:cs typeface="Poppins"/>
                <a:sym typeface="Poppins"/>
              </a:rPr>
              <a:t>terendah</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ditemukan</a:t>
            </a:r>
            <a:r>
              <a:rPr lang="en-US" sz="1500" u="none" strike="noStrike" spc="-44" dirty="0">
                <a:solidFill>
                  <a:srgbClr val="405D72"/>
                </a:solidFill>
                <a:latin typeface="Poppins"/>
                <a:ea typeface="Poppins"/>
                <a:cs typeface="Poppins"/>
                <a:sym typeface="Poppins"/>
              </a:rPr>
              <a:t> di </a:t>
            </a:r>
            <a:r>
              <a:rPr lang="en-US" sz="1500" u="none" strike="noStrike" spc="-44" dirty="0" err="1">
                <a:solidFill>
                  <a:srgbClr val="405D72"/>
                </a:solidFill>
                <a:latin typeface="Poppins"/>
                <a:ea typeface="Poppins"/>
                <a:cs typeface="Poppins"/>
                <a:sym typeface="Poppins"/>
              </a:rPr>
              <a:t>rentang</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harga</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rendah</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hingga</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menengah</a:t>
            </a:r>
            <a:r>
              <a:rPr lang="en-US" sz="1500" u="none" strike="noStrike" spc="-44" dirty="0">
                <a:solidFill>
                  <a:srgbClr val="405D72"/>
                </a:solidFill>
                <a:latin typeface="Poppins"/>
                <a:ea typeface="Poppins"/>
                <a:cs typeface="Poppins"/>
                <a:sym typeface="Poppins"/>
              </a:rPr>
              <a:t> (MAE ≈ 17,500 </a:t>
            </a:r>
            <a:r>
              <a:rPr lang="en-US" sz="1500" u="none" strike="noStrike" spc="-44" dirty="0" err="1">
                <a:solidFill>
                  <a:srgbClr val="405D72"/>
                </a:solidFill>
                <a:latin typeface="Poppins"/>
                <a:ea typeface="Poppins"/>
                <a:cs typeface="Poppins"/>
                <a:sym typeface="Poppins"/>
              </a:rPr>
              <a:t>untuk</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rentang</a:t>
            </a:r>
            <a:r>
              <a:rPr lang="en-US" sz="1500" u="none" strike="noStrike" spc="-44" dirty="0">
                <a:solidFill>
                  <a:srgbClr val="405D72"/>
                </a:solidFill>
                <a:latin typeface="Poppins"/>
                <a:ea typeface="Poppins"/>
                <a:cs typeface="Poppins"/>
                <a:sym typeface="Poppins"/>
              </a:rPr>
              <a:t> ≤79,000), </a:t>
            </a:r>
            <a:r>
              <a:rPr lang="en-US" sz="1500" u="none" strike="noStrike" spc="-44" dirty="0" err="1">
                <a:solidFill>
                  <a:srgbClr val="405D72"/>
                </a:solidFill>
                <a:latin typeface="Poppins"/>
                <a:ea typeface="Poppins"/>
                <a:cs typeface="Poppins"/>
                <a:sym typeface="Poppins"/>
              </a:rPr>
              <a:t>sedangkan</a:t>
            </a:r>
            <a:r>
              <a:rPr lang="en-US" sz="1500" u="none" strike="noStrike" spc="-44" dirty="0">
                <a:solidFill>
                  <a:srgbClr val="405D72"/>
                </a:solidFill>
                <a:latin typeface="Poppins"/>
                <a:ea typeface="Poppins"/>
                <a:cs typeface="Poppins"/>
                <a:sym typeface="Poppins"/>
              </a:rPr>
              <a:t> pada </a:t>
            </a:r>
            <a:r>
              <a:rPr lang="en-US" sz="1500" u="none" strike="noStrike" spc="-44" dirty="0" err="1">
                <a:solidFill>
                  <a:srgbClr val="405D72"/>
                </a:solidFill>
                <a:latin typeface="Poppins"/>
                <a:ea typeface="Poppins"/>
                <a:cs typeface="Poppins"/>
                <a:sym typeface="Poppins"/>
              </a:rPr>
              <a:t>rentang</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harga</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tinggi</a:t>
            </a:r>
            <a:r>
              <a:rPr lang="en-US" sz="1500" u="none" strike="noStrike" spc="-44" dirty="0">
                <a:solidFill>
                  <a:srgbClr val="405D72"/>
                </a:solidFill>
                <a:latin typeface="Poppins"/>
                <a:ea typeface="Poppins"/>
                <a:cs typeface="Poppins"/>
                <a:sym typeface="Poppins"/>
              </a:rPr>
              <a:t> (&gt;314,000), MAE </a:t>
            </a:r>
            <a:r>
              <a:rPr lang="en-US" sz="1500" u="none" strike="noStrike" spc="-44" dirty="0" err="1">
                <a:solidFill>
                  <a:srgbClr val="405D72"/>
                </a:solidFill>
                <a:latin typeface="Poppins"/>
                <a:ea typeface="Poppins"/>
                <a:cs typeface="Poppins"/>
                <a:sym typeface="Poppins"/>
              </a:rPr>
              <a:t>meningkat</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secara</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signifikan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hingga</a:t>
            </a:r>
            <a:r>
              <a:rPr lang="en-US" sz="1500" u="none" strike="noStrike" spc="-44" dirty="0">
                <a:solidFill>
                  <a:srgbClr val="405D72"/>
                </a:solidFill>
                <a:latin typeface="Poppins"/>
                <a:ea typeface="Poppins"/>
                <a:cs typeface="Poppins"/>
                <a:sym typeface="Poppins"/>
              </a:rPr>
              <a:t> ≈55,000.</a:t>
            </a:r>
            <a:endParaRPr lang="id-ID" sz="1500" u="none" strike="noStrike" spc="-44" dirty="0">
              <a:solidFill>
                <a:srgbClr val="405D72"/>
              </a:solidFill>
              <a:latin typeface="Poppins"/>
              <a:ea typeface="Poppins"/>
              <a:cs typeface="Poppins"/>
              <a:sym typeface="Poppins"/>
            </a:endParaRPr>
          </a:p>
          <a:p>
            <a:pPr algn="just">
              <a:lnSpc>
                <a:spcPts val="1739"/>
              </a:lnSpc>
              <a:spcBef>
                <a:spcPct val="0"/>
              </a:spcBef>
            </a:pPr>
            <a:endParaRPr lang="en-US" sz="1500" u="none" strike="noStrike" spc="-44" dirty="0">
              <a:solidFill>
                <a:srgbClr val="405D72"/>
              </a:solidFill>
              <a:latin typeface="Poppins"/>
              <a:ea typeface="Poppins"/>
              <a:cs typeface="Poppins"/>
              <a:sym typeface="Poppins"/>
            </a:endParaRPr>
          </a:p>
          <a:p>
            <a:pPr algn="just">
              <a:lnSpc>
                <a:spcPts val="1739"/>
              </a:lnSpc>
              <a:spcBef>
                <a:spcPct val="0"/>
              </a:spcBef>
            </a:pP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Rekomendasi</a:t>
            </a:r>
            <a:r>
              <a:rPr lang="en-US" sz="1500" u="none" strike="noStrike" spc="-44" dirty="0">
                <a:solidFill>
                  <a:srgbClr val="405D72"/>
                </a:solidFill>
                <a:latin typeface="Poppins"/>
                <a:ea typeface="Poppins"/>
                <a:cs typeface="Poppins"/>
                <a:sym typeface="Poppins"/>
              </a:rPr>
              <a:t>:</a:t>
            </a:r>
          </a:p>
          <a:p>
            <a:pPr algn="just">
              <a:lnSpc>
                <a:spcPts val="1739"/>
              </a:lnSpc>
              <a:spcBef>
                <a:spcPct val="0"/>
              </a:spcBef>
            </a:pPr>
            <a:r>
              <a:rPr lang="en-US" sz="1500" u="none" strike="noStrike" spc="-44" dirty="0">
                <a:solidFill>
                  <a:srgbClr val="405D72"/>
                </a:solidFill>
                <a:latin typeface="Poppins"/>
                <a:ea typeface="Poppins"/>
                <a:cs typeface="Poppins"/>
                <a:sym typeface="Poppins"/>
              </a:rPr>
              <a:t> - </a:t>
            </a:r>
            <a:r>
              <a:rPr lang="en-US" sz="1500" u="none" strike="noStrike" spc="-44" dirty="0" err="1">
                <a:solidFill>
                  <a:srgbClr val="405D72"/>
                </a:solidFill>
                <a:latin typeface="Poppins"/>
                <a:ea typeface="Poppins"/>
                <a:cs typeface="Poppins"/>
                <a:sym typeface="Poppins"/>
              </a:rPr>
              <a:t>Spesifik</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Fokus</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pengembangan</a:t>
            </a:r>
            <a:r>
              <a:rPr lang="en-US" sz="1500" u="none" strike="noStrike" spc="-44" dirty="0">
                <a:solidFill>
                  <a:srgbClr val="405D72"/>
                </a:solidFill>
                <a:latin typeface="Poppins"/>
                <a:ea typeface="Poppins"/>
                <a:cs typeface="Poppins"/>
                <a:sym typeface="Poppins"/>
              </a:rPr>
              <a:t> model pada </a:t>
            </a:r>
            <a:r>
              <a:rPr lang="en-US" sz="1500" u="none" strike="noStrike" spc="-44" dirty="0" err="1">
                <a:solidFill>
                  <a:srgbClr val="405D72"/>
                </a:solidFill>
                <a:latin typeface="Poppins"/>
                <a:ea typeface="Poppins"/>
                <a:cs typeface="Poppins"/>
                <a:sym typeface="Poppins"/>
              </a:rPr>
              <a:t>rentang</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harga</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tinggi</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dengan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meningkatkan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akurasi</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melalui</a:t>
            </a:r>
            <a:r>
              <a:rPr lang="en-US" sz="1500" u="none" strike="noStrike" spc="-44" dirty="0">
                <a:solidFill>
                  <a:srgbClr val="405D72"/>
                </a:solidFill>
                <a:latin typeface="Poppins"/>
                <a:ea typeface="Poppins"/>
                <a:cs typeface="Poppins"/>
                <a:sym typeface="Poppins"/>
              </a:rPr>
              <a:t> tuning </a:t>
            </a:r>
            <a:r>
              <a:rPr lang="en-US" sz="1500" u="none" strike="noStrike" spc="-44" dirty="0" err="1">
                <a:solidFill>
                  <a:srgbClr val="405D72"/>
                </a:solidFill>
                <a:latin typeface="Poppins"/>
                <a:ea typeface="Poppins"/>
                <a:cs typeface="Poppins"/>
                <a:sym typeface="Poppins"/>
              </a:rPr>
              <a:t>tambahan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atau</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menambah</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fitur</a:t>
            </a:r>
            <a:r>
              <a:rPr lang="en-US" sz="1500" u="none" strike="noStrike" spc="-44" dirty="0">
                <a:solidFill>
                  <a:srgbClr val="405D72"/>
                </a:solidFill>
                <a:latin typeface="Poppins"/>
                <a:ea typeface="Poppins"/>
                <a:cs typeface="Poppins"/>
                <a:sym typeface="Poppins"/>
              </a:rPr>
              <a:t> yang </a:t>
            </a:r>
            <a:r>
              <a:rPr lang="en-US" sz="1500" u="none" strike="noStrike" spc="-44" dirty="0" err="1">
                <a:solidFill>
                  <a:srgbClr val="405D72"/>
                </a:solidFill>
                <a:latin typeface="Poppins"/>
                <a:ea typeface="Poppins"/>
                <a:cs typeface="Poppins"/>
                <a:sym typeface="Poppins"/>
              </a:rPr>
              <a:t>relevan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untuk</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segmen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ini</a:t>
            </a:r>
            <a:r>
              <a:rPr lang="en-US" sz="1500" u="none" strike="noStrike" spc="-44" dirty="0">
                <a:solidFill>
                  <a:srgbClr val="405D72"/>
                </a:solidFill>
                <a:latin typeface="Poppins"/>
                <a:ea typeface="Poppins"/>
                <a:cs typeface="Poppins"/>
                <a:sym typeface="Poppins"/>
              </a:rPr>
              <a:t>.</a:t>
            </a:r>
          </a:p>
          <a:p>
            <a:pPr algn="just">
              <a:lnSpc>
                <a:spcPts val="1739"/>
              </a:lnSpc>
              <a:spcBef>
                <a:spcPct val="0"/>
              </a:spcBef>
            </a:pPr>
            <a:r>
              <a:rPr lang="en-US" sz="1500" u="none" strike="noStrike" spc="-44" dirty="0">
                <a:solidFill>
                  <a:srgbClr val="405D72"/>
                </a:solidFill>
                <a:latin typeface="Poppins"/>
                <a:ea typeface="Poppins"/>
                <a:cs typeface="Poppins"/>
                <a:sym typeface="Poppins"/>
              </a:rPr>
              <a:t> - Measurable: </a:t>
            </a:r>
            <a:r>
              <a:rPr lang="en-US" sz="1500" u="none" strike="noStrike" spc="-44" dirty="0" err="1">
                <a:solidFill>
                  <a:srgbClr val="405D72"/>
                </a:solidFill>
                <a:latin typeface="Poppins"/>
                <a:ea typeface="Poppins"/>
                <a:cs typeface="Poppins"/>
                <a:sym typeface="Poppins"/>
              </a:rPr>
              <a:t>Targetkan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pengurangan</a:t>
            </a:r>
            <a:r>
              <a:rPr lang="en-US" sz="1500" u="none" strike="noStrike" spc="-44" dirty="0">
                <a:solidFill>
                  <a:srgbClr val="405D72"/>
                </a:solidFill>
                <a:latin typeface="Poppins"/>
                <a:ea typeface="Poppins"/>
                <a:cs typeface="Poppins"/>
                <a:sym typeface="Poppins"/>
              </a:rPr>
              <a:t> MAE pada </a:t>
            </a:r>
            <a:r>
              <a:rPr lang="en-US" sz="1500" u="none" strike="noStrike" spc="-44" dirty="0" err="1">
                <a:solidFill>
                  <a:srgbClr val="405D72"/>
                </a:solidFill>
                <a:latin typeface="Poppins"/>
                <a:ea typeface="Poppins"/>
                <a:cs typeface="Poppins"/>
                <a:sym typeface="Poppins"/>
              </a:rPr>
              <a:t>rentang</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harga</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tinggi</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hingga</a:t>
            </a:r>
            <a:r>
              <a:rPr lang="en-US" sz="1500" u="none" strike="noStrike" spc="-44" dirty="0">
                <a:solidFill>
                  <a:srgbClr val="405D72"/>
                </a:solidFill>
                <a:latin typeface="Poppins"/>
                <a:ea typeface="Poppins"/>
                <a:cs typeface="Poppins"/>
                <a:sym typeface="Poppins"/>
              </a:rPr>
              <a:t> 20% </a:t>
            </a:r>
            <a:r>
              <a:rPr lang="en-US" sz="1500" u="none" strike="noStrike" spc="-44" dirty="0" err="1">
                <a:solidFill>
                  <a:srgbClr val="405D72"/>
                </a:solidFill>
                <a:latin typeface="Poppins"/>
                <a:ea typeface="Poppins"/>
                <a:cs typeface="Poppins"/>
                <a:sym typeface="Poppins"/>
              </a:rPr>
              <a:t>dari</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nilai</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saat</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ini</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menjadi</a:t>
            </a:r>
            <a:r>
              <a:rPr lang="en-US" sz="1500" u="none" strike="noStrike" spc="-44" dirty="0">
                <a:solidFill>
                  <a:srgbClr val="405D72"/>
                </a:solidFill>
                <a:latin typeface="Poppins"/>
                <a:ea typeface="Poppins"/>
                <a:cs typeface="Poppins"/>
                <a:sym typeface="Poppins"/>
              </a:rPr>
              <a:t> ≈44,000).</a:t>
            </a:r>
          </a:p>
          <a:p>
            <a:pPr algn="just">
              <a:lnSpc>
                <a:spcPts val="1739"/>
              </a:lnSpc>
              <a:spcBef>
                <a:spcPct val="0"/>
              </a:spcBef>
            </a:pPr>
            <a:r>
              <a:rPr lang="en-US" sz="1500" u="none" strike="noStrike" spc="-44" dirty="0">
                <a:solidFill>
                  <a:srgbClr val="405D72"/>
                </a:solidFill>
                <a:latin typeface="Poppins"/>
                <a:ea typeface="Poppins"/>
                <a:cs typeface="Poppins"/>
                <a:sym typeface="Poppins"/>
              </a:rPr>
              <a:t> - Actionable</a:t>
            </a:r>
            <a:r>
              <a:rPr lang="id-ID" sz="1500" spc="-44" dirty="0">
                <a:solidFill>
                  <a:srgbClr val="405D72"/>
                </a:solidFill>
                <a:latin typeface="Poppins"/>
                <a:ea typeface="Poppins"/>
                <a:cs typeface="Poppins"/>
                <a:sym typeface="Poppins"/>
              </a:rPr>
              <a:t>.</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Terapkan</a:t>
            </a:r>
            <a:r>
              <a:rPr lang="en-US" sz="1500" u="none" strike="noStrike" spc="-44" dirty="0">
                <a:solidFill>
                  <a:srgbClr val="405D72"/>
                </a:solidFill>
                <a:latin typeface="Poppins"/>
                <a:ea typeface="Poppins"/>
                <a:cs typeface="Poppins"/>
                <a:sym typeface="Poppins"/>
              </a:rPr>
              <a:t> model non-linear </a:t>
            </a:r>
            <a:r>
              <a:rPr lang="en-US" sz="1500" u="none" strike="noStrike" spc="-44" dirty="0" err="1">
                <a:solidFill>
                  <a:srgbClr val="405D72"/>
                </a:solidFill>
                <a:latin typeface="Poppins"/>
                <a:ea typeface="Poppins"/>
                <a:cs typeface="Poppins"/>
                <a:sym typeface="Poppins"/>
              </a:rPr>
              <a:t>tambahan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seperti</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CatBoost</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atau</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teknik</a:t>
            </a:r>
            <a:r>
              <a:rPr lang="en-US" sz="1500" u="none" strike="noStrike" spc="-44" dirty="0">
                <a:solidFill>
                  <a:srgbClr val="405D72"/>
                </a:solidFill>
                <a:latin typeface="Poppins"/>
                <a:ea typeface="Poppins"/>
                <a:cs typeface="Poppins"/>
                <a:sym typeface="Poppins"/>
              </a:rPr>
              <a:t> ensemble </a:t>
            </a:r>
            <a:r>
              <a:rPr lang="en-US" sz="1500" u="none" strike="noStrike" spc="-44" dirty="0" err="1">
                <a:solidFill>
                  <a:srgbClr val="405D72"/>
                </a:solidFill>
                <a:latin typeface="Poppins"/>
                <a:ea typeface="Poppins"/>
                <a:cs typeface="Poppins"/>
                <a:sym typeface="Poppins"/>
              </a:rPr>
              <a:t>untuk</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mengevaluasi</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apakah</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performa</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meningkat</a:t>
            </a:r>
            <a:r>
              <a:rPr lang="en-US" sz="1500" u="none" strike="noStrike" spc="-44" dirty="0">
                <a:solidFill>
                  <a:srgbClr val="405D72"/>
                </a:solidFill>
                <a:latin typeface="Poppins"/>
                <a:ea typeface="Poppins"/>
                <a:cs typeface="Poppins"/>
                <a:sym typeface="Poppins"/>
              </a:rPr>
              <a:t>.</a:t>
            </a:r>
          </a:p>
          <a:p>
            <a:pPr algn="just">
              <a:lnSpc>
                <a:spcPts val="1739"/>
              </a:lnSpc>
              <a:spcBef>
                <a:spcPct val="0"/>
              </a:spcBef>
            </a:pPr>
            <a:r>
              <a:rPr lang="en-US" sz="1500" u="none" strike="noStrike" spc="-44" dirty="0">
                <a:solidFill>
                  <a:srgbClr val="405D72"/>
                </a:solidFill>
                <a:latin typeface="Poppins"/>
                <a:ea typeface="Poppins"/>
                <a:cs typeface="Poppins"/>
                <a:sym typeface="Poppins"/>
              </a:rPr>
              <a:t> - Realistic: </a:t>
            </a:r>
            <a:r>
              <a:rPr lang="en-US" sz="1500" u="none" strike="noStrike" spc="-44" dirty="0" err="1">
                <a:solidFill>
                  <a:srgbClr val="405D72"/>
                </a:solidFill>
                <a:latin typeface="Poppins"/>
                <a:ea typeface="Poppins"/>
                <a:cs typeface="Poppins"/>
                <a:sym typeface="Poppins"/>
              </a:rPr>
              <a:t>Menggunakan</a:t>
            </a:r>
            <a:r>
              <a:rPr lang="en-US" sz="1500" u="none" strike="noStrike" spc="-44" dirty="0">
                <a:solidFill>
                  <a:srgbClr val="405D72"/>
                </a:solidFill>
                <a:latin typeface="Poppins"/>
                <a:ea typeface="Poppins"/>
                <a:cs typeface="Poppins"/>
                <a:sym typeface="Poppins"/>
              </a:rPr>
              <a:t> data </a:t>
            </a:r>
            <a:r>
              <a:rPr lang="en-US" sz="1500" u="none" strike="noStrike" spc="-44" dirty="0" err="1">
                <a:solidFill>
                  <a:srgbClr val="405D72"/>
                </a:solidFill>
                <a:latin typeface="Poppins"/>
                <a:ea typeface="Poppins"/>
                <a:cs typeface="Poppins"/>
                <a:sym typeface="Poppins"/>
              </a:rPr>
              <a:t>properti</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tambahan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misalnya</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luas</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tanah</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atau</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fasilitas</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rumah</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untuk</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mendukung</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segmentasi</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harga</a:t>
            </a:r>
            <a:r>
              <a:rPr lang="en-US" sz="1500" u="none" strike="noStrike" spc="-44" dirty="0">
                <a:solidFill>
                  <a:srgbClr val="405D72"/>
                </a:solidFill>
                <a:latin typeface="Poppins"/>
                <a:ea typeface="Poppins"/>
                <a:cs typeface="Poppins"/>
                <a:sym typeface="Poppins"/>
              </a:rPr>
              <a:t> yang </a:t>
            </a:r>
            <a:r>
              <a:rPr lang="en-US" sz="1500" u="none" strike="noStrike" spc="-44" dirty="0" err="1">
                <a:solidFill>
                  <a:srgbClr val="405D72"/>
                </a:solidFill>
                <a:latin typeface="Poppins"/>
                <a:ea typeface="Poppins"/>
                <a:cs typeface="Poppins"/>
                <a:sym typeface="Poppins"/>
              </a:rPr>
              <a:t>lebih</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baik</a:t>
            </a:r>
            <a:r>
              <a:rPr lang="en-US" sz="1500" u="none" strike="noStrike" spc="-44" dirty="0">
                <a:solidFill>
                  <a:srgbClr val="405D72"/>
                </a:solidFill>
                <a:latin typeface="Poppins"/>
                <a:ea typeface="Poppins"/>
                <a:cs typeface="Poppins"/>
                <a:sym typeface="Poppins"/>
              </a:rPr>
              <a:t>.</a:t>
            </a:r>
          </a:p>
          <a:p>
            <a:pPr algn="just">
              <a:lnSpc>
                <a:spcPts val="1739"/>
              </a:lnSpc>
              <a:spcBef>
                <a:spcPct val="0"/>
              </a:spcBef>
            </a:pPr>
            <a:endParaRPr lang="en-US" sz="1500" u="none" strike="noStrike" spc="-44" dirty="0">
              <a:solidFill>
                <a:srgbClr val="405D72"/>
              </a:solidFill>
              <a:latin typeface="Poppins"/>
              <a:ea typeface="Poppins"/>
              <a:cs typeface="Poppins"/>
              <a:sym typeface="Poppins"/>
            </a:endParaRPr>
          </a:p>
          <a:p>
            <a:pPr algn="just">
              <a:lnSpc>
                <a:spcPts val="1739"/>
              </a:lnSpc>
              <a:spcBef>
                <a:spcPct val="0"/>
              </a:spcBef>
            </a:pPr>
            <a:r>
              <a:rPr lang="en-US" sz="1500" u="none" strike="noStrike" spc="-44" dirty="0">
                <a:solidFill>
                  <a:srgbClr val="405D72"/>
                </a:solidFill>
                <a:latin typeface="Poppins"/>
                <a:ea typeface="Poppins"/>
                <a:cs typeface="Poppins"/>
                <a:sym typeface="Poppins"/>
              </a:rPr>
              <a:t>2. Feature Importance Analysis</a:t>
            </a:r>
          </a:p>
          <a:p>
            <a:pPr algn="just">
              <a:lnSpc>
                <a:spcPts val="1739"/>
              </a:lnSpc>
              <a:spcBef>
                <a:spcPct val="0"/>
              </a:spcBef>
            </a:pPr>
            <a:endParaRPr lang="en-US" sz="1500" u="none" strike="noStrike" spc="-44" dirty="0">
              <a:solidFill>
                <a:srgbClr val="405D72"/>
              </a:solidFill>
              <a:latin typeface="Poppins"/>
              <a:ea typeface="Poppins"/>
              <a:cs typeface="Poppins"/>
              <a:sym typeface="Poppins"/>
            </a:endParaRPr>
          </a:p>
          <a:p>
            <a:pPr algn="just">
              <a:lnSpc>
                <a:spcPts val="1739"/>
              </a:lnSpc>
              <a:spcBef>
                <a:spcPct val="0"/>
              </a:spcBef>
            </a:pP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Temuan</a:t>
            </a:r>
            <a:r>
              <a:rPr lang="id-ID" sz="1500" spc="-44" dirty="0">
                <a:solidFill>
                  <a:srgbClr val="405D72"/>
                </a:solidFill>
                <a:latin typeface="Poppins"/>
                <a:ea typeface="Poppins"/>
                <a:cs typeface="Poppins"/>
                <a:sym typeface="Poppins"/>
              </a:rPr>
              <a:t>:</a:t>
            </a:r>
            <a:endParaRPr lang="en-US" sz="1500" u="none" strike="noStrike" spc="-44" dirty="0">
              <a:solidFill>
                <a:srgbClr val="405D72"/>
              </a:solidFill>
              <a:latin typeface="Poppins"/>
              <a:ea typeface="Poppins"/>
              <a:cs typeface="Poppins"/>
              <a:sym typeface="Poppins"/>
            </a:endParaRPr>
          </a:p>
          <a:p>
            <a:pPr algn="just">
              <a:lnSpc>
                <a:spcPts val="1739"/>
              </a:lnSpc>
              <a:spcBef>
                <a:spcPct val="0"/>
              </a:spcBef>
            </a:pP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Berdasarkan</a:t>
            </a:r>
            <a:r>
              <a:rPr lang="en-US" sz="1500" u="none" strike="noStrike" spc="-44" dirty="0">
                <a:solidFill>
                  <a:srgbClr val="405D72"/>
                </a:solidFill>
                <a:latin typeface="Poppins"/>
                <a:ea typeface="Poppins"/>
                <a:cs typeface="Poppins"/>
                <a:sym typeface="Poppins"/>
              </a:rPr>
              <a:t> feature importance, </a:t>
            </a:r>
            <a:r>
              <a:rPr lang="en-US" sz="1500" u="none" strike="noStrike" spc="-44" dirty="0" err="1">
                <a:solidFill>
                  <a:srgbClr val="405D72"/>
                </a:solidFill>
                <a:latin typeface="Poppins"/>
                <a:ea typeface="Poppins"/>
                <a:cs typeface="Poppins"/>
                <a:sym typeface="Poppins"/>
              </a:rPr>
              <a:t>fitur</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ocean_proximity_INLAND</a:t>
            </a:r>
            <a:r>
              <a:rPr lang="en-US" sz="1500" u="none" strike="noStrike" spc="-44" dirty="0">
                <a:solidFill>
                  <a:srgbClr val="405D72"/>
                </a:solidFill>
                <a:latin typeface="Poppins"/>
                <a:ea typeface="Poppins"/>
                <a:cs typeface="Poppins"/>
                <a:sym typeface="Poppins"/>
              </a:rPr>
              <a:t> dan </a:t>
            </a:r>
            <a:r>
              <a:rPr lang="en-US" sz="1500" u="none" strike="noStrike" spc="-44" dirty="0" err="1">
                <a:solidFill>
                  <a:srgbClr val="405D72"/>
                </a:solidFill>
                <a:latin typeface="Poppins"/>
                <a:ea typeface="Poppins"/>
                <a:cs typeface="Poppins"/>
                <a:sym typeface="Poppins"/>
              </a:rPr>
              <a:t>median_income</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adalah</a:t>
            </a:r>
            <a:r>
              <a:rPr lang="en-US" sz="1500" u="none" strike="noStrike" spc="-44" dirty="0">
                <a:solidFill>
                  <a:srgbClr val="405D72"/>
                </a:solidFill>
                <a:latin typeface="Poppins"/>
                <a:ea typeface="Poppins"/>
                <a:cs typeface="Poppins"/>
                <a:sym typeface="Poppins"/>
              </a:rPr>
              <a:t> dua </a:t>
            </a:r>
            <a:r>
              <a:rPr lang="en-US" sz="1500" u="none" strike="noStrike" spc="-44" dirty="0" err="1">
                <a:solidFill>
                  <a:srgbClr val="405D72"/>
                </a:solidFill>
                <a:latin typeface="Poppins"/>
                <a:ea typeface="Poppins"/>
                <a:cs typeface="Poppins"/>
                <a:sym typeface="Poppins"/>
              </a:rPr>
              <a:t>fitur</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dengan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pengaruh</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terbesar</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terhadap</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prediksi</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harga</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rumah</a:t>
            </a:r>
            <a:r>
              <a:rPr lang="en-US" sz="1500" u="none" strike="noStrike" spc="-44" dirty="0">
                <a:solidFill>
                  <a:srgbClr val="405D72"/>
                </a:solidFill>
                <a:latin typeface="Poppins"/>
                <a:ea typeface="Poppins"/>
                <a:cs typeface="Poppins"/>
                <a:sym typeface="Poppins"/>
              </a:rPr>
              <a:t>, masing-masing </a:t>
            </a:r>
            <a:r>
              <a:rPr lang="en-US" sz="1500" u="none" strike="noStrike" spc="-44" dirty="0" err="1">
                <a:solidFill>
                  <a:srgbClr val="405D72"/>
                </a:solidFill>
                <a:latin typeface="Poppins"/>
                <a:ea typeface="Poppins"/>
                <a:cs typeface="Poppins"/>
                <a:sym typeface="Poppins"/>
              </a:rPr>
              <a:t>memiliki</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kontribusi</a:t>
            </a:r>
            <a:r>
              <a:rPr lang="en-US" sz="1500" u="none" strike="noStrike" spc="-44" dirty="0">
                <a:solidFill>
                  <a:srgbClr val="405D72"/>
                </a:solidFill>
                <a:latin typeface="Poppins"/>
                <a:ea typeface="Poppins"/>
                <a:cs typeface="Poppins"/>
                <a:sym typeface="Poppins"/>
              </a:rPr>
              <a:t> 46% dan 17%. Faktor </a:t>
            </a:r>
            <a:r>
              <a:rPr lang="en-US" sz="1500" u="none" strike="noStrike" spc="-44" dirty="0" err="1">
                <a:solidFill>
                  <a:srgbClr val="405D72"/>
                </a:solidFill>
                <a:latin typeface="Poppins"/>
                <a:ea typeface="Poppins"/>
                <a:cs typeface="Poppins"/>
                <a:sym typeface="Poppins"/>
              </a:rPr>
              <a:t>geografis</a:t>
            </a:r>
            <a:r>
              <a:rPr lang="en-US" sz="1500" u="none" strike="noStrike" spc="-44" dirty="0">
                <a:solidFill>
                  <a:srgbClr val="405D72"/>
                </a:solidFill>
                <a:latin typeface="Poppins"/>
                <a:ea typeface="Poppins"/>
                <a:cs typeface="Poppins"/>
                <a:sym typeface="Poppins"/>
              </a:rPr>
              <a:t> (longitude, latitude) juga </a:t>
            </a:r>
            <a:r>
              <a:rPr lang="en-US" sz="1500" u="none" strike="noStrike" spc="-44" dirty="0" err="1">
                <a:solidFill>
                  <a:srgbClr val="405D72"/>
                </a:solidFill>
                <a:latin typeface="Poppins"/>
                <a:ea typeface="Poppins"/>
                <a:cs typeface="Poppins"/>
                <a:sym typeface="Poppins"/>
              </a:rPr>
              <a:t>signifikan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namun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dengan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bobot</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lebih</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kecil</a:t>
            </a:r>
            <a:r>
              <a:rPr lang="en-US" sz="1500" u="none" strike="noStrike" spc="-44" dirty="0">
                <a:solidFill>
                  <a:srgbClr val="405D72"/>
                </a:solidFill>
                <a:latin typeface="Poppins"/>
                <a:ea typeface="Poppins"/>
                <a:cs typeface="Poppins"/>
                <a:sym typeface="Poppins"/>
              </a:rPr>
              <a:t>.</a:t>
            </a:r>
          </a:p>
          <a:p>
            <a:pPr algn="just">
              <a:lnSpc>
                <a:spcPts val="1739"/>
              </a:lnSpc>
              <a:spcBef>
                <a:spcPct val="0"/>
              </a:spcBef>
            </a:pP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Rekomendasi</a:t>
            </a:r>
            <a:r>
              <a:rPr lang="en-US" sz="1500" u="none" strike="noStrike" spc="-44" dirty="0">
                <a:solidFill>
                  <a:srgbClr val="405D72"/>
                </a:solidFill>
                <a:latin typeface="Poppins"/>
                <a:ea typeface="Poppins"/>
                <a:cs typeface="Poppins"/>
                <a:sym typeface="Poppins"/>
              </a:rPr>
              <a:t>:</a:t>
            </a:r>
          </a:p>
          <a:p>
            <a:pPr algn="just">
              <a:lnSpc>
                <a:spcPts val="1739"/>
              </a:lnSpc>
              <a:spcBef>
                <a:spcPct val="0"/>
              </a:spcBef>
            </a:pPr>
            <a:r>
              <a:rPr lang="en-US" sz="1500" u="none" strike="noStrike" spc="-44" dirty="0">
                <a:solidFill>
                  <a:srgbClr val="405D72"/>
                </a:solidFill>
                <a:latin typeface="Poppins"/>
                <a:ea typeface="Poppins"/>
                <a:cs typeface="Poppins"/>
                <a:sym typeface="Poppins"/>
              </a:rPr>
              <a:t> - </a:t>
            </a:r>
            <a:r>
              <a:rPr lang="en-US" sz="1500" u="none" strike="noStrike" spc="-44" dirty="0" err="1">
                <a:solidFill>
                  <a:srgbClr val="405D72"/>
                </a:solidFill>
                <a:latin typeface="Poppins"/>
                <a:ea typeface="Poppins"/>
                <a:cs typeface="Poppins"/>
                <a:sym typeface="Poppins"/>
              </a:rPr>
              <a:t>Spesifik</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Pastikan</a:t>
            </a:r>
            <a:r>
              <a:rPr lang="en-US" sz="1500" u="none" strike="noStrike" spc="-44" dirty="0">
                <a:solidFill>
                  <a:srgbClr val="405D72"/>
                </a:solidFill>
                <a:latin typeface="Poppins"/>
                <a:ea typeface="Poppins"/>
                <a:cs typeface="Poppins"/>
                <a:sym typeface="Poppins"/>
              </a:rPr>
              <a:t> dataset </a:t>
            </a:r>
            <a:r>
              <a:rPr lang="en-US" sz="1500" u="none" strike="noStrike" spc="-44" dirty="0" err="1">
                <a:solidFill>
                  <a:srgbClr val="405D72"/>
                </a:solidFill>
                <a:latin typeface="Poppins"/>
                <a:ea typeface="Poppins"/>
                <a:cs typeface="Poppins"/>
                <a:sym typeface="Poppins"/>
              </a:rPr>
              <a:t>memiliki</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cakupan</a:t>
            </a:r>
            <a:r>
              <a:rPr lang="en-US" sz="1500" u="none" strike="noStrike" spc="-44" dirty="0">
                <a:solidFill>
                  <a:srgbClr val="405D72"/>
                </a:solidFill>
                <a:latin typeface="Poppins"/>
                <a:ea typeface="Poppins"/>
                <a:cs typeface="Poppins"/>
                <a:sym typeface="Poppins"/>
              </a:rPr>
              <a:t> data </a:t>
            </a:r>
            <a:r>
              <a:rPr lang="en-US" sz="1500" u="none" strike="noStrike" spc="-44" dirty="0" err="1">
                <a:solidFill>
                  <a:srgbClr val="405D72"/>
                </a:solidFill>
                <a:latin typeface="Poppins"/>
                <a:ea typeface="Poppins"/>
                <a:cs typeface="Poppins"/>
                <a:sym typeface="Poppins"/>
              </a:rPr>
              <a:t>geografis</a:t>
            </a:r>
            <a:r>
              <a:rPr lang="en-US" sz="1500" u="none" strike="noStrike" spc="-44" dirty="0">
                <a:solidFill>
                  <a:srgbClr val="405D72"/>
                </a:solidFill>
                <a:latin typeface="Poppins"/>
                <a:ea typeface="Poppins"/>
                <a:cs typeface="Poppins"/>
                <a:sym typeface="Poppins"/>
              </a:rPr>
              <a:t> yang </a:t>
            </a:r>
            <a:r>
              <a:rPr lang="en-US" sz="1500" u="none" strike="noStrike" spc="-44" dirty="0" err="1">
                <a:solidFill>
                  <a:srgbClr val="405D72"/>
                </a:solidFill>
                <a:latin typeface="Poppins"/>
                <a:ea typeface="Poppins"/>
                <a:cs typeface="Poppins"/>
                <a:sym typeface="Poppins"/>
              </a:rPr>
              <a:t>lebih</a:t>
            </a:r>
            <a:r>
              <a:rPr lang="en-US" sz="1500" u="none" strike="noStrike" spc="-44" dirty="0">
                <a:solidFill>
                  <a:srgbClr val="405D72"/>
                </a:solidFill>
                <a:latin typeface="Poppins"/>
                <a:ea typeface="Poppins"/>
                <a:cs typeface="Poppins"/>
                <a:sym typeface="Poppins"/>
              </a:rPr>
              <a:t> detail, </a:t>
            </a:r>
            <a:r>
              <a:rPr lang="en-US" sz="1500" u="none" strike="noStrike" spc="-44" dirty="0" err="1">
                <a:solidFill>
                  <a:srgbClr val="405D72"/>
                </a:solidFill>
                <a:latin typeface="Poppins"/>
                <a:ea typeface="Poppins"/>
                <a:cs typeface="Poppins"/>
                <a:sym typeface="Poppins"/>
              </a:rPr>
              <a:t>seperti</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aksesibilitas</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ke</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fasilitas</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umum</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rumah</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sakit</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sekolah</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atau</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transportasi</a:t>
            </a:r>
            <a:r>
              <a:rPr lang="en-US" sz="1500" u="none" strike="noStrike" spc="-44" dirty="0">
                <a:solidFill>
                  <a:srgbClr val="405D72"/>
                </a:solidFill>
                <a:latin typeface="Poppins"/>
                <a:ea typeface="Poppins"/>
                <a:cs typeface="Poppins"/>
                <a:sym typeface="Poppins"/>
              </a:rPr>
              <a:t>).</a:t>
            </a:r>
          </a:p>
          <a:p>
            <a:pPr algn="just">
              <a:lnSpc>
                <a:spcPts val="1739"/>
              </a:lnSpc>
              <a:spcBef>
                <a:spcPct val="0"/>
              </a:spcBef>
            </a:pPr>
            <a:r>
              <a:rPr lang="en-US" sz="1500" u="none" strike="noStrike" spc="-44" dirty="0">
                <a:solidFill>
                  <a:srgbClr val="405D72"/>
                </a:solidFill>
                <a:latin typeface="Poppins"/>
                <a:ea typeface="Poppins"/>
                <a:cs typeface="Poppins"/>
                <a:sym typeface="Poppins"/>
              </a:rPr>
              <a:t> - Measurable**: </a:t>
            </a:r>
            <a:r>
              <a:rPr lang="en-US" sz="1500" u="none" strike="noStrike" spc="-44" dirty="0" err="1">
                <a:solidFill>
                  <a:srgbClr val="405D72"/>
                </a:solidFill>
                <a:latin typeface="Poppins"/>
                <a:ea typeface="Poppins"/>
                <a:cs typeface="Poppins"/>
                <a:sym typeface="Poppins"/>
              </a:rPr>
              <a:t>Tambahkan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setidaknya</a:t>
            </a:r>
            <a:r>
              <a:rPr lang="en-US" sz="1500" u="none" strike="noStrike" spc="-44" dirty="0">
                <a:solidFill>
                  <a:srgbClr val="405D72"/>
                </a:solidFill>
                <a:latin typeface="Poppins"/>
                <a:ea typeface="Poppins"/>
                <a:cs typeface="Poppins"/>
                <a:sym typeface="Poppins"/>
              </a:rPr>
              <a:t> 3 </a:t>
            </a:r>
            <a:r>
              <a:rPr lang="en-US" sz="1500" u="none" strike="noStrike" spc="-44" dirty="0" err="1">
                <a:solidFill>
                  <a:srgbClr val="405D72"/>
                </a:solidFill>
                <a:latin typeface="Poppins"/>
                <a:ea typeface="Poppins"/>
                <a:cs typeface="Poppins"/>
                <a:sym typeface="Poppins"/>
              </a:rPr>
              <a:t>fitur</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tambahan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terkait</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geografis</a:t>
            </a:r>
            <a:r>
              <a:rPr lang="en-US" sz="1500" u="none" strike="noStrike" spc="-44" dirty="0">
                <a:solidFill>
                  <a:srgbClr val="405D72"/>
                </a:solidFill>
                <a:latin typeface="Poppins"/>
                <a:ea typeface="Poppins"/>
                <a:cs typeface="Poppins"/>
                <a:sym typeface="Poppins"/>
              </a:rPr>
              <a:t> dan </a:t>
            </a:r>
            <a:r>
              <a:rPr lang="en-US" sz="1500" u="none" strike="noStrike" spc="-44" dirty="0" err="1">
                <a:solidFill>
                  <a:srgbClr val="405D72"/>
                </a:solidFill>
                <a:latin typeface="Poppins"/>
                <a:ea typeface="Poppins"/>
                <a:cs typeface="Poppins"/>
                <a:sym typeface="Poppins"/>
              </a:rPr>
              <a:t>infrastruktur</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untuk</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meningkatkan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akurasi</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prediksi</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sebesar</a:t>
            </a:r>
            <a:r>
              <a:rPr lang="en-US" sz="1500" u="none" strike="noStrike" spc="-44" dirty="0">
                <a:solidFill>
                  <a:srgbClr val="405D72"/>
                </a:solidFill>
                <a:latin typeface="Poppins"/>
                <a:ea typeface="Poppins"/>
                <a:cs typeface="Poppins"/>
                <a:sym typeface="Poppins"/>
              </a:rPr>
              <a:t> 5%.</a:t>
            </a:r>
          </a:p>
          <a:p>
            <a:pPr algn="just">
              <a:lnSpc>
                <a:spcPts val="1739"/>
              </a:lnSpc>
              <a:spcBef>
                <a:spcPct val="0"/>
              </a:spcBef>
            </a:pPr>
            <a:r>
              <a:rPr lang="en-US" sz="1500" u="none" strike="noStrike" spc="-44" dirty="0">
                <a:solidFill>
                  <a:srgbClr val="405D72"/>
                </a:solidFill>
                <a:latin typeface="Poppins"/>
                <a:ea typeface="Poppins"/>
                <a:cs typeface="Poppins"/>
                <a:sym typeface="Poppins"/>
              </a:rPr>
              <a:t> - Actionable: </a:t>
            </a:r>
            <a:r>
              <a:rPr lang="en-US" sz="1500" u="none" strike="noStrike" spc="-44" dirty="0" err="1">
                <a:solidFill>
                  <a:srgbClr val="405D72"/>
                </a:solidFill>
                <a:latin typeface="Poppins"/>
                <a:ea typeface="Poppins"/>
                <a:cs typeface="Poppins"/>
                <a:sym typeface="Poppins"/>
              </a:rPr>
              <a:t>Gunakan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pendekatan</a:t>
            </a:r>
            <a:r>
              <a:rPr lang="en-US" sz="1500" u="none" strike="noStrike" spc="-44" dirty="0">
                <a:solidFill>
                  <a:srgbClr val="405D72"/>
                </a:solidFill>
                <a:latin typeface="Poppins"/>
                <a:ea typeface="Poppins"/>
                <a:cs typeface="Poppins"/>
                <a:sym typeface="Poppins"/>
              </a:rPr>
              <a:t> data enrichment </a:t>
            </a:r>
            <a:r>
              <a:rPr lang="en-US" sz="1500" u="none" strike="noStrike" spc="-44" dirty="0" err="1">
                <a:solidFill>
                  <a:srgbClr val="405D72"/>
                </a:solidFill>
                <a:latin typeface="Poppins"/>
                <a:ea typeface="Poppins"/>
                <a:cs typeface="Poppins"/>
                <a:sym typeface="Poppins"/>
              </a:rPr>
              <a:t>dengan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mengintegrasikan</a:t>
            </a:r>
            <a:r>
              <a:rPr lang="en-US" sz="1500" u="none" strike="noStrike" spc="-44" dirty="0">
                <a:solidFill>
                  <a:srgbClr val="405D72"/>
                </a:solidFill>
                <a:latin typeface="Poppins"/>
                <a:ea typeface="Poppins"/>
                <a:cs typeface="Poppins"/>
                <a:sym typeface="Poppins"/>
              </a:rPr>
              <a:t> data </a:t>
            </a:r>
            <a:r>
              <a:rPr lang="en-US" sz="1500" u="none" strike="noStrike" spc="-44" dirty="0" err="1">
                <a:solidFill>
                  <a:srgbClr val="405D72"/>
                </a:solidFill>
                <a:latin typeface="Poppins"/>
                <a:ea typeface="Poppins"/>
                <a:cs typeface="Poppins"/>
                <a:sym typeface="Poppins"/>
              </a:rPr>
              <a:t>eksternal</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dari</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sumber</a:t>
            </a:r>
            <a:r>
              <a:rPr lang="en-US" sz="1500" u="none" strike="noStrike" spc="-44" dirty="0">
                <a:solidFill>
                  <a:srgbClr val="405D72"/>
                </a:solidFill>
                <a:latin typeface="Poppins"/>
                <a:ea typeface="Poppins"/>
                <a:cs typeface="Poppins"/>
                <a:sym typeface="Poppins"/>
              </a:rPr>
              <a:t> GIS (Geographic Information System).</a:t>
            </a:r>
          </a:p>
          <a:p>
            <a:pPr algn="just">
              <a:lnSpc>
                <a:spcPts val="1739"/>
              </a:lnSpc>
              <a:spcBef>
                <a:spcPct val="0"/>
              </a:spcBef>
            </a:pPr>
            <a:r>
              <a:rPr lang="en-US" sz="1500" u="none" strike="noStrike" spc="-44" dirty="0">
                <a:solidFill>
                  <a:srgbClr val="405D72"/>
                </a:solidFill>
                <a:latin typeface="Poppins"/>
                <a:ea typeface="Poppins"/>
                <a:cs typeface="Poppins"/>
                <a:sym typeface="Poppins"/>
              </a:rPr>
              <a:t> - Realistic: </a:t>
            </a:r>
            <a:r>
              <a:rPr lang="en-US" sz="1500" u="none" strike="noStrike" spc="-44" dirty="0" err="1">
                <a:solidFill>
                  <a:srgbClr val="405D72"/>
                </a:solidFill>
                <a:latin typeface="Poppins"/>
                <a:ea typeface="Poppins"/>
                <a:cs typeface="Poppins"/>
                <a:sym typeface="Poppins"/>
              </a:rPr>
              <a:t>Pastikan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fitur</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tambahan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dapat</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diukur</a:t>
            </a:r>
            <a:r>
              <a:rPr lang="en-US" sz="1500" u="none" strike="noStrike" spc="-44" dirty="0">
                <a:solidFill>
                  <a:srgbClr val="405D72"/>
                </a:solidFill>
                <a:latin typeface="Poppins"/>
                <a:ea typeface="Poppins"/>
                <a:cs typeface="Poppins"/>
                <a:sym typeface="Poppins"/>
              </a:rPr>
              <a:t> dan </a:t>
            </a:r>
            <a:r>
              <a:rPr lang="en-US" sz="1500" u="none" strike="noStrike" spc="-44" dirty="0" err="1">
                <a:solidFill>
                  <a:srgbClr val="405D72"/>
                </a:solidFill>
                <a:latin typeface="Poppins"/>
                <a:ea typeface="Poppins"/>
                <a:cs typeface="Poppins"/>
                <a:sym typeface="Poppins"/>
              </a:rPr>
              <a:t>diakses</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secara</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publik</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untuk</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keberlanjutan</a:t>
            </a:r>
            <a:r>
              <a:rPr lang="en-US" sz="1500" u="none" strike="noStrike" spc="-44" dirty="0">
                <a:solidFill>
                  <a:srgbClr val="405D72"/>
                </a:solidFill>
                <a:latin typeface="Poppins"/>
                <a:ea typeface="Poppins"/>
                <a:cs typeface="Poppins"/>
                <a:sym typeface="Poppins"/>
              </a:rPr>
              <a:t> </a:t>
            </a:r>
            <a:r>
              <a:rPr lang="en-US" sz="1500" u="none" strike="noStrike" spc="-44" dirty="0" err="1">
                <a:solidFill>
                  <a:srgbClr val="405D72"/>
                </a:solidFill>
                <a:latin typeface="Poppins"/>
                <a:ea typeface="Poppins"/>
                <a:cs typeface="Poppins"/>
                <a:sym typeface="Poppins"/>
              </a:rPr>
              <a:t>penelitian</a:t>
            </a:r>
            <a:r>
              <a:rPr lang="en-US" sz="1500" u="none" strike="noStrike" spc="-44" dirty="0">
                <a:solidFill>
                  <a:srgbClr val="405D72"/>
                </a:solidFill>
                <a:latin typeface="Poppins"/>
                <a:ea typeface="Poppins"/>
                <a:cs typeface="Poppins"/>
                <a:sym typeface="Poppins"/>
              </a:rPr>
              <a:t>.</a:t>
            </a:r>
          </a:p>
          <a:p>
            <a:pPr algn="just">
              <a:lnSpc>
                <a:spcPts val="1739"/>
              </a:lnSpc>
              <a:spcBef>
                <a:spcPct val="0"/>
              </a:spcBef>
            </a:pPr>
            <a:endParaRPr lang="en-US" sz="1500" u="none" strike="noStrike" spc="-44" dirty="0">
              <a:solidFill>
                <a:srgbClr val="405D72"/>
              </a:solidFill>
              <a:latin typeface="Poppins"/>
              <a:ea typeface="Poppins"/>
              <a:cs typeface="Poppins"/>
              <a:sym typeface="Poppins"/>
            </a:endParaRPr>
          </a:p>
          <a:p>
            <a:pPr algn="just">
              <a:lnSpc>
                <a:spcPts val="1739"/>
              </a:lnSpc>
              <a:spcBef>
                <a:spcPct val="0"/>
              </a:spcBef>
            </a:pPr>
            <a:endParaRPr lang="en-US" sz="1500" u="none" strike="noStrike" spc="-44" dirty="0">
              <a:solidFill>
                <a:srgbClr val="405D72"/>
              </a:solidFill>
              <a:latin typeface="Poppins"/>
              <a:ea typeface="Poppins"/>
              <a:cs typeface="Poppins"/>
              <a:sym typeface="Poppins"/>
            </a:endParaRPr>
          </a:p>
        </p:txBody>
      </p:sp>
      <p:grpSp>
        <p:nvGrpSpPr>
          <p:cNvPr id="12" name="Group 12"/>
          <p:cNvGrpSpPr/>
          <p:nvPr/>
        </p:nvGrpSpPr>
        <p:grpSpPr>
          <a:xfrm>
            <a:off x="1028700" y="3660202"/>
            <a:ext cx="7300841" cy="4617535"/>
            <a:chOff x="0" y="0"/>
            <a:chExt cx="2665031" cy="1685542"/>
          </a:xfrm>
        </p:grpSpPr>
        <p:sp>
          <p:nvSpPr>
            <p:cNvPr id="13" name="Freeform 13"/>
            <p:cNvSpPr/>
            <p:nvPr/>
          </p:nvSpPr>
          <p:spPr>
            <a:xfrm>
              <a:off x="0" y="0"/>
              <a:ext cx="2665031" cy="1685542"/>
            </a:xfrm>
            <a:custGeom>
              <a:avLst/>
              <a:gdLst/>
              <a:ahLst/>
              <a:cxnLst/>
              <a:rect l="l" t="t" r="r" b="b"/>
              <a:pathLst>
                <a:path w="2665031" h="1685542">
                  <a:moveTo>
                    <a:pt x="0" y="0"/>
                  </a:moveTo>
                  <a:lnTo>
                    <a:pt x="2665031" y="0"/>
                  </a:lnTo>
                  <a:lnTo>
                    <a:pt x="2665031" y="1685542"/>
                  </a:lnTo>
                  <a:lnTo>
                    <a:pt x="0" y="1685542"/>
                  </a:lnTo>
                  <a:close/>
                </a:path>
              </a:pathLst>
            </a:custGeom>
            <a:blipFill>
              <a:blip r:embed="rId4"/>
              <a:stretch>
                <a:fillRect l="-46539" t="-30224" b="-28100"/>
              </a:stretch>
            </a:blipFill>
          </p:spPr>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7038309" y="2624950"/>
            <a:ext cx="624230" cy="689150"/>
          </a:xfrm>
          <a:custGeom>
            <a:avLst/>
            <a:gdLst/>
            <a:ahLst/>
            <a:cxnLst/>
            <a:rect l="l" t="t" r="r" b="b"/>
            <a:pathLst>
              <a:path w="624230" h="689150">
                <a:moveTo>
                  <a:pt x="0" y="0"/>
                </a:moveTo>
                <a:lnTo>
                  <a:pt x="624230" y="0"/>
                </a:lnTo>
                <a:lnTo>
                  <a:pt x="624230" y="689149"/>
                </a:lnTo>
                <a:lnTo>
                  <a:pt x="0" y="6891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5143500"/>
            <a:ext cx="833985" cy="5143500"/>
            <a:chOff x="0" y="0"/>
            <a:chExt cx="219650" cy="1354667"/>
          </a:xfrm>
        </p:grpSpPr>
        <p:sp>
          <p:nvSpPr>
            <p:cNvPr id="4" name="Freeform 4"/>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5" name="TextBox 5"/>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6" name="Group 6"/>
          <p:cNvGrpSpPr/>
          <p:nvPr/>
        </p:nvGrpSpPr>
        <p:grpSpPr>
          <a:xfrm>
            <a:off x="17454015" y="1604542"/>
            <a:ext cx="833985" cy="984635"/>
            <a:chOff x="0" y="0"/>
            <a:chExt cx="219650" cy="259328"/>
          </a:xfrm>
        </p:grpSpPr>
        <p:sp>
          <p:nvSpPr>
            <p:cNvPr id="7" name="Freeform 7"/>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8" name="TextBox 8"/>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9" name="TextBox 9"/>
          <p:cNvSpPr txBox="1"/>
          <p:nvPr/>
        </p:nvSpPr>
        <p:spPr>
          <a:xfrm>
            <a:off x="1851343" y="2955753"/>
            <a:ext cx="14585313" cy="3875573"/>
          </a:xfrm>
          <a:prstGeom prst="rect">
            <a:avLst/>
          </a:prstGeom>
        </p:spPr>
        <p:txBody>
          <a:bodyPr lIns="0" tIns="0" rIns="0" bIns="0" rtlCol="0" anchor="t">
            <a:spAutoFit/>
          </a:bodyPr>
          <a:lstStyle/>
          <a:p>
            <a:pPr algn="ctr">
              <a:lnSpc>
                <a:spcPts val="31719"/>
              </a:lnSpc>
            </a:pPr>
            <a:r>
              <a:rPr lang="en-US" sz="22656">
                <a:solidFill>
                  <a:srgbClr val="405D72"/>
                </a:solidFill>
                <a:latin typeface="Anton"/>
                <a:ea typeface="Anton"/>
                <a:cs typeface="Anton"/>
                <a:sym typeface="Anton"/>
              </a:rPr>
              <a:t>THANK YOU</a:t>
            </a:r>
          </a:p>
        </p:txBody>
      </p:sp>
      <p:sp>
        <p:nvSpPr>
          <p:cNvPr id="10" name="TextBox 10"/>
          <p:cNvSpPr txBox="1"/>
          <p:nvPr/>
        </p:nvSpPr>
        <p:spPr>
          <a:xfrm>
            <a:off x="7662539" y="2618807"/>
            <a:ext cx="3587152" cy="672860"/>
          </a:xfrm>
          <a:prstGeom prst="rect">
            <a:avLst/>
          </a:prstGeom>
        </p:spPr>
        <p:txBody>
          <a:bodyPr lIns="0" tIns="0" rIns="0" bIns="0" rtlCol="0" anchor="t">
            <a:spAutoFit/>
          </a:bodyPr>
          <a:lstStyle/>
          <a:p>
            <a:pPr marL="0" lvl="1" indent="0" algn="r">
              <a:lnSpc>
                <a:spcPts val="4930"/>
              </a:lnSpc>
            </a:pPr>
            <a:r>
              <a:rPr lang="en-US" sz="4250" b="1" spc="-127">
                <a:solidFill>
                  <a:srgbClr val="405D72"/>
                </a:solidFill>
                <a:latin typeface="Poppins Bold"/>
                <a:ea typeface="Poppins Bold"/>
                <a:cs typeface="Poppins Bold"/>
                <a:sym typeface="Poppins Bold"/>
              </a:rPr>
              <a:t>Salford &amp; Co.</a:t>
            </a:r>
          </a:p>
        </p:txBody>
      </p:sp>
      <p:sp>
        <p:nvSpPr>
          <p:cNvPr id="11" name="Freeform 11"/>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4">
              <a:alphaModFix amt="12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1028700" y="339550"/>
            <a:ext cx="599867" cy="662253"/>
          </a:xfrm>
          <a:custGeom>
            <a:avLst/>
            <a:gdLst/>
            <a:ahLst/>
            <a:cxnLst/>
            <a:rect l="l" t="t" r="r" b="b"/>
            <a:pathLst>
              <a:path w="599867" h="662253">
                <a:moveTo>
                  <a:pt x="0" y="0"/>
                </a:moveTo>
                <a:lnTo>
                  <a:pt x="599867" y="0"/>
                </a:lnTo>
                <a:lnTo>
                  <a:pt x="599867" y="662254"/>
                </a:lnTo>
                <a:lnTo>
                  <a:pt x="0" y="662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0" y="5143500"/>
            <a:ext cx="833985" cy="5143500"/>
            <a:chOff x="0" y="0"/>
            <a:chExt cx="219650" cy="1354667"/>
          </a:xfrm>
        </p:grpSpPr>
        <p:sp>
          <p:nvSpPr>
            <p:cNvPr id="4" name="Freeform 4"/>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5" name="TextBox 5"/>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6" name="Group 6"/>
          <p:cNvGrpSpPr/>
          <p:nvPr/>
        </p:nvGrpSpPr>
        <p:grpSpPr>
          <a:xfrm>
            <a:off x="17454015" y="1604542"/>
            <a:ext cx="833985" cy="984635"/>
            <a:chOff x="0" y="0"/>
            <a:chExt cx="219650" cy="259328"/>
          </a:xfrm>
        </p:grpSpPr>
        <p:sp>
          <p:nvSpPr>
            <p:cNvPr id="7" name="Freeform 7"/>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8" name="TextBox 8"/>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9" name="Freeform 9"/>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5">
              <a:alphaModFix amt="12000"/>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628567" y="332532"/>
            <a:ext cx="3447151" cy="647715"/>
          </a:xfrm>
          <a:prstGeom prst="rect">
            <a:avLst/>
          </a:prstGeom>
        </p:spPr>
        <p:txBody>
          <a:bodyPr lIns="0" tIns="0" rIns="0" bIns="0" rtlCol="0" anchor="t">
            <a:spAutoFit/>
          </a:bodyPr>
          <a:lstStyle/>
          <a:p>
            <a:pPr marL="0" lvl="1" indent="0" algn="r">
              <a:lnSpc>
                <a:spcPts val="4738"/>
              </a:lnSpc>
            </a:pPr>
            <a:r>
              <a:rPr lang="en-US" sz="4084" b="1" spc="-122">
                <a:solidFill>
                  <a:srgbClr val="405D72"/>
                </a:solidFill>
                <a:latin typeface="Poppins Bold"/>
                <a:ea typeface="Poppins Bold"/>
                <a:cs typeface="Poppins Bold"/>
                <a:sym typeface="Poppins Bold"/>
              </a:rPr>
              <a:t>Salford &amp; Co.</a:t>
            </a:r>
          </a:p>
        </p:txBody>
      </p:sp>
      <p:sp>
        <p:nvSpPr>
          <p:cNvPr id="11" name="TextBox 11"/>
          <p:cNvSpPr txBox="1"/>
          <p:nvPr/>
        </p:nvSpPr>
        <p:spPr>
          <a:xfrm>
            <a:off x="3352143" y="1480717"/>
            <a:ext cx="11938827" cy="2422525"/>
          </a:xfrm>
          <a:prstGeom prst="rect">
            <a:avLst/>
          </a:prstGeom>
        </p:spPr>
        <p:txBody>
          <a:bodyPr lIns="0" tIns="0" rIns="0" bIns="0" rtlCol="0" anchor="t">
            <a:spAutoFit/>
          </a:bodyPr>
          <a:lstStyle/>
          <a:p>
            <a:pPr algn="ctr">
              <a:lnSpc>
                <a:spcPts val="9799"/>
              </a:lnSpc>
            </a:pPr>
            <a:r>
              <a:rPr lang="en-US" sz="6999" spc="-209">
                <a:solidFill>
                  <a:srgbClr val="405D72"/>
                </a:solidFill>
                <a:latin typeface="Anton"/>
                <a:ea typeface="Anton"/>
                <a:cs typeface="Anton"/>
                <a:sym typeface="Anton"/>
              </a:rPr>
              <a:t>3. EXPLORATORY DATA ANALYSIS ( EDA )</a:t>
            </a:r>
          </a:p>
          <a:p>
            <a:pPr algn="ctr">
              <a:lnSpc>
                <a:spcPts val="9799"/>
              </a:lnSpc>
            </a:pPr>
            <a:endParaRPr lang="en-US" sz="6999" spc="-209">
              <a:solidFill>
                <a:srgbClr val="405D72"/>
              </a:solidFill>
              <a:latin typeface="Anton"/>
              <a:ea typeface="Anton"/>
              <a:cs typeface="Anton"/>
              <a:sym typeface="Anton"/>
            </a:endParaRPr>
          </a:p>
        </p:txBody>
      </p:sp>
      <p:grpSp>
        <p:nvGrpSpPr>
          <p:cNvPr id="12" name="Group 12"/>
          <p:cNvGrpSpPr/>
          <p:nvPr/>
        </p:nvGrpSpPr>
        <p:grpSpPr>
          <a:xfrm>
            <a:off x="1628900" y="3903242"/>
            <a:ext cx="1183466" cy="1088728"/>
            <a:chOff x="0" y="0"/>
            <a:chExt cx="249474" cy="229504"/>
          </a:xfrm>
        </p:grpSpPr>
        <p:sp>
          <p:nvSpPr>
            <p:cNvPr id="13" name="Freeform 13"/>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4" name="TextBox 14"/>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A</a:t>
              </a:r>
            </a:p>
          </p:txBody>
        </p:sp>
      </p:grpSp>
      <p:grpSp>
        <p:nvGrpSpPr>
          <p:cNvPr id="15" name="Group 15"/>
          <p:cNvGrpSpPr/>
          <p:nvPr/>
        </p:nvGrpSpPr>
        <p:grpSpPr>
          <a:xfrm>
            <a:off x="1628567" y="5219764"/>
            <a:ext cx="1183466" cy="1088728"/>
            <a:chOff x="0" y="0"/>
            <a:chExt cx="249474" cy="229504"/>
          </a:xfrm>
        </p:grpSpPr>
        <p:sp>
          <p:nvSpPr>
            <p:cNvPr id="16" name="Freeform 16"/>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17" name="TextBox 17"/>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B</a:t>
              </a:r>
            </a:p>
          </p:txBody>
        </p:sp>
      </p:grpSp>
      <p:grpSp>
        <p:nvGrpSpPr>
          <p:cNvPr id="18" name="Group 18"/>
          <p:cNvGrpSpPr/>
          <p:nvPr/>
        </p:nvGrpSpPr>
        <p:grpSpPr>
          <a:xfrm>
            <a:off x="1628567" y="6534603"/>
            <a:ext cx="1183466" cy="1088728"/>
            <a:chOff x="0" y="0"/>
            <a:chExt cx="249474" cy="229504"/>
          </a:xfrm>
        </p:grpSpPr>
        <p:sp>
          <p:nvSpPr>
            <p:cNvPr id="19" name="Freeform 19"/>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20" name="TextBox 20"/>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C</a:t>
              </a:r>
            </a:p>
          </p:txBody>
        </p:sp>
      </p:grpSp>
      <p:sp>
        <p:nvSpPr>
          <p:cNvPr id="21" name="TextBox 21"/>
          <p:cNvSpPr txBox="1"/>
          <p:nvPr/>
        </p:nvSpPr>
        <p:spPr>
          <a:xfrm>
            <a:off x="3530329" y="4040111"/>
            <a:ext cx="10953063" cy="813860"/>
          </a:xfrm>
          <a:prstGeom prst="rect">
            <a:avLst/>
          </a:prstGeom>
        </p:spPr>
        <p:txBody>
          <a:bodyPr lIns="0" tIns="0" rIns="0" bIns="0" rtlCol="0" anchor="t">
            <a:spAutoFit/>
          </a:bodyPr>
          <a:lstStyle/>
          <a:p>
            <a:pPr marL="0" lvl="1" indent="0" algn="l">
              <a:lnSpc>
                <a:spcPts val="5942"/>
              </a:lnSpc>
              <a:spcBef>
                <a:spcPct val="0"/>
              </a:spcBef>
            </a:pPr>
            <a:r>
              <a:rPr lang="en-US" sz="5122" b="1" spc="-153">
                <a:solidFill>
                  <a:srgbClr val="405D72"/>
                </a:solidFill>
                <a:latin typeface="Poppins Bold"/>
                <a:ea typeface="Poppins Bold"/>
                <a:cs typeface="Poppins Bold"/>
                <a:sym typeface="Poppins Bold"/>
              </a:rPr>
              <a:t>Analisis Univariate</a:t>
            </a:r>
          </a:p>
        </p:txBody>
      </p:sp>
      <p:grpSp>
        <p:nvGrpSpPr>
          <p:cNvPr id="22" name="Group 22"/>
          <p:cNvGrpSpPr/>
          <p:nvPr/>
        </p:nvGrpSpPr>
        <p:grpSpPr>
          <a:xfrm>
            <a:off x="1628567" y="7849442"/>
            <a:ext cx="1183466" cy="1088728"/>
            <a:chOff x="0" y="0"/>
            <a:chExt cx="249474" cy="229504"/>
          </a:xfrm>
        </p:grpSpPr>
        <p:sp>
          <p:nvSpPr>
            <p:cNvPr id="23" name="Freeform 23"/>
            <p:cNvSpPr/>
            <p:nvPr/>
          </p:nvSpPr>
          <p:spPr>
            <a:xfrm>
              <a:off x="0" y="0"/>
              <a:ext cx="249474" cy="229504"/>
            </a:xfrm>
            <a:custGeom>
              <a:avLst/>
              <a:gdLst/>
              <a:ahLst/>
              <a:cxnLst/>
              <a:rect l="l" t="t" r="r" b="b"/>
              <a:pathLst>
                <a:path w="249474" h="229504">
                  <a:moveTo>
                    <a:pt x="0" y="0"/>
                  </a:moveTo>
                  <a:lnTo>
                    <a:pt x="249474" y="0"/>
                  </a:lnTo>
                  <a:lnTo>
                    <a:pt x="249474" y="229504"/>
                  </a:lnTo>
                  <a:lnTo>
                    <a:pt x="0" y="229504"/>
                  </a:lnTo>
                  <a:close/>
                </a:path>
              </a:pathLst>
            </a:custGeom>
            <a:solidFill>
              <a:srgbClr val="405D72"/>
            </a:solidFill>
          </p:spPr>
        </p:sp>
        <p:sp>
          <p:nvSpPr>
            <p:cNvPr id="24" name="TextBox 24"/>
            <p:cNvSpPr txBox="1"/>
            <p:nvPr/>
          </p:nvSpPr>
          <p:spPr>
            <a:xfrm>
              <a:off x="0" y="-9525"/>
              <a:ext cx="249474" cy="239029"/>
            </a:xfrm>
            <a:prstGeom prst="rect">
              <a:avLst/>
            </a:prstGeom>
          </p:spPr>
          <p:txBody>
            <a:bodyPr lIns="50800" tIns="50800" rIns="50800" bIns="50800" rtlCol="0" anchor="ctr"/>
            <a:lstStyle/>
            <a:p>
              <a:pPr algn="ctr">
                <a:lnSpc>
                  <a:spcPts val="2779"/>
                </a:lnSpc>
              </a:pPr>
              <a:r>
                <a:rPr lang="en-US" sz="2396" b="1" spc="-71">
                  <a:solidFill>
                    <a:srgbClr val="FFFFFF"/>
                  </a:solidFill>
                  <a:latin typeface="Poppins Bold"/>
                  <a:ea typeface="Poppins Bold"/>
                  <a:cs typeface="Poppins Bold"/>
                  <a:sym typeface="Poppins Bold"/>
                </a:rPr>
                <a:t>D</a:t>
              </a:r>
            </a:p>
          </p:txBody>
        </p:sp>
      </p:grpSp>
      <p:sp>
        <p:nvSpPr>
          <p:cNvPr id="25" name="TextBox 25"/>
          <p:cNvSpPr txBox="1"/>
          <p:nvPr/>
        </p:nvSpPr>
        <p:spPr>
          <a:xfrm>
            <a:off x="3530329" y="5452045"/>
            <a:ext cx="10202153" cy="813860"/>
          </a:xfrm>
          <a:prstGeom prst="rect">
            <a:avLst/>
          </a:prstGeom>
        </p:spPr>
        <p:txBody>
          <a:bodyPr lIns="0" tIns="0" rIns="0" bIns="0" rtlCol="0" anchor="t">
            <a:spAutoFit/>
          </a:bodyPr>
          <a:lstStyle/>
          <a:p>
            <a:pPr marL="0" lvl="1" indent="0" algn="l">
              <a:lnSpc>
                <a:spcPts val="5942"/>
              </a:lnSpc>
              <a:spcBef>
                <a:spcPct val="0"/>
              </a:spcBef>
            </a:pPr>
            <a:r>
              <a:rPr lang="en-US" sz="5122" b="1" spc="-153">
                <a:solidFill>
                  <a:srgbClr val="405D72"/>
                </a:solidFill>
                <a:latin typeface="Poppins Bold"/>
                <a:ea typeface="Poppins Bold"/>
                <a:cs typeface="Poppins Bold"/>
                <a:sym typeface="Poppins Bold"/>
              </a:rPr>
              <a:t>Analisis Bivariate</a:t>
            </a:r>
          </a:p>
        </p:txBody>
      </p:sp>
      <p:sp>
        <p:nvSpPr>
          <p:cNvPr id="26" name="TextBox 26"/>
          <p:cNvSpPr txBox="1"/>
          <p:nvPr/>
        </p:nvSpPr>
        <p:spPr>
          <a:xfrm>
            <a:off x="3530329" y="6811869"/>
            <a:ext cx="10202153" cy="813860"/>
          </a:xfrm>
          <a:prstGeom prst="rect">
            <a:avLst/>
          </a:prstGeom>
        </p:spPr>
        <p:txBody>
          <a:bodyPr lIns="0" tIns="0" rIns="0" bIns="0" rtlCol="0" anchor="t">
            <a:spAutoFit/>
          </a:bodyPr>
          <a:lstStyle/>
          <a:p>
            <a:pPr marL="0" lvl="1" indent="0" algn="l">
              <a:lnSpc>
                <a:spcPts val="5942"/>
              </a:lnSpc>
              <a:spcBef>
                <a:spcPct val="0"/>
              </a:spcBef>
            </a:pPr>
            <a:r>
              <a:rPr lang="en-US" sz="5122" b="1" spc="-153">
                <a:solidFill>
                  <a:srgbClr val="405D72"/>
                </a:solidFill>
                <a:latin typeface="Poppins Bold"/>
                <a:ea typeface="Poppins Bold"/>
                <a:cs typeface="Poppins Bold"/>
                <a:sym typeface="Poppins Bold"/>
              </a:rPr>
              <a:t>Analisis Korelasi</a:t>
            </a:r>
          </a:p>
        </p:txBody>
      </p:sp>
      <p:sp>
        <p:nvSpPr>
          <p:cNvPr id="27" name="TextBox 27"/>
          <p:cNvSpPr txBox="1"/>
          <p:nvPr/>
        </p:nvSpPr>
        <p:spPr>
          <a:xfrm>
            <a:off x="3530329" y="8081723"/>
            <a:ext cx="10202153" cy="813860"/>
          </a:xfrm>
          <a:prstGeom prst="rect">
            <a:avLst/>
          </a:prstGeom>
        </p:spPr>
        <p:txBody>
          <a:bodyPr lIns="0" tIns="0" rIns="0" bIns="0" rtlCol="0" anchor="t">
            <a:spAutoFit/>
          </a:bodyPr>
          <a:lstStyle/>
          <a:p>
            <a:pPr marL="0" lvl="1" indent="0" algn="l">
              <a:lnSpc>
                <a:spcPts val="5942"/>
              </a:lnSpc>
              <a:spcBef>
                <a:spcPct val="0"/>
              </a:spcBef>
            </a:pPr>
            <a:r>
              <a:rPr lang="en-US" sz="5122" b="1" spc="-153">
                <a:solidFill>
                  <a:srgbClr val="405D72"/>
                </a:solidFill>
                <a:latin typeface="Poppins Bold"/>
                <a:ea typeface="Poppins Bold"/>
                <a:cs typeface="Poppins Bold"/>
                <a:sym typeface="Poppins Bold"/>
              </a:rPr>
              <a:t>Analisis Geospasial Multivariat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sp>
        <p:nvSpPr>
          <p:cNvPr id="9" name="Freeform 9"/>
          <p:cNvSpPr/>
          <p:nvPr/>
        </p:nvSpPr>
        <p:spPr>
          <a:xfrm>
            <a:off x="930289" y="4967882"/>
            <a:ext cx="7257379" cy="4761044"/>
          </a:xfrm>
          <a:custGeom>
            <a:avLst/>
            <a:gdLst/>
            <a:ahLst/>
            <a:cxnLst/>
            <a:rect l="l" t="t" r="r" b="b"/>
            <a:pathLst>
              <a:path w="7257379" h="4761044">
                <a:moveTo>
                  <a:pt x="0" y="0"/>
                </a:moveTo>
                <a:lnTo>
                  <a:pt x="7257379" y="0"/>
                </a:lnTo>
                <a:lnTo>
                  <a:pt x="7257379" y="4761044"/>
                </a:lnTo>
                <a:lnTo>
                  <a:pt x="0" y="4761044"/>
                </a:lnTo>
                <a:lnTo>
                  <a:pt x="0" y="0"/>
                </a:lnTo>
                <a:close/>
              </a:path>
            </a:pathLst>
          </a:custGeom>
          <a:blipFill>
            <a:blip r:embed="rId5"/>
            <a:stretch>
              <a:fillRect r="-733"/>
            </a:stretch>
          </a:blipFill>
        </p:spPr>
      </p:sp>
      <p:sp>
        <p:nvSpPr>
          <p:cNvPr id="10" name="Freeform 10"/>
          <p:cNvSpPr/>
          <p:nvPr/>
        </p:nvSpPr>
        <p:spPr>
          <a:xfrm>
            <a:off x="8282918" y="5063572"/>
            <a:ext cx="9770375" cy="4665354"/>
          </a:xfrm>
          <a:custGeom>
            <a:avLst/>
            <a:gdLst/>
            <a:ahLst/>
            <a:cxnLst/>
            <a:rect l="l" t="t" r="r" b="b"/>
            <a:pathLst>
              <a:path w="9770375" h="4665354">
                <a:moveTo>
                  <a:pt x="0" y="0"/>
                </a:moveTo>
                <a:lnTo>
                  <a:pt x="9770375" y="0"/>
                </a:lnTo>
                <a:lnTo>
                  <a:pt x="9770375" y="4665354"/>
                </a:lnTo>
                <a:lnTo>
                  <a:pt x="0" y="4665354"/>
                </a:lnTo>
                <a:lnTo>
                  <a:pt x="0" y="0"/>
                </a:lnTo>
                <a:close/>
              </a:path>
            </a:pathLst>
          </a:custGeom>
          <a:blipFill>
            <a:blip r:embed="rId6"/>
            <a:stretch>
              <a:fillRect/>
            </a:stretch>
          </a:blipFill>
        </p:spPr>
      </p:sp>
      <p:sp>
        <p:nvSpPr>
          <p:cNvPr id="11" name="TextBox 11"/>
          <p:cNvSpPr txBox="1"/>
          <p:nvPr/>
        </p:nvSpPr>
        <p:spPr>
          <a:xfrm>
            <a:off x="3275049" y="101600"/>
            <a:ext cx="11737901" cy="1749425"/>
          </a:xfrm>
          <a:prstGeom prst="rect">
            <a:avLst/>
          </a:prstGeom>
        </p:spPr>
        <p:txBody>
          <a:bodyPr lIns="0" tIns="0" rIns="0" bIns="0" rtlCol="0" anchor="t">
            <a:spAutoFit/>
          </a:bodyPr>
          <a:lstStyle/>
          <a:p>
            <a:pPr algn="ctr">
              <a:lnSpc>
                <a:spcPts val="7000"/>
              </a:lnSpc>
            </a:pPr>
            <a:r>
              <a:rPr lang="en-US" sz="5000" spc="-150">
                <a:solidFill>
                  <a:srgbClr val="405D72"/>
                </a:solidFill>
                <a:latin typeface="Anton"/>
                <a:ea typeface="Anton"/>
                <a:cs typeface="Anton"/>
                <a:sym typeface="Anton"/>
              </a:rPr>
              <a:t>3A. ANALISIS UNIVARIATE</a:t>
            </a:r>
          </a:p>
          <a:p>
            <a:pPr algn="ctr">
              <a:lnSpc>
                <a:spcPts val="7000"/>
              </a:lnSpc>
            </a:pPr>
            <a:endParaRPr lang="en-US" sz="5000" spc="-150">
              <a:solidFill>
                <a:srgbClr val="405D72"/>
              </a:solidFill>
              <a:latin typeface="Anton"/>
              <a:ea typeface="Anton"/>
              <a:cs typeface="Anton"/>
              <a:sym typeface="Anton"/>
            </a:endParaRPr>
          </a:p>
        </p:txBody>
      </p:sp>
      <p:sp>
        <p:nvSpPr>
          <p:cNvPr id="12" name="TextBox 12"/>
          <p:cNvSpPr txBox="1"/>
          <p:nvPr/>
        </p:nvSpPr>
        <p:spPr>
          <a:xfrm>
            <a:off x="1028700" y="1028700"/>
            <a:ext cx="15893046" cy="3822937"/>
          </a:xfrm>
          <a:prstGeom prst="rect">
            <a:avLst/>
          </a:prstGeom>
        </p:spPr>
        <p:txBody>
          <a:bodyPr lIns="0" tIns="0" rIns="0" bIns="0" rtlCol="0" anchor="t">
            <a:spAutoFit/>
          </a:bodyPr>
          <a:lstStyle/>
          <a:p>
            <a:pPr algn="just">
              <a:lnSpc>
                <a:spcPts val="1683"/>
              </a:lnSpc>
              <a:spcBef>
                <a:spcPct val="0"/>
              </a:spcBef>
            </a:pPr>
            <a:r>
              <a:rPr lang="en-US" sz="1451" spc="-43" dirty="0" err="1">
                <a:solidFill>
                  <a:srgbClr val="405D72"/>
                </a:solidFill>
                <a:latin typeface="Poppins"/>
                <a:ea typeface="Poppins"/>
                <a:cs typeface="Poppins"/>
                <a:sym typeface="Poppins"/>
              </a:rPr>
              <a:t>Analisis</a:t>
            </a:r>
            <a:r>
              <a:rPr lang="en-US" sz="1451" spc="-43" dirty="0">
                <a:solidFill>
                  <a:srgbClr val="405D72"/>
                </a:solidFill>
                <a:latin typeface="Poppins"/>
                <a:ea typeface="Poppins"/>
                <a:cs typeface="Poppins"/>
                <a:sym typeface="Poppins"/>
              </a:rPr>
              <a:t> univariate </a:t>
            </a:r>
            <a:r>
              <a:rPr lang="en-US" sz="1451" spc="-43" dirty="0" err="1">
                <a:solidFill>
                  <a:srgbClr val="405D72"/>
                </a:solidFill>
                <a:latin typeface="Poppins"/>
                <a:ea typeface="Poppins"/>
                <a:cs typeface="Poppins"/>
                <a:sym typeface="Poppins"/>
              </a:rPr>
              <a:t>bertujuan</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untuk</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mengeksplorasi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distribusi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dari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setiap</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variabel</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secara</a:t>
            </a:r>
            <a:r>
              <a:rPr lang="en-US" sz="1451" spc="-43" dirty="0">
                <a:solidFill>
                  <a:srgbClr val="405D72"/>
                </a:solidFill>
                <a:latin typeface="Poppins"/>
                <a:ea typeface="Poppins"/>
                <a:cs typeface="Poppins"/>
                <a:sym typeface="Poppins"/>
              </a:rPr>
              <a:t> individual. </a:t>
            </a:r>
            <a:r>
              <a:rPr lang="en-US" sz="1451" spc="-43" dirty="0" err="1">
                <a:solidFill>
                  <a:srgbClr val="405D72"/>
                </a:solidFill>
                <a:latin typeface="Poppins"/>
                <a:ea typeface="Poppins"/>
                <a:cs typeface="Poppins"/>
                <a:sym typeface="Poppins"/>
              </a:rPr>
              <a:t>Fokusnya</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adalah</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untuk</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memahami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karakteristik</a:t>
            </a:r>
            <a:r>
              <a:rPr lang="en-US" sz="1451" spc="-43" dirty="0">
                <a:solidFill>
                  <a:srgbClr val="405D72"/>
                </a:solidFill>
                <a:latin typeface="Poppins"/>
                <a:ea typeface="Poppins"/>
                <a:cs typeface="Poppins"/>
                <a:sym typeface="Poppins"/>
              </a:rPr>
              <a:t> masing-masing </a:t>
            </a:r>
            <a:r>
              <a:rPr lang="en-US" sz="1451" spc="-43" dirty="0" err="1">
                <a:solidFill>
                  <a:srgbClr val="405D72"/>
                </a:solidFill>
                <a:latin typeface="Poppins"/>
                <a:ea typeface="Poppins"/>
                <a:cs typeface="Poppins"/>
                <a:sym typeface="Poppins"/>
              </a:rPr>
              <a:t>variabel</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seperti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rentang</a:t>
            </a:r>
            <a:r>
              <a:rPr lang="en-US" sz="1451" spc="-43" dirty="0">
                <a:solidFill>
                  <a:srgbClr val="405D72"/>
                </a:solidFill>
                <a:latin typeface="Poppins"/>
                <a:ea typeface="Poppins"/>
                <a:cs typeface="Poppins"/>
                <a:sym typeface="Poppins"/>
              </a:rPr>
              <a:t>, rata-rata, </a:t>
            </a:r>
            <a:r>
              <a:rPr lang="en-US" sz="1451" spc="-43" dirty="0" err="1">
                <a:solidFill>
                  <a:srgbClr val="405D72"/>
                </a:solidFill>
                <a:latin typeface="Poppins"/>
                <a:ea typeface="Poppins"/>
                <a:cs typeface="Poppins"/>
                <a:sym typeface="Poppins"/>
              </a:rPr>
              <a:t>distribusi</a:t>
            </a:r>
            <a:r>
              <a:rPr lang="en-US" sz="1451" spc="-43" dirty="0">
                <a:solidFill>
                  <a:srgbClr val="405D72"/>
                </a:solidFill>
                <a:latin typeface="Poppins"/>
                <a:ea typeface="Poppins"/>
                <a:cs typeface="Poppins"/>
                <a:sym typeface="Poppins"/>
              </a:rPr>
              <a:t>, dan </a:t>
            </a:r>
            <a:r>
              <a:rPr lang="en-US" sz="1451" spc="-43" dirty="0" err="1">
                <a:solidFill>
                  <a:srgbClr val="405D72"/>
                </a:solidFill>
                <a:latin typeface="Poppins"/>
                <a:ea typeface="Poppins"/>
                <a:cs typeface="Poppins"/>
                <a:sym typeface="Poppins"/>
              </a:rPr>
              <a:t>keberadaan</a:t>
            </a:r>
            <a:r>
              <a:rPr lang="en-US" sz="1451" spc="-43" dirty="0">
                <a:solidFill>
                  <a:srgbClr val="405D72"/>
                </a:solidFill>
                <a:latin typeface="Poppins"/>
                <a:ea typeface="Poppins"/>
                <a:cs typeface="Poppins"/>
                <a:sym typeface="Poppins"/>
              </a:rPr>
              <a:t> outlier. Hal </a:t>
            </a:r>
            <a:r>
              <a:rPr lang="en-US" sz="1451" spc="-43" dirty="0" err="1">
                <a:solidFill>
                  <a:srgbClr val="405D72"/>
                </a:solidFill>
                <a:latin typeface="Poppins"/>
                <a:ea typeface="Poppins"/>
                <a:cs typeface="Poppins"/>
                <a:sym typeface="Poppins"/>
              </a:rPr>
              <a:t>ini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membantu</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kita</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mengetahui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apakah</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variabel</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tersebut</a:t>
            </a:r>
            <a:r>
              <a:rPr lang="en-US" sz="1451" spc="-43" dirty="0">
                <a:solidFill>
                  <a:srgbClr val="405D72"/>
                </a:solidFill>
                <a:latin typeface="Poppins"/>
                <a:ea typeface="Poppins"/>
                <a:cs typeface="Poppins"/>
                <a:sym typeface="Poppins"/>
              </a:rPr>
              <a:t> normal </a:t>
            </a:r>
            <a:r>
              <a:rPr lang="en-US" sz="1451" spc="-43" dirty="0" err="1">
                <a:solidFill>
                  <a:srgbClr val="405D72"/>
                </a:solidFill>
                <a:latin typeface="Poppins"/>
                <a:ea typeface="Poppins"/>
                <a:cs typeface="Poppins"/>
                <a:sym typeface="Poppins"/>
              </a:rPr>
              <a:t>atau</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memiliki</a:t>
            </a:r>
            <a:r>
              <a:rPr lang="en-US" sz="1451" spc="-43" dirty="0">
                <a:solidFill>
                  <a:srgbClr val="405D72"/>
                </a:solidFill>
                <a:latin typeface="Poppins"/>
                <a:ea typeface="Poppins"/>
                <a:cs typeface="Poppins"/>
                <a:sym typeface="Poppins"/>
              </a:rPr>
              <a:t> skewness yang </a:t>
            </a:r>
            <a:r>
              <a:rPr lang="en-US" sz="1451" spc="-43" dirty="0" err="1">
                <a:solidFill>
                  <a:srgbClr val="405D72"/>
                </a:solidFill>
                <a:latin typeface="Poppins"/>
                <a:ea typeface="Poppins"/>
                <a:cs typeface="Poppins"/>
                <a:sym typeface="Poppins"/>
              </a:rPr>
              <a:t>perlu</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diatasi</a:t>
            </a:r>
            <a:r>
              <a:rPr lang="en-US" sz="1451" spc="-43" dirty="0">
                <a:solidFill>
                  <a:srgbClr val="405D72"/>
                </a:solidFill>
                <a:latin typeface="Poppins"/>
                <a:ea typeface="Poppins"/>
                <a:cs typeface="Poppins"/>
                <a:sym typeface="Poppins"/>
              </a:rPr>
              <a:t>.</a:t>
            </a:r>
          </a:p>
          <a:p>
            <a:pPr algn="just">
              <a:lnSpc>
                <a:spcPts val="1683"/>
              </a:lnSpc>
              <a:spcBef>
                <a:spcPct val="0"/>
              </a:spcBef>
            </a:pPr>
            <a:endParaRPr lang="en-US" sz="1451" spc="-43" dirty="0">
              <a:solidFill>
                <a:srgbClr val="405D72"/>
              </a:solidFill>
              <a:latin typeface="Poppins"/>
              <a:ea typeface="Poppins"/>
              <a:cs typeface="Poppins"/>
              <a:sym typeface="Poppins"/>
            </a:endParaRPr>
          </a:p>
          <a:p>
            <a:pPr algn="just">
              <a:lnSpc>
                <a:spcPts val="1683"/>
              </a:lnSpc>
              <a:spcBef>
                <a:spcPct val="0"/>
              </a:spcBef>
            </a:pPr>
            <a:r>
              <a:rPr lang="en-US" sz="1451" spc="-43" dirty="0">
                <a:solidFill>
                  <a:srgbClr val="405D72"/>
                </a:solidFill>
                <a:latin typeface="Poppins"/>
                <a:ea typeface="Poppins"/>
                <a:cs typeface="Poppins"/>
                <a:sym typeface="Poppins"/>
              </a:rPr>
              <a:t>Odd Patterns &amp; Outliers : </a:t>
            </a:r>
          </a:p>
          <a:p>
            <a:pPr algn="just">
              <a:lnSpc>
                <a:spcPts val="1683"/>
              </a:lnSpc>
              <a:spcBef>
                <a:spcPct val="0"/>
              </a:spcBef>
            </a:pPr>
            <a:endParaRPr lang="en-US" sz="1451" spc="-43" dirty="0">
              <a:solidFill>
                <a:srgbClr val="405D72"/>
              </a:solidFill>
              <a:latin typeface="Poppins"/>
              <a:ea typeface="Poppins"/>
              <a:cs typeface="Poppins"/>
              <a:sym typeface="Poppins"/>
            </a:endParaRPr>
          </a:p>
          <a:p>
            <a:pPr algn="just">
              <a:lnSpc>
                <a:spcPts val="1683"/>
              </a:lnSpc>
              <a:spcBef>
                <a:spcPct val="0"/>
              </a:spcBef>
            </a:pP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Terdapat</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beberapa</a:t>
            </a:r>
            <a:r>
              <a:rPr lang="en-US" sz="1451" spc="-43" dirty="0">
                <a:solidFill>
                  <a:srgbClr val="405D72"/>
                </a:solidFill>
                <a:latin typeface="Poppins"/>
                <a:ea typeface="Poppins"/>
                <a:cs typeface="Poppins"/>
                <a:sym typeface="Poppins"/>
              </a:rPr>
              <a:t> outlier (</a:t>
            </a:r>
            <a:r>
              <a:rPr lang="en-US" sz="1451" spc="-43" dirty="0" err="1">
                <a:solidFill>
                  <a:srgbClr val="405D72"/>
                </a:solidFill>
                <a:latin typeface="Poppins"/>
                <a:ea typeface="Poppins"/>
                <a:cs typeface="Poppins"/>
                <a:sym typeface="Poppins"/>
              </a:rPr>
              <a:t>nilai</a:t>
            </a:r>
            <a:r>
              <a:rPr lang="en-US" sz="1451" spc="-43" dirty="0">
                <a:solidFill>
                  <a:srgbClr val="405D72"/>
                </a:solidFill>
                <a:latin typeface="Poppins"/>
                <a:ea typeface="Poppins"/>
                <a:cs typeface="Poppins"/>
                <a:sym typeface="Poppins"/>
              </a:rPr>
              <a:t> yang </a:t>
            </a:r>
            <a:r>
              <a:rPr lang="en-US" sz="1451" spc="-43" dirty="0" err="1">
                <a:solidFill>
                  <a:srgbClr val="405D72"/>
                </a:solidFill>
                <a:latin typeface="Poppins"/>
                <a:ea typeface="Poppins"/>
                <a:cs typeface="Poppins"/>
                <a:sym typeface="Poppins"/>
              </a:rPr>
              <a:t>tidak</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kondisten</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dengan</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keseluruhan</a:t>
            </a:r>
            <a:r>
              <a:rPr lang="en-US" sz="1451" spc="-43" dirty="0">
                <a:solidFill>
                  <a:srgbClr val="405D72"/>
                </a:solidFill>
                <a:latin typeface="Poppins"/>
                <a:ea typeface="Poppins"/>
                <a:cs typeface="Poppins"/>
                <a:sym typeface="Poppins"/>
              </a:rPr>
              <a:t> data). </a:t>
            </a:r>
            <a:r>
              <a:rPr lang="en-US" sz="1451" spc="-43" dirty="0" err="1">
                <a:solidFill>
                  <a:srgbClr val="405D72"/>
                </a:solidFill>
                <a:latin typeface="Poppins"/>
                <a:ea typeface="Poppins"/>
                <a:cs typeface="Poppins"/>
                <a:sym typeface="Poppins"/>
              </a:rPr>
              <a:t>Kemungkinan</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besar</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hal</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ini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disebabkan</a:t>
            </a:r>
            <a:r>
              <a:rPr lang="en-US" sz="1451" spc="-43" dirty="0">
                <a:solidFill>
                  <a:srgbClr val="405D72"/>
                </a:solidFill>
                <a:latin typeface="Poppins"/>
                <a:ea typeface="Poppins"/>
                <a:cs typeface="Poppins"/>
                <a:sym typeface="Poppins"/>
              </a:rPr>
              <a:t> oleh </a:t>
            </a:r>
            <a:r>
              <a:rPr lang="en-US" sz="1451" spc="-43" dirty="0" err="1">
                <a:solidFill>
                  <a:srgbClr val="405D72"/>
                </a:solidFill>
                <a:latin typeface="Poppins"/>
                <a:ea typeface="Poppins"/>
                <a:cs typeface="Poppins"/>
                <a:sym typeface="Poppins"/>
              </a:rPr>
              <a:t>cara</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pengambilan</a:t>
            </a:r>
            <a:r>
              <a:rPr lang="en-US" sz="1451" spc="-43" dirty="0">
                <a:solidFill>
                  <a:srgbClr val="405D72"/>
                </a:solidFill>
                <a:latin typeface="Poppins"/>
                <a:ea typeface="Poppins"/>
                <a:cs typeface="Poppins"/>
                <a:sym typeface="Poppins"/>
              </a:rPr>
              <a:t> sample data. Fitur </a:t>
            </a:r>
            <a:r>
              <a:rPr lang="en-US" sz="1451" spc="-43" dirty="0" err="1">
                <a:solidFill>
                  <a:srgbClr val="405D72"/>
                </a:solidFill>
                <a:latin typeface="Poppins"/>
                <a:ea typeface="Poppins"/>
                <a:cs typeface="Poppins"/>
                <a:sym typeface="Poppins"/>
              </a:rPr>
              <a:t>seperti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housing_median_age</a:t>
            </a:r>
            <a:r>
              <a:rPr lang="en-US" sz="1451" spc="-43" dirty="0">
                <a:solidFill>
                  <a:srgbClr val="405D72"/>
                </a:solidFill>
                <a:latin typeface="Poppins"/>
                <a:ea typeface="Poppins"/>
                <a:cs typeface="Poppins"/>
                <a:sym typeface="Poppins"/>
              </a:rPr>
              <a:t>` dan `</a:t>
            </a:r>
            <a:r>
              <a:rPr lang="en-US" sz="1451" spc="-43" dirty="0" err="1">
                <a:solidFill>
                  <a:srgbClr val="405D72"/>
                </a:solidFill>
                <a:latin typeface="Poppins"/>
                <a:ea typeface="Poppins"/>
                <a:cs typeface="Poppins"/>
                <a:sym typeface="Poppins"/>
              </a:rPr>
              <a:t>median_house_value</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menunjukkan</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pola</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seperti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ini</a:t>
            </a:r>
            <a:r>
              <a:rPr lang="en-US" sz="1451" spc="-43" dirty="0">
                <a:solidFill>
                  <a:srgbClr val="405D72"/>
                </a:solidFill>
                <a:latin typeface="Poppins"/>
                <a:ea typeface="Poppins"/>
                <a:cs typeface="Poppins"/>
                <a:sym typeface="Poppins"/>
              </a:rPr>
              <a:t>.</a:t>
            </a:r>
          </a:p>
          <a:p>
            <a:pPr algn="just">
              <a:lnSpc>
                <a:spcPts val="1683"/>
              </a:lnSpc>
              <a:spcBef>
                <a:spcPct val="0"/>
              </a:spcBef>
            </a:pP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housing_median_age</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adalah</a:t>
            </a:r>
            <a:r>
              <a:rPr lang="en-US" sz="1451" spc="-43" dirty="0">
                <a:solidFill>
                  <a:srgbClr val="405D72"/>
                </a:solidFill>
                <a:latin typeface="Poppins"/>
                <a:ea typeface="Poppins"/>
                <a:cs typeface="Poppins"/>
                <a:sym typeface="Poppins"/>
              </a:rPr>
              <a:t> salah </a:t>
            </a:r>
            <a:r>
              <a:rPr lang="en-US" sz="1451" spc="-43" dirty="0" err="1">
                <a:solidFill>
                  <a:srgbClr val="405D72"/>
                </a:solidFill>
                <a:latin typeface="Poppins"/>
                <a:ea typeface="Poppins"/>
                <a:cs typeface="Poppins"/>
                <a:sym typeface="Poppins"/>
              </a:rPr>
              <a:t>satu</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fitur</a:t>
            </a:r>
            <a:r>
              <a:rPr lang="en-US" sz="1451" spc="-43" dirty="0">
                <a:solidFill>
                  <a:srgbClr val="405D72"/>
                </a:solidFill>
                <a:latin typeface="Poppins"/>
                <a:ea typeface="Poppins"/>
                <a:cs typeface="Poppins"/>
                <a:sym typeface="Poppins"/>
              </a:rPr>
              <a:t> yang </a:t>
            </a:r>
            <a:r>
              <a:rPr lang="en-US" sz="1451" spc="-43" dirty="0" err="1">
                <a:solidFill>
                  <a:srgbClr val="405D72"/>
                </a:solidFill>
                <a:latin typeface="Poppins"/>
                <a:ea typeface="Poppins"/>
                <a:cs typeface="Poppins"/>
                <a:sym typeface="Poppins"/>
              </a:rPr>
              <a:t>memiliki</a:t>
            </a:r>
            <a:r>
              <a:rPr lang="en-US" sz="1451" spc="-43" dirty="0">
                <a:solidFill>
                  <a:srgbClr val="405D72"/>
                </a:solidFill>
                <a:latin typeface="Poppins"/>
                <a:ea typeface="Poppins"/>
                <a:cs typeface="Poppins"/>
                <a:sym typeface="Poppins"/>
              </a:rPr>
              <a:t> outlier. </a:t>
            </a:r>
            <a:r>
              <a:rPr lang="en-US" sz="1451" spc="-43" dirty="0" err="1">
                <a:solidFill>
                  <a:srgbClr val="405D72"/>
                </a:solidFill>
                <a:latin typeface="Poppins"/>
                <a:ea typeface="Poppins"/>
                <a:cs typeface="Poppins"/>
                <a:sym typeface="Poppins"/>
              </a:rPr>
              <a:t>Distribusinya</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memiliki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beberapa</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puncak</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lokal</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relatif</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bertahap</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tetapi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terdapat</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satu</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puncak</a:t>
            </a:r>
            <a:r>
              <a:rPr lang="en-US" sz="1451" spc="-43" dirty="0">
                <a:solidFill>
                  <a:srgbClr val="405D72"/>
                </a:solidFill>
                <a:latin typeface="Poppins"/>
                <a:ea typeface="Poppins"/>
                <a:cs typeface="Poppins"/>
                <a:sym typeface="Poppins"/>
              </a:rPr>
              <a:t> yang sangat </a:t>
            </a:r>
            <a:r>
              <a:rPr lang="en-US" sz="1451" spc="-43" dirty="0" err="1">
                <a:solidFill>
                  <a:srgbClr val="405D72"/>
                </a:solidFill>
                <a:latin typeface="Poppins"/>
                <a:ea typeface="Poppins"/>
                <a:cs typeface="Poppins"/>
                <a:sym typeface="Poppins"/>
              </a:rPr>
              <a:t>mencolok</a:t>
            </a:r>
            <a:r>
              <a:rPr lang="en-US" sz="1451" spc="-43" dirty="0">
                <a:solidFill>
                  <a:srgbClr val="405D72"/>
                </a:solidFill>
                <a:latin typeface="Poppins"/>
                <a:ea typeface="Poppins"/>
                <a:cs typeface="Poppins"/>
                <a:sym typeface="Poppins"/>
              </a:rPr>
              <a:t> pada </a:t>
            </a:r>
            <a:r>
              <a:rPr lang="en-US" sz="1451" spc="-43" dirty="0" err="1">
                <a:solidFill>
                  <a:srgbClr val="405D72"/>
                </a:solidFill>
                <a:latin typeface="Poppins"/>
                <a:ea typeface="Poppins"/>
                <a:cs typeface="Poppins"/>
                <a:sym typeface="Poppins"/>
              </a:rPr>
              <a:t>nilai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maksimum</a:t>
            </a:r>
            <a:r>
              <a:rPr lang="en-US" sz="1451" spc="-43" dirty="0">
                <a:solidFill>
                  <a:srgbClr val="405D72"/>
                </a:solidFill>
                <a:latin typeface="Poppins"/>
                <a:ea typeface="Poppins"/>
                <a:cs typeface="Poppins"/>
                <a:sym typeface="Poppins"/>
              </a:rPr>
              <a:t>. Ada juga </a:t>
            </a:r>
            <a:r>
              <a:rPr lang="en-US" sz="1451" spc="-43" dirty="0" err="1">
                <a:solidFill>
                  <a:srgbClr val="405D72"/>
                </a:solidFill>
                <a:latin typeface="Poppins"/>
                <a:ea typeface="Poppins"/>
                <a:cs typeface="Poppins"/>
                <a:sym typeface="Poppins"/>
              </a:rPr>
              <a:t>sedikit</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diskontinuitas</a:t>
            </a:r>
            <a:r>
              <a:rPr lang="en-US" sz="1451" spc="-43" dirty="0">
                <a:solidFill>
                  <a:srgbClr val="405D72"/>
                </a:solidFill>
                <a:latin typeface="Poppins"/>
                <a:ea typeface="Poppins"/>
                <a:cs typeface="Poppins"/>
                <a:sym typeface="Poppins"/>
              </a:rPr>
              <a:t> pada data, yang </a:t>
            </a:r>
            <a:r>
              <a:rPr lang="en-US" sz="1451" spc="-43" dirty="0" err="1">
                <a:solidFill>
                  <a:srgbClr val="405D72"/>
                </a:solidFill>
                <a:latin typeface="Poppins"/>
                <a:ea typeface="Poppins"/>
                <a:cs typeface="Poppins"/>
                <a:sym typeface="Poppins"/>
              </a:rPr>
              <a:t>terlihat</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lebih</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jelas</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jika</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jumlah</a:t>
            </a:r>
            <a:r>
              <a:rPr lang="en-US" sz="1451" spc="-43" dirty="0">
                <a:solidFill>
                  <a:srgbClr val="405D72"/>
                </a:solidFill>
                <a:latin typeface="Poppins"/>
                <a:ea typeface="Poppins"/>
                <a:cs typeface="Poppins"/>
                <a:sym typeface="Poppins"/>
              </a:rPr>
              <a:t> bin histogram </a:t>
            </a:r>
            <a:r>
              <a:rPr lang="en-US" sz="1451" spc="-43" dirty="0" err="1">
                <a:solidFill>
                  <a:srgbClr val="405D72"/>
                </a:solidFill>
                <a:latin typeface="Poppins"/>
                <a:ea typeface="Poppins"/>
                <a:cs typeface="Poppins"/>
                <a:sym typeface="Poppins"/>
              </a:rPr>
              <a:t>diubah</a:t>
            </a:r>
            <a:r>
              <a:rPr lang="en-US" sz="1451" spc="-43" dirty="0">
                <a:solidFill>
                  <a:srgbClr val="405D72"/>
                </a:solidFill>
                <a:latin typeface="Poppins"/>
                <a:ea typeface="Poppins"/>
                <a:cs typeface="Poppins"/>
                <a:sym typeface="Poppins"/>
              </a:rPr>
              <a:t>.</a:t>
            </a:r>
          </a:p>
          <a:p>
            <a:pPr algn="just">
              <a:lnSpc>
                <a:spcPts val="1683"/>
              </a:lnSpc>
              <a:spcBef>
                <a:spcPct val="0"/>
              </a:spcBef>
            </a:pPr>
            <a:r>
              <a:rPr lang="en-US" sz="1451" spc="-43" dirty="0">
                <a:solidFill>
                  <a:srgbClr val="405D72"/>
                </a:solidFill>
                <a:latin typeface="Poppins"/>
                <a:ea typeface="Poppins"/>
                <a:cs typeface="Poppins"/>
                <a:sym typeface="Poppins"/>
              </a:rPr>
              <a:t>- Fitur `</a:t>
            </a:r>
            <a:r>
              <a:rPr lang="en-US" sz="1451" spc="-43" dirty="0" err="1">
                <a:solidFill>
                  <a:srgbClr val="405D72"/>
                </a:solidFill>
                <a:latin typeface="Poppins"/>
                <a:ea typeface="Poppins"/>
                <a:cs typeface="Poppins"/>
                <a:sym typeface="Poppins"/>
              </a:rPr>
              <a:t>median_house_value</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menunjukkan</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puncak</a:t>
            </a:r>
            <a:r>
              <a:rPr lang="en-US" sz="1451" spc="-43" dirty="0">
                <a:solidFill>
                  <a:srgbClr val="405D72"/>
                </a:solidFill>
                <a:latin typeface="Poppins"/>
                <a:ea typeface="Poppins"/>
                <a:cs typeface="Poppins"/>
                <a:sym typeface="Poppins"/>
              </a:rPr>
              <a:t> yang </a:t>
            </a:r>
            <a:r>
              <a:rPr lang="en-US" sz="1451" spc="-43" dirty="0" err="1">
                <a:solidFill>
                  <a:srgbClr val="405D72"/>
                </a:solidFill>
                <a:latin typeface="Poppins"/>
                <a:ea typeface="Poppins"/>
                <a:cs typeface="Poppins"/>
                <a:sym typeface="Poppins"/>
              </a:rPr>
              <a:t>aneh</a:t>
            </a:r>
            <a:r>
              <a:rPr lang="en-US" sz="1451" spc="-43" dirty="0">
                <a:solidFill>
                  <a:srgbClr val="405D72"/>
                </a:solidFill>
                <a:latin typeface="Poppins"/>
                <a:ea typeface="Poppins"/>
                <a:cs typeface="Poppins"/>
                <a:sym typeface="Poppins"/>
              </a:rPr>
              <a:t> pada </a:t>
            </a:r>
            <a:r>
              <a:rPr lang="en-US" sz="1451" spc="-43" dirty="0" err="1">
                <a:solidFill>
                  <a:srgbClr val="405D72"/>
                </a:solidFill>
                <a:latin typeface="Poppins"/>
                <a:ea typeface="Poppins"/>
                <a:cs typeface="Poppins"/>
                <a:sym typeface="Poppins"/>
              </a:rPr>
              <a:t>nilai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maksimum</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sekitar</a:t>
            </a:r>
            <a:r>
              <a:rPr lang="en-US" sz="1451" spc="-43" dirty="0">
                <a:solidFill>
                  <a:srgbClr val="405D72"/>
                </a:solidFill>
                <a:latin typeface="Poppins"/>
                <a:ea typeface="Poppins"/>
                <a:cs typeface="Poppins"/>
                <a:sym typeface="Poppins"/>
              </a:rPr>
              <a:t> 500k). Hal </a:t>
            </a:r>
            <a:r>
              <a:rPr lang="en-US" sz="1451" spc="-43" dirty="0" err="1">
                <a:solidFill>
                  <a:srgbClr val="405D72"/>
                </a:solidFill>
                <a:latin typeface="Poppins"/>
                <a:ea typeface="Poppins"/>
                <a:cs typeface="Poppins"/>
                <a:sym typeface="Poppins"/>
              </a:rPr>
              <a:t>ini</a:t>
            </a:r>
            <a:r>
              <a:rPr lang="en-US" sz="1451" spc="-43" dirty="0">
                <a:solidFill>
                  <a:srgbClr val="405D72"/>
                </a:solidFill>
                <a:latin typeface="Poppins"/>
                <a:ea typeface="Poppins"/>
                <a:cs typeface="Poppins"/>
                <a:sym typeface="Poppins"/>
              </a:rPr>
              <a:t> juga </a:t>
            </a:r>
            <a:r>
              <a:rPr lang="en-US" sz="1451" spc="-43" dirty="0" err="1">
                <a:solidFill>
                  <a:srgbClr val="405D72"/>
                </a:solidFill>
                <a:latin typeface="Poppins"/>
                <a:ea typeface="Poppins"/>
                <a:cs typeface="Poppins"/>
                <a:sym typeface="Poppins"/>
              </a:rPr>
              <a:t>berpotensi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menjadi</a:t>
            </a:r>
            <a:r>
              <a:rPr lang="en-US" sz="1451" spc="-43" dirty="0">
                <a:solidFill>
                  <a:srgbClr val="405D72"/>
                </a:solidFill>
                <a:latin typeface="Poppins"/>
                <a:ea typeface="Poppins"/>
                <a:cs typeface="Poppins"/>
                <a:sym typeface="Poppins"/>
              </a:rPr>
              <a:t> `outlier`.</a:t>
            </a:r>
          </a:p>
          <a:p>
            <a:pPr algn="just">
              <a:lnSpc>
                <a:spcPts val="1683"/>
              </a:lnSpc>
              <a:spcBef>
                <a:spcPct val="0"/>
              </a:spcBef>
            </a:pPr>
            <a:endParaRPr lang="en-US" sz="1451" spc="-43" dirty="0">
              <a:solidFill>
                <a:srgbClr val="405D72"/>
              </a:solidFill>
              <a:latin typeface="Poppins"/>
              <a:ea typeface="Poppins"/>
              <a:cs typeface="Poppins"/>
              <a:sym typeface="Poppins"/>
            </a:endParaRPr>
          </a:p>
          <a:p>
            <a:pPr algn="just">
              <a:lnSpc>
                <a:spcPts val="1683"/>
              </a:lnSpc>
              <a:spcBef>
                <a:spcPct val="0"/>
              </a:spcBef>
            </a:pPr>
            <a:r>
              <a:rPr lang="en-US" sz="1451" spc="-43" dirty="0">
                <a:solidFill>
                  <a:srgbClr val="405D72"/>
                </a:solidFill>
                <a:latin typeface="Poppins"/>
                <a:ea typeface="Poppins"/>
                <a:cs typeface="Poppins"/>
                <a:sym typeface="Poppins"/>
              </a:rPr>
              <a:t>Outlier yang Kurang </a:t>
            </a:r>
            <a:r>
              <a:rPr lang="en-US" sz="1451" spc="-43" dirty="0" err="1">
                <a:solidFill>
                  <a:srgbClr val="405D72"/>
                </a:solidFill>
                <a:latin typeface="Poppins"/>
                <a:ea typeface="Poppins"/>
                <a:cs typeface="Poppins"/>
                <a:sym typeface="Poppins"/>
              </a:rPr>
              <a:t>Terlihat</a:t>
            </a:r>
            <a:r>
              <a:rPr lang="en-US" sz="1451" spc="-43" dirty="0">
                <a:solidFill>
                  <a:srgbClr val="405D72"/>
                </a:solidFill>
                <a:latin typeface="Poppins"/>
                <a:ea typeface="Poppins"/>
                <a:cs typeface="Poppins"/>
                <a:sym typeface="Poppins"/>
              </a:rPr>
              <a:t> :</a:t>
            </a:r>
          </a:p>
          <a:p>
            <a:pPr algn="just">
              <a:lnSpc>
                <a:spcPts val="1683"/>
              </a:lnSpc>
              <a:spcBef>
                <a:spcPct val="0"/>
              </a:spcBef>
            </a:pPr>
            <a:endParaRPr lang="en-US" sz="1451" spc="-43" dirty="0">
              <a:solidFill>
                <a:srgbClr val="405D72"/>
              </a:solidFill>
              <a:latin typeface="Poppins"/>
              <a:ea typeface="Poppins"/>
              <a:cs typeface="Poppins"/>
              <a:sym typeface="Poppins"/>
            </a:endParaRPr>
          </a:p>
          <a:p>
            <a:pPr algn="just">
              <a:lnSpc>
                <a:spcPts val="1683"/>
              </a:lnSpc>
              <a:spcBef>
                <a:spcPct val="0"/>
              </a:spcBef>
            </a:pPr>
            <a:r>
              <a:rPr lang="en-US" sz="1451" spc="-43" dirty="0">
                <a:solidFill>
                  <a:srgbClr val="405D72"/>
                </a:solidFill>
                <a:latin typeface="Poppins"/>
                <a:ea typeface="Poppins"/>
                <a:cs typeface="Poppins"/>
                <a:sym typeface="Poppins"/>
              </a:rPr>
              <a:t>- Ada 6 </a:t>
            </a:r>
            <a:r>
              <a:rPr lang="en-US" sz="1451" spc="-43" dirty="0" err="1">
                <a:solidFill>
                  <a:srgbClr val="405D72"/>
                </a:solidFill>
                <a:latin typeface="Poppins"/>
                <a:ea typeface="Poppins"/>
                <a:cs typeface="Poppins"/>
                <a:sym typeface="Poppins"/>
              </a:rPr>
              <a:t>fitur</a:t>
            </a:r>
            <a:r>
              <a:rPr lang="en-US" sz="1451" spc="-43" dirty="0">
                <a:solidFill>
                  <a:srgbClr val="405D72"/>
                </a:solidFill>
                <a:latin typeface="Poppins"/>
                <a:ea typeface="Poppins"/>
                <a:cs typeface="Poppins"/>
                <a:sym typeface="Poppins"/>
              </a:rPr>
              <a:t> yang </a:t>
            </a:r>
            <a:r>
              <a:rPr lang="en-US" sz="1451" spc="-43" dirty="0" err="1">
                <a:solidFill>
                  <a:srgbClr val="405D72"/>
                </a:solidFill>
                <a:latin typeface="Poppins"/>
                <a:ea typeface="Poppins"/>
                <a:cs typeface="Poppins"/>
                <a:sym typeface="Poppins"/>
              </a:rPr>
              <a:t>memiliki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distribusi</a:t>
            </a:r>
            <a:r>
              <a:rPr lang="en-US" sz="1451" spc="-43" dirty="0">
                <a:solidFill>
                  <a:srgbClr val="405D72"/>
                </a:solidFill>
                <a:latin typeface="Poppins"/>
                <a:ea typeface="Poppins"/>
                <a:cs typeface="Poppins"/>
                <a:sym typeface="Poppins"/>
              </a:rPr>
              <a:t> data yang **skewed**. Hal </a:t>
            </a:r>
            <a:r>
              <a:rPr lang="en-US" sz="1451" spc="-43" dirty="0" err="1">
                <a:solidFill>
                  <a:srgbClr val="405D72"/>
                </a:solidFill>
                <a:latin typeface="Poppins"/>
                <a:ea typeface="Poppins"/>
                <a:cs typeface="Poppins"/>
                <a:sym typeface="Poppins"/>
              </a:rPr>
              <a:t>ini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perlu</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ditinjau</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lebih</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dalam</a:t>
            </a:r>
            <a:r>
              <a:rPr lang="en-US" sz="1451" spc="-43" dirty="0">
                <a:solidFill>
                  <a:srgbClr val="405D72"/>
                </a:solidFill>
                <a:latin typeface="Poppins"/>
                <a:ea typeface="Poppins"/>
                <a:cs typeface="Poppins"/>
                <a:sym typeface="Poppins"/>
              </a:rPr>
              <a:t>.</a:t>
            </a:r>
          </a:p>
          <a:p>
            <a:pPr algn="just">
              <a:lnSpc>
                <a:spcPts val="1683"/>
              </a:lnSpc>
              <a:spcBef>
                <a:spcPct val="0"/>
              </a:spcBef>
            </a:pP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Rentang</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sumbu</a:t>
            </a:r>
            <a:r>
              <a:rPr lang="en-US" sz="1451" spc="-43" dirty="0">
                <a:solidFill>
                  <a:srgbClr val="405D72"/>
                </a:solidFill>
                <a:latin typeface="Poppins"/>
                <a:ea typeface="Poppins"/>
                <a:cs typeface="Poppins"/>
                <a:sym typeface="Poppins"/>
              </a:rPr>
              <a:t>-x </a:t>
            </a:r>
            <a:r>
              <a:rPr lang="en-US" sz="1451" spc="-43" dirty="0" err="1">
                <a:solidFill>
                  <a:srgbClr val="405D72"/>
                </a:solidFill>
                <a:latin typeface="Poppins"/>
                <a:ea typeface="Poppins"/>
                <a:cs typeface="Poppins"/>
                <a:sym typeface="Poppins"/>
              </a:rPr>
              <a:t>untuk</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beberapa</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fitur</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ini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cukup</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luas</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misalnya</a:t>
            </a:r>
            <a:r>
              <a:rPr lang="en-US" sz="1451" spc="-43" dirty="0">
                <a:solidFill>
                  <a:srgbClr val="405D72"/>
                </a:solidFill>
                <a:latin typeface="Poppins"/>
                <a:ea typeface="Poppins"/>
                <a:cs typeface="Poppins"/>
                <a:sym typeface="Poppins"/>
              </a:rPr>
              <a:t> `population`), yang </a:t>
            </a:r>
            <a:r>
              <a:rPr lang="en-US" sz="1451" spc="-43" dirty="0" err="1">
                <a:solidFill>
                  <a:srgbClr val="405D72"/>
                </a:solidFill>
                <a:latin typeface="Poppins"/>
                <a:ea typeface="Poppins"/>
                <a:cs typeface="Poppins"/>
                <a:sym typeface="Poppins"/>
              </a:rPr>
              <a:t>menunjukkan</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adanya</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banyak</a:t>
            </a:r>
            <a:r>
              <a:rPr lang="en-US" sz="1451" spc="-43" dirty="0">
                <a:solidFill>
                  <a:srgbClr val="405D72"/>
                </a:solidFill>
                <a:latin typeface="Poppins"/>
                <a:ea typeface="Poppins"/>
                <a:cs typeface="Poppins"/>
                <a:sym typeface="Poppins"/>
              </a:rPr>
              <a:t> outlier. </a:t>
            </a:r>
            <a:r>
              <a:rPr lang="en-US" sz="1451" spc="-43" dirty="0" err="1">
                <a:solidFill>
                  <a:srgbClr val="405D72"/>
                </a:solidFill>
                <a:latin typeface="Poppins"/>
                <a:ea typeface="Poppins"/>
                <a:cs typeface="Poppins"/>
                <a:sym typeface="Poppins"/>
              </a:rPr>
              <a:t>Namun</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berbeda</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dengan</a:t>
            </a:r>
            <a:r>
              <a:rPr lang="en-US" sz="1451" spc="-43" dirty="0">
                <a:solidFill>
                  <a:srgbClr val="405D72"/>
                </a:solidFill>
                <a:latin typeface="Poppins"/>
                <a:ea typeface="Poppins"/>
                <a:cs typeface="Poppins"/>
                <a:sym typeface="Poppins"/>
              </a:rPr>
              <a:t> dua </a:t>
            </a:r>
            <a:r>
              <a:rPr lang="en-US" sz="1451" spc="-43" dirty="0" err="1">
                <a:solidFill>
                  <a:srgbClr val="405D72"/>
                </a:solidFill>
                <a:latin typeface="Poppins"/>
                <a:ea typeface="Poppins"/>
                <a:cs typeface="Poppins"/>
                <a:sym typeface="Poppins"/>
              </a:rPr>
              <a:t>fitur</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sebelumnya</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kita</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dapat</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mencoba</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memperbaiki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distribusi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ini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menggunakan</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transformasi</a:t>
            </a:r>
            <a:r>
              <a:rPr lang="en-US" sz="1451" spc="-43" dirty="0">
                <a:solidFill>
                  <a:srgbClr val="405D72"/>
                </a:solidFill>
                <a:latin typeface="Poppins"/>
                <a:ea typeface="Poppins"/>
                <a:cs typeface="Poppins"/>
                <a:sym typeface="Poppins"/>
              </a:rPr>
              <a:t> data**.</a:t>
            </a:r>
          </a:p>
          <a:p>
            <a:pPr algn="just">
              <a:lnSpc>
                <a:spcPts val="1683"/>
              </a:lnSpc>
              <a:spcBef>
                <a:spcPct val="0"/>
              </a:spcBef>
            </a:pPr>
            <a:r>
              <a:rPr lang="en-US" sz="1451" spc="-43" dirty="0">
                <a:solidFill>
                  <a:srgbClr val="405D72"/>
                </a:solidFill>
                <a:latin typeface="Poppins"/>
                <a:ea typeface="Poppins"/>
                <a:cs typeface="Poppins"/>
                <a:sym typeface="Poppins"/>
              </a:rPr>
              <a:t>- Fitur `population`, `</a:t>
            </a:r>
            <a:r>
              <a:rPr lang="en-US" sz="1451" spc="-43" dirty="0" err="1">
                <a:solidFill>
                  <a:srgbClr val="405D72"/>
                </a:solidFill>
                <a:latin typeface="Poppins"/>
                <a:ea typeface="Poppins"/>
                <a:cs typeface="Poppins"/>
                <a:sym typeface="Poppins"/>
              </a:rPr>
              <a:t>total_bedrooms</a:t>
            </a:r>
            <a:r>
              <a:rPr lang="en-US" sz="1451" spc="-43" dirty="0">
                <a:solidFill>
                  <a:srgbClr val="405D72"/>
                </a:solidFill>
                <a:latin typeface="Poppins"/>
                <a:ea typeface="Poppins"/>
                <a:cs typeface="Poppins"/>
                <a:sym typeface="Poppins"/>
              </a:rPr>
              <a:t>`, dan `</a:t>
            </a:r>
            <a:r>
              <a:rPr lang="en-US" sz="1451" spc="-43" dirty="0" err="1">
                <a:solidFill>
                  <a:srgbClr val="405D72"/>
                </a:solidFill>
                <a:latin typeface="Poppins"/>
                <a:ea typeface="Poppins"/>
                <a:cs typeface="Poppins"/>
                <a:sym typeface="Poppins"/>
              </a:rPr>
              <a:t>total_rooms</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memiliki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distribusi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serupa</a:t>
            </a:r>
            <a:r>
              <a:rPr lang="en-US" sz="1451" spc="-43" dirty="0">
                <a:solidFill>
                  <a:srgbClr val="405D72"/>
                </a:solidFill>
                <a:latin typeface="Poppins"/>
                <a:ea typeface="Poppins"/>
                <a:cs typeface="Poppins"/>
                <a:sym typeface="Poppins"/>
              </a:rPr>
              <a:t>, yang </a:t>
            </a:r>
            <a:r>
              <a:rPr lang="en-US" sz="1451" spc="-43" dirty="0" err="1">
                <a:solidFill>
                  <a:srgbClr val="405D72"/>
                </a:solidFill>
                <a:latin typeface="Poppins"/>
                <a:ea typeface="Poppins"/>
                <a:cs typeface="Poppins"/>
                <a:sym typeface="Poppins"/>
              </a:rPr>
              <a:t>cenderung</a:t>
            </a:r>
            <a:r>
              <a:rPr lang="en-US" sz="1451" spc="-43" dirty="0">
                <a:solidFill>
                  <a:srgbClr val="405D72"/>
                </a:solidFill>
                <a:latin typeface="Poppins"/>
                <a:ea typeface="Poppins"/>
                <a:cs typeface="Poppins"/>
                <a:sym typeface="Poppins"/>
              </a:rPr>
              <a:t> miring </a:t>
            </a:r>
            <a:r>
              <a:rPr lang="en-US" sz="1451" spc="-43" dirty="0" err="1">
                <a:solidFill>
                  <a:srgbClr val="405D72"/>
                </a:solidFill>
                <a:latin typeface="Poppins"/>
                <a:ea typeface="Poppins"/>
                <a:cs typeface="Poppins"/>
                <a:sym typeface="Poppins"/>
              </a:rPr>
              <a:t>ke</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arah</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nilai</a:t>
            </a:r>
            <a:r>
              <a:rPr lang="en-US" sz="1451" spc="-43" dirty="0">
                <a:solidFill>
                  <a:srgbClr val="405D72"/>
                </a:solidFill>
                <a:latin typeface="Poppins"/>
                <a:ea typeface="Poppins"/>
                <a:cs typeface="Poppins"/>
                <a:sym typeface="Poppins"/>
              </a:rPr>
              <a:t> yang </a:t>
            </a:r>
            <a:r>
              <a:rPr lang="en-US" sz="1451" spc="-43" dirty="0" err="1">
                <a:solidFill>
                  <a:srgbClr val="405D72"/>
                </a:solidFill>
                <a:latin typeface="Poppins"/>
                <a:ea typeface="Poppins"/>
                <a:cs typeface="Poppins"/>
                <a:sym typeface="Poppins"/>
              </a:rPr>
              <a:t>lebih</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kecil</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Ketiga</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fitur</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ini</a:t>
            </a:r>
            <a:r>
              <a:rPr lang="en-US" sz="1451" spc="-43" dirty="0">
                <a:solidFill>
                  <a:srgbClr val="405D72"/>
                </a:solidFill>
                <a:latin typeface="Poppins"/>
                <a:ea typeface="Poppins"/>
                <a:cs typeface="Poppins"/>
                <a:sym typeface="Poppins"/>
              </a:rPr>
              <a:t> juga </a:t>
            </a:r>
            <a:r>
              <a:rPr lang="en-US" sz="1451" spc="-43" dirty="0" err="1">
                <a:solidFill>
                  <a:srgbClr val="405D72"/>
                </a:solidFill>
                <a:latin typeface="Poppins"/>
                <a:ea typeface="Poppins"/>
                <a:cs typeface="Poppins"/>
                <a:sym typeface="Poppins"/>
              </a:rPr>
              <a:t>mewakili</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konsep</a:t>
            </a:r>
            <a:r>
              <a:rPr lang="en-US" sz="1451" spc="-43" dirty="0">
                <a:solidFill>
                  <a:srgbClr val="405D72"/>
                </a:solidFill>
                <a:latin typeface="Poppins"/>
                <a:ea typeface="Poppins"/>
                <a:cs typeface="Poppins"/>
                <a:sym typeface="Poppins"/>
              </a:rPr>
              <a:t> yang </a:t>
            </a:r>
            <a:r>
              <a:rPr lang="en-US" sz="1451" spc="-43" dirty="0" err="1">
                <a:solidFill>
                  <a:srgbClr val="405D72"/>
                </a:solidFill>
                <a:latin typeface="Poppins"/>
                <a:ea typeface="Poppins"/>
                <a:cs typeface="Poppins"/>
                <a:sym typeface="Poppins"/>
              </a:rPr>
              <a:t>saling</a:t>
            </a:r>
            <a:r>
              <a:rPr lang="en-US" sz="1451" spc="-43" dirty="0">
                <a:solidFill>
                  <a:srgbClr val="405D72"/>
                </a:solidFill>
                <a:latin typeface="Poppins"/>
                <a:ea typeface="Poppins"/>
                <a:cs typeface="Poppins"/>
                <a:sym typeface="Poppins"/>
              </a:rPr>
              <a:t> </a:t>
            </a:r>
            <a:r>
              <a:rPr lang="en-US" sz="1451" spc="-43" dirty="0" err="1">
                <a:solidFill>
                  <a:srgbClr val="405D72"/>
                </a:solidFill>
                <a:latin typeface="Poppins"/>
                <a:ea typeface="Poppins"/>
                <a:cs typeface="Poppins"/>
                <a:sym typeface="Poppins"/>
              </a:rPr>
              <a:t>terkait</a:t>
            </a:r>
            <a:r>
              <a:rPr lang="en-US" sz="1451" spc="-43" dirty="0">
                <a:solidFill>
                  <a:srgbClr val="405D72"/>
                </a:solidFill>
                <a:latin typeface="Poppins"/>
                <a:ea typeface="Poppins"/>
                <a:cs typeface="Poppins"/>
                <a:sym typeface="Poppins"/>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33985" cy="5143500"/>
            <a:chOff x="0" y="0"/>
            <a:chExt cx="219650" cy="1354667"/>
          </a:xfrm>
        </p:grpSpPr>
        <p:sp>
          <p:nvSpPr>
            <p:cNvPr id="3" name="Freeform 3"/>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4" name="TextBox 4"/>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17454015" y="1604542"/>
            <a:ext cx="833985" cy="984635"/>
            <a:chOff x="0" y="0"/>
            <a:chExt cx="219650" cy="259328"/>
          </a:xfrm>
        </p:grpSpPr>
        <p:sp>
          <p:nvSpPr>
            <p:cNvPr id="6" name="Freeform 6"/>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7" name="TextBox 7"/>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8" name="Freeform 8"/>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sp>
        <p:nvSpPr>
          <p:cNvPr id="9" name="Freeform 9"/>
          <p:cNvSpPr/>
          <p:nvPr/>
        </p:nvSpPr>
        <p:spPr>
          <a:xfrm>
            <a:off x="4165412" y="4811183"/>
            <a:ext cx="9321156" cy="5313059"/>
          </a:xfrm>
          <a:custGeom>
            <a:avLst/>
            <a:gdLst/>
            <a:ahLst/>
            <a:cxnLst/>
            <a:rect l="l" t="t" r="r" b="b"/>
            <a:pathLst>
              <a:path w="9321156" h="5313059">
                <a:moveTo>
                  <a:pt x="0" y="0"/>
                </a:moveTo>
                <a:lnTo>
                  <a:pt x="9321156" y="0"/>
                </a:lnTo>
                <a:lnTo>
                  <a:pt x="9321156" y="5313059"/>
                </a:lnTo>
                <a:lnTo>
                  <a:pt x="0" y="5313059"/>
                </a:lnTo>
                <a:lnTo>
                  <a:pt x="0" y="0"/>
                </a:lnTo>
                <a:close/>
              </a:path>
            </a:pathLst>
          </a:custGeom>
          <a:blipFill>
            <a:blip r:embed="rId5"/>
            <a:stretch>
              <a:fillRect/>
            </a:stretch>
          </a:blipFill>
        </p:spPr>
      </p:sp>
      <p:sp>
        <p:nvSpPr>
          <p:cNvPr id="10" name="TextBox 10"/>
          <p:cNvSpPr txBox="1"/>
          <p:nvPr/>
        </p:nvSpPr>
        <p:spPr>
          <a:xfrm>
            <a:off x="3275049" y="165100"/>
            <a:ext cx="11737901" cy="863600"/>
          </a:xfrm>
          <a:prstGeom prst="rect">
            <a:avLst/>
          </a:prstGeom>
        </p:spPr>
        <p:txBody>
          <a:bodyPr lIns="0" tIns="0" rIns="0" bIns="0" rtlCol="0" anchor="t">
            <a:spAutoFit/>
          </a:bodyPr>
          <a:lstStyle/>
          <a:p>
            <a:pPr algn="ctr">
              <a:lnSpc>
                <a:spcPts val="7000"/>
              </a:lnSpc>
            </a:pPr>
            <a:r>
              <a:rPr lang="en-US" sz="5000">
                <a:solidFill>
                  <a:srgbClr val="405D72"/>
                </a:solidFill>
                <a:latin typeface="Anton"/>
                <a:ea typeface="Anton"/>
                <a:cs typeface="Anton"/>
                <a:sym typeface="Anton"/>
              </a:rPr>
              <a:t>3B. ANALISIS BIVARIATE</a:t>
            </a:r>
          </a:p>
        </p:txBody>
      </p:sp>
      <p:sp>
        <p:nvSpPr>
          <p:cNvPr id="11" name="TextBox 11"/>
          <p:cNvSpPr txBox="1"/>
          <p:nvPr/>
        </p:nvSpPr>
        <p:spPr>
          <a:xfrm>
            <a:off x="833985" y="1009650"/>
            <a:ext cx="15733261" cy="3966600"/>
          </a:xfrm>
          <a:prstGeom prst="rect">
            <a:avLst/>
          </a:prstGeom>
        </p:spPr>
        <p:txBody>
          <a:bodyPr lIns="0" tIns="0" rIns="0" bIns="0" rtlCol="0" anchor="t">
            <a:spAutoFit/>
          </a:bodyPr>
          <a:lstStyle/>
          <a:p>
            <a:pPr algn="just">
              <a:lnSpc>
                <a:spcPts val="1647"/>
              </a:lnSpc>
              <a:spcBef>
                <a:spcPct val="0"/>
              </a:spcBef>
            </a:pPr>
            <a:r>
              <a:rPr lang="en-US" sz="1419" spc="-42" dirty="0" err="1">
                <a:solidFill>
                  <a:srgbClr val="405D72"/>
                </a:solidFill>
                <a:latin typeface="Poppins"/>
                <a:ea typeface="Poppins"/>
                <a:cs typeface="Poppins"/>
                <a:sym typeface="Poppins"/>
              </a:rPr>
              <a:t>Analisis</a:t>
            </a:r>
            <a:r>
              <a:rPr lang="en-US" sz="1419" spc="-42" dirty="0">
                <a:solidFill>
                  <a:srgbClr val="405D72"/>
                </a:solidFill>
                <a:latin typeface="Poppins"/>
                <a:ea typeface="Poppins"/>
                <a:cs typeface="Poppins"/>
                <a:sym typeface="Poppins"/>
              </a:rPr>
              <a:t> bivariate </a:t>
            </a:r>
            <a:r>
              <a:rPr lang="en-US" sz="1419" spc="-42" dirty="0" err="1">
                <a:solidFill>
                  <a:srgbClr val="405D72"/>
                </a:solidFill>
                <a:latin typeface="Poppins"/>
                <a:ea typeface="Poppins"/>
                <a:cs typeface="Poppins"/>
                <a:sym typeface="Poppins"/>
              </a:rPr>
              <a:t>digunakan</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untuk</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memahami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hubungan</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antara</a:t>
            </a:r>
            <a:r>
              <a:rPr lang="en-US" sz="1419" spc="-42" dirty="0">
                <a:solidFill>
                  <a:srgbClr val="405D72"/>
                </a:solidFill>
                <a:latin typeface="Poppins"/>
                <a:ea typeface="Poppins"/>
                <a:cs typeface="Poppins"/>
                <a:sym typeface="Poppins"/>
              </a:rPr>
              <a:t> dua </a:t>
            </a:r>
            <a:r>
              <a:rPr lang="en-US" sz="1419" spc="-42" dirty="0" err="1">
                <a:solidFill>
                  <a:srgbClr val="405D72"/>
                </a:solidFill>
                <a:latin typeface="Poppins"/>
                <a:ea typeface="Poppins"/>
                <a:cs typeface="Poppins"/>
                <a:sym typeface="Poppins"/>
              </a:rPr>
              <a:t>variabel</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terutama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antara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fitur</a:t>
            </a:r>
            <a:r>
              <a:rPr lang="en-US" sz="1419" spc="-42" dirty="0">
                <a:solidFill>
                  <a:srgbClr val="405D72"/>
                </a:solidFill>
                <a:latin typeface="Poppins"/>
                <a:ea typeface="Poppins"/>
                <a:cs typeface="Poppins"/>
                <a:sym typeface="Poppins"/>
              </a:rPr>
              <a:t> dan target </a:t>
            </a:r>
            <a:r>
              <a:rPr lang="en-US" sz="1419" spc="-42" dirty="0" err="1">
                <a:solidFill>
                  <a:srgbClr val="405D72"/>
                </a:solidFill>
                <a:latin typeface="Poppins"/>
                <a:ea typeface="Poppins"/>
                <a:cs typeface="Poppins"/>
                <a:sym typeface="Poppins"/>
              </a:rPr>
              <a:t>variabel</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Dengan</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analisis</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ini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kita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dapat</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menentukan</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apakah</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ada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korelasi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atau</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hubungan</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antara</a:t>
            </a:r>
            <a:r>
              <a:rPr lang="en-US" sz="1419" spc="-42" dirty="0">
                <a:solidFill>
                  <a:srgbClr val="405D72"/>
                </a:solidFill>
                <a:latin typeface="Poppins"/>
                <a:ea typeface="Poppins"/>
                <a:cs typeface="Poppins"/>
                <a:sym typeface="Poppins"/>
              </a:rPr>
              <a:t> dua </a:t>
            </a:r>
            <a:r>
              <a:rPr lang="en-US" sz="1419" spc="-42" dirty="0" err="1">
                <a:solidFill>
                  <a:srgbClr val="405D72"/>
                </a:solidFill>
                <a:latin typeface="Poppins"/>
                <a:ea typeface="Poppins"/>
                <a:cs typeface="Poppins"/>
                <a:sym typeface="Poppins"/>
              </a:rPr>
              <a:t>variabel</a:t>
            </a:r>
            <a:r>
              <a:rPr lang="en-US" sz="1419" spc="-42" dirty="0">
                <a:solidFill>
                  <a:srgbClr val="405D72"/>
                </a:solidFill>
                <a:latin typeface="Poppins"/>
                <a:ea typeface="Poppins"/>
                <a:cs typeface="Poppins"/>
                <a:sym typeface="Poppins"/>
              </a:rPr>
              <a:t> yang </a:t>
            </a:r>
            <a:r>
              <a:rPr lang="en-US" sz="1419" spc="-42" dirty="0" err="1">
                <a:solidFill>
                  <a:srgbClr val="405D72"/>
                </a:solidFill>
                <a:latin typeface="Poppins"/>
                <a:ea typeface="Poppins"/>
                <a:cs typeface="Poppins"/>
                <a:sym typeface="Poppins"/>
              </a:rPr>
              <a:t>relevan</a:t>
            </a:r>
            <a:r>
              <a:rPr lang="en-US" sz="1419" spc="-42" dirty="0">
                <a:solidFill>
                  <a:srgbClr val="405D72"/>
                </a:solidFill>
                <a:latin typeface="Poppins"/>
                <a:ea typeface="Poppins"/>
                <a:cs typeface="Poppins"/>
                <a:sym typeface="Poppins"/>
              </a:rPr>
              <a:t>, dan </a:t>
            </a:r>
            <a:r>
              <a:rPr lang="en-US" sz="1419" spc="-42" dirty="0" err="1">
                <a:solidFill>
                  <a:srgbClr val="405D72"/>
                </a:solidFill>
                <a:latin typeface="Poppins"/>
                <a:ea typeface="Poppins"/>
                <a:cs typeface="Poppins"/>
                <a:sym typeface="Poppins"/>
              </a:rPr>
              <a:t>apakah</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variabel</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independen</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dapat</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memengaruhi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variabel</a:t>
            </a:r>
            <a:r>
              <a:rPr lang="en-US" sz="1419" spc="-42" dirty="0">
                <a:solidFill>
                  <a:srgbClr val="405D72"/>
                </a:solidFill>
                <a:latin typeface="Poppins"/>
                <a:ea typeface="Poppins"/>
                <a:cs typeface="Poppins"/>
                <a:sym typeface="Poppins"/>
              </a:rPr>
              <a:t> target. </a:t>
            </a:r>
            <a:r>
              <a:rPr lang="en-US" sz="1419" spc="-42" dirty="0" err="1">
                <a:solidFill>
                  <a:srgbClr val="405D72"/>
                </a:solidFill>
                <a:latin typeface="Poppins"/>
                <a:ea typeface="Poppins"/>
                <a:cs typeface="Poppins"/>
                <a:sym typeface="Poppins"/>
              </a:rPr>
              <a:t>Analisis</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ini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penting</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untuk</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mengidentifikasi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prediktor</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kuat</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untuk</a:t>
            </a:r>
            <a:r>
              <a:rPr lang="en-US" sz="1419" spc="-42" dirty="0">
                <a:solidFill>
                  <a:srgbClr val="405D72"/>
                </a:solidFill>
                <a:latin typeface="Poppins"/>
                <a:ea typeface="Poppins"/>
                <a:cs typeface="Poppins"/>
                <a:sym typeface="Poppins"/>
              </a:rPr>
              <a:t> model yang </a:t>
            </a:r>
            <a:r>
              <a:rPr lang="en-US" sz="1419" spc="-42" dirty="0" err="1">
                <a:solidFill>
                  <a:srgbClr val="405D72"/>
                </a:solidFill>
                <a:latin typeface="Poppins"/>
                <a:ea typeface="Poppins"/>
                <a:cs typeface="Poppins"/>
                <a:sym typeface="Poppins"/>
              </a:rPr>
              <a:t>akan</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dibangun</a:t>
            </a:r>
            <a:r>
              <a:rPr lang="en-US" sz="1419" spc="-42" dirty="0">
                <a:solidFill>
                  <a:srgbClr val="405D72"/>
                </a:solidFill>
                <a:latin typeface="Poppins"/>
                <a:ea typeface="Poppins"/>
                <a:cs typeface="Poppins"/>
                <a:sym typeface="Poppins"/>
              </a:rPr>
              <a:t>. Hal-</a:t>
            </a:r>
            <a:r>
              <a:rPr lang="en-US" sz="1419" spc="-42" dirty="0" err="1">
                <a:solidFill>
                  <a:srgbClr val="405D72"/>
                </a:solidFill>
                <a:latin typeface="Poppins"/>
                <a:ea typeface="Poppins"/>
                <a:cs typeface="Poppins"/>
                <a:sym typeface="Poppins"/>
              </a:rPr>
              <a:t>hal</a:t>
            </a:r>
            <a:r>
              <a:rPr lang="en-US" sz="1419" spc="-42" dirty="0">
                <a:solidFill>
                  <a:srgbClr val="405D72"/>
                </a:solidFill>
                <a:latin typeface="Poppins"/>
                <a:ea typeface="Poppins"/>
                <a:cs typeface="Poppins"/>
                <a:sym typeface="Poppins"/>
              </a:rPr>
              <a:t> yang </a:t>
            </a:r>
            <a:r>
              <a:rPr lang="en-US" sz="1419" spc="-42" dirty="0" err="1">
                <a:solidFill>
                  <a:srgbClr val="405D72"/>
                </a:solidFill>
                <a:latin typeface="Poppins"/>
                <a:ea typeface="Poppins"/>
                <a:cs typeface="Poppins"/>
                <a:sym typeface="Poppins"/>
              </a:rPr>
              <a:t>perlu</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diperhatikan</a:t>
            </a:r>
            <a:r>
              <a:rPr lang="en-US" sz="1419" spc="-42" dirty="0">
                <a:solidFill>
                  <a:srgbClr val="405D72"/>
                </a:solidFill>
                <a:latin typeface="Poppins"/>
                <a:ea typeface="Poppins"/>
                <a:cs typeface="Poppins"/>
                <a:sym typeface="Poppins"/>
              </a:rPr>
              <a:t> : </a:t>
            </a:r>
          </a:p>
          <a:p>
            <a:pPr algn="just">
              <a:lnSpc>
                <a:spcPts val="1647"/>
              </a:lnSpc>
              <a:spcBef>
                <a:spcPct val="0"/>
              </a:spcBef>
            </a:pPr>
            <a:endParaRPr lang="en-US" sz="1419" spc="-42" dirty="0">
              <a:solidFill>
                <a:srgbClr val="405D72"/>
              </a:solidFill>
              <a:latin typeface="Poppins"/>
              <a:ea typeface="Poppins"/>
              <a:cs typeface="Poppins"/>
              <a:sym typeface="Poppins"/>
            </a:endParaRPr>
          </a:p>
          <a:p>
            <a:pPr algn="just">
              <a:lnSpc>
                <a:spcPts val="1647"/>
              </a:lnSpc>
              <a:spcBef>
                <a:spcPct val="0"/>
              </a:spcBef>
            </a:pPr>
            <a:r>
              <a:rPr lang="en-US" sz="1419" spc="-42" dirty="0">
                <a:solidFill>
                  <a:srgbClr val="405D72"/>
                </a:solidFill>
                <a:latin typeface="Poppins"/>
                <a:ea typeface="Poppins"/>
                <a:cs typeface="Poppins"/>
                <a:sym typeface="Poppins"/>
              </a:rPr>
              <a:t>- Fitur yang </a:t>
            </a:r>
            <a:r>
              <a:rPr lang="en-US" sz="1419" spc="-42" dirty="0" err="1">
                <a:solidFill>
                  <a:srgbClr val="405D72"/>
                </a:solidFill>
                <a:latin typeface="Poppins"/>
                <a:ea typeface="Poppins"/>
                <a:cs typeface="Poppins"/>
                <a:sym typeface="Poppins"/>
              </a:rPr>
              <a:t>memiliki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korelasi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terlalu</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tinggi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atau</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terlalu</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rendah</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sering</a:t>
            </a:r>
            <a:r>
              <a:rPr lang="en-US" sz="1419" spc="-42" dirty="0">
                <a:solidFill>
                  <a:srgbClr val="405D72"/>
                </a:solidFill>
                <a:latin typeface="Poppins"/>
                <a:ea typeface="Poppins"/>
                <a:cs typeface="Poppins"/>
                <a:sym typeface="Poppins"/>
              </a:rPr>
              <a:t> kali </a:t>
            </a:r>
            <a:r>
              <a:rPr lang="en-US" sz="1419" spc="-42" dirty="0" err="1">
                <a:solidFill>
                  <a:srgbClr val="405D72"/>
                </a:solidFill>
                <a:latin typeface="Poppins"/>
                <a:ea typeface="Poppins"/>
                <a:cs typeface="Poppins"/>
                <a:sym typeface="Poppins"/>
              </a:rPr>
              <a:t>disarankan</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untuk</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dihapus</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karena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dapat</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menyebabkan</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redundansi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atau</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ketidakterhubungan</a:t>
            </a:r>
            <a:r>
              <a:rPr lang="en-US" sz="1419" spc="-42" dirty="0">
                <a:solidFill>
                  <a:srgbClr val="405D72"/>
                </a:solidFill>
                <a:latin typeface="Poppins"/>
                <a:ea typeface="Poppins"/>
                <a:cs typeface="Poppins"/>
                <a:sym typeface="Poppins"/>
              </a:rPr>
              <a:t> data.</a:t>
            </a:r>
          </a:p>
          <a:p>
            <a:pPr algn="just">
              <a:lnSpc>
                <a:spcPts val="1647"/>
              </a:lnSpc>
              <a:spcBef>
                <a:spcPct val="0"/>
              </a:spcBef>
            </a:pPr>
            <a:r>
              <a:rPr lang="en-US" sz="1419" spc="-42" dirty="0">
                <a:solidFill>
                  <a:srgbClr val="405D72"/>
                </a:solidFill>
                <a:latin typeface="Poppins"/>
                <a:ea typeface="Poppins"/>
                <a:cs typeface="Poppins"/>
                <a:sym typeface="Poppins"/>
              </a:rPr>
              <a:t>- Adanya </a:t>
            </a:r>
            <a:r>
              <a:rPr lang="en-US" sz="1419" spc="-42" dirty="0" err="1">
                <a:solidFill>
                  <a:srgbClr val="405D72"/>
                </a:solidFill>
                <a:latin typeface="Poppins"/>
                <a:ea typeface="Poppins"/>
                <a:cs typeface="Poppins"/>
                <a:sym typeface="Poppins"/>
              </a:rPr>
              <a:t>tanda-tanda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nonlinearitas</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dalam</a:t>
            </a:r>
            <a:r>
              <a:rPr lang="en-US" sz="1419" spc="-42" dirty="0">
                <a:solidFill>
                  <a:srgbClr val="405D72"/>
                </a:solidFill>
                <a:latin typeface="Poppins"/>
                <a:ea typeface="Poppins"/>
                <a:cs typeface="Poppins"/>
                <a:sym typeface="Poppins"/>
              </a:rPr>
              <a:t> dataset, </a:t>
            </a:r>
            <a:r>
              <a:rPr lang="en-US" sz="1419" spc="-42" dirty="0" err="1">
                <a:solidFill>
                  <a:srgbClr val="405D72"/>
                </a:solidFill>
                <a:latin typeface="Poppins"/>
                <a:ea typeface="Poppins"/>
                <a:cs typeface="Poppins"/>
                <a:sym typeface="Poppins"/>
              </a:rPr>
              <a:t>seperti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banyaknya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nilai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korelasi</a:t>
            </a:r>
            <a:r>
              <a:rPr lang="en-US" sz="1419" spc="-42" dirty="0">
                <a:solidFill>
                  <a:srgbClr val="405D72"/>
                </a:solidFill>
                <a:latin typeface="Poppins"/>
                <a:ea typeface="Poppins"/>
                <a:cs typeface="Poppins"/>
                <a:sym typeface="Poppins"/>
              </a:rPr>
              <a:t> linier yang </a:t>
            </a:r>
            <a:r>
              <a:rPr lang="en-US" sz="1419" spc="-42" dirty="0" err="1">
                <a:solidFill>
                  <a:srgbClr val="405D72"/>
                </a:solidFill>
                <a:latin typeface="Poppins"/>
                <a:ea typeface="Poppins"/>
                <a:cs typeface="Poppins"/>
                <a:sym typeface="Poppins"/>
              </a:rPr>
              <a:t>rendah</a:t>
            </a:r>
            <a:r>
              <a:rPr lang="en-US" sz="1419" spc="-42" dirty="0">
                <a:solidFill>
                  <a:srgbClr val="405D72"/>
                </a:solidFill>
                <a:latin typeface="Poppins"/>
                <a:ea typeface="Poppins"/>
                <a:cs typeface="Poppins"/>
                <a:sym typeface="Poppins"/>
              </a:rPr>
              <a:t>.</a:t>
            </a:r>
          </a:p>
          <a:p>
            <a:pPr algn="just">
              <a:lnSpc>
                <a:spcPts val="1647"/>
              </a:lnSpc>
              <a:spcBef>
                <a:spcPct val="0"/>
              </a:spcBef>
            </a:pPr>
            <a:r>
              <a:rPr lang="en-US" sz="1419" spc="-42" dirty="0">
                <a:solidFill>
                  <a:srgbClr val="405D72"/>
                </a:solidFill>
                <a:latin typeface="Poppins"/>
                <a:ea typeface="Poppins"/>
                <a:cs typeface="Poppins"/>
                <a:sym typeface="Poppins"/>
              </a:rPr>
              <a:t>- Nilai </a:t>
            </a:r>
            <a:r>
              <a:rPr lang="en-US" sz="1419" spc="-42" dirty="0" err="1">
                <a:solidFill>
                  <a:srgbClr val="405D72"/>
                </a:solidFill>
                <a:latin typeface="Poppins"/>
                <a:ea typeface="Poppins"/>
                <a:cs typeface="Poppins"/>
                <a:sym typeface="Poppins"/>
              </a:rPr>
              <a:t>korelasi</a:t>
            </a:r>
            <a:r>
              <a:rPr lang="en-US" sz="1419" spc="-42" dirty="0">
                <a:solidFill>
                  <a:srgbClr val="405D72"/>
                </a:solidFill>
                <a:latin typeface="Poppins"/>
                <a:ea typeface="Poppins"/>
                <a:cs typeface="Poppins"/>
                <a:sym typeface="Poppins"/>
              </a:rPr>
              <a:t> yang </a:t>
            </a:r>
            <a:r>
              <a:rPr lang="en-US" sz="1419" spc="-42" dirty="0" err="1">
                <a:solidFill>
                  <a:srgbClr val="405D72"/>
                </a:solidFill>
                <a:latin typeface="Poppins"/>
                <a:ea typeface="Poppins"/>
                <a:cs typeface="Poppins"/>
                <a:sym typeface="Poppins"/>
              </a:rPr>
              <a:t>tinggi</a:t>
            </a:r>
            <a:r>
              <a:rPr lang="en-US" sz="1419" spc="-42" dirty="0">
                <a:solidFill>
                  <a:srgbClr val="405D72"/>
                </a:solidFill>
                <a:latin typeface="Poppins"/>
                <a:ea typeface="Poppins"/>
                <a:cs typeface="Poppins"/>
                <a:sym typeface="Poppins"/>
              </a:rPr>
              <a:t> di </a:t>
            </a:r>
            <a:r>
              <a:rPr lang="en-US" sz="1419" spc="-42" dirty="0" err="1">
                <a:solidFill>
                  <a:srgbClr val="405D72"/>
                </a:solidFill>
                <a:latin typeface="Poppins"/>
                <a:ea typeface="Poppins"/>
                <a:cs typeface="Poppins"/>
                <a:sym typeface="Poppins"/>
              </a:rPr>
              <a:t>antara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beberapa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fitur</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dapat</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menunjukkan</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bahwa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fitur-fitur</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tersebut</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mungkin</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merepresentasikan</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hal</a:t>
            </a:r>
            <a:r>
              <a:rPr lang="en-US" sz="1419" spc="-42" dirty="0">
                <a:solidFill>
                  <a:srgbClr val="405D72"/>
                </a:solidFill>
                <a:latin typeface="Poppins"/>
                <a:ea typeface="Poppins"/>
                <a:cs typeface="Poppins"/>
                <a:sym typeface="Poppins"/>
              </a:rPr>
              <a:t> yang </a:t>
            </a:r>
            <a:r>
              <a:rPr lang="en-US" sz="1419" spc="-42" dirty="0" err="1">
                <a:solidFill>
                  <a:srgbClr val="405D72"/>
                </a:solidFill>
                <a:latin typeface="Poppins"/>
                <a:ea typeface="Poppins"/>
                <a:cs typeface="Poppins"/>
                <a:sym typeface="Poppins"/>
              </a:rPr>
              <a:t>serupa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sehingga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berpotensi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menyebabkan</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redundansi</a:t>
            </a:r>
            <a:r>
              <a:rPr lang="en-US" sz="1419" spc="-42" dirty="0">
                <a:solidFill>
                  <a:srgbClr val="405D72"/>
                </a:solidFill>
                <a:latin typeface="Poppins"/>
                <a:ea typeface="Poppins"/>
                <a:cs typeface="Poppins"/>
                <a:sym typeface="Poppins"/>
              </a:rPr>
              <a:t>. </a:t>
            </a:r>
          </a:p>
          <a:p>
            <a:pPr algn="just">
              <a:lnSpc>
                <a:spcPts val="1647"/>
              </a:lnSpc>
              <a:spcBef>
                <a:spcPct val="0"/>
              </a:spcBef>
            </a:pPr>
            <a:endParaRPr lang="en-US" sz="1419" spc="-42" dirty="0">
              <a:solidFill>
                <a:srgbClr val="405D72"/>
              </a:solidFill>
              <a:latin typeface="Poppins"/>
              <a:ea typeface="Poppins"/>
              <a:cs typeface="Poppins"/>
              <a:sym typeface="Poppins"/>
            </a:endParaRPr>
          </a:p>
          <a:p>
            <a:pPr algn="just">
              <a:lnSpc>
                <a:spcPts val="1647"/>
              </a:lnSpc>
              <a:spcBef>
                <a:spcPct val="0"/>
              </a:spcBef>
            </a:pPr>
            <a:r>
              <a:rPr lang="en-US" sz="1419" spc="-42" dirty="0" err="1">
                <a:solidFill>
                  <a:srgbClr val="405D72"/>
                </a:solidFill>
                <a:latin typeface="Poppins"/>
                <a:ea typeface="Poppins"/>
                <a:cs typeface="Poppins"/>
                <a:sym typeface="Poppins"/>
              </a:rPr>
              <a:t>Variabel</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fitur</a:t>
            </a:r>
            <a:r>
              <a:rPr lang="en-US" sz="1419" spc="-42" dirty="0">
                <a:solidFill>
                  <a:srgbClr val="405D72"/>
                </a:solidFill>
                <a:latin typeface="Poppins"/>
                <a:ea typeface="Poppins"/>
                <a:cs typeface="Poppins"/>
                <a:sym typeface="Poppins"/>
              </a:rPr>
              <a:t> dan </a:t>
            </a:r>
            <a:r>
              <a:rPr lang="en-US" sz="1419" spc="-42" dirty="0" err="1">
                <a:solidFill>
                  <a:srgbClr val="405D72"/>
                </a:solidFill>
                <a:latin typeface="Poppins"/>
                <a:ea typeface="Poppins"/>
                <a:cs typeface="Poppins"/>
                <a:sym typeface="Poppins"/>
              </a:rPr>
              <a:t>variabel</a:t>
            </a:r>
            <a:r>
              <a:rPr lang="en-US" sz="1419" spc="-42" dirty="0">
                <a:solidFill>
                  <a:srgbClr val="405D72"/>
                </a:solidFill>
                <a:latin typeface="Poppins"/>
                <a:ea typeface="Poppins"/>
                <a:cs typeface="Poppins"/>
                <a:sym typeface="Poppins"/>
              </a:rPr>
              <a:t> target : </a:t>
            </a:r>
          </a:p>
          <a:p>
            <a:pPr algn="just">
              <a:lnSpc>
                <a:spcPts val="1647"/>
              </a:lnSpc>
              <a:spcBef>
                <a:spcPct val="0"/>
              </a:spcBef>
            </a:pPr>
            <a:endParaRPr lang="en-US" sz="1419" spc="-42" dirty="0">
              <a:solidFill>
                <a:srgbClr val="405D72"/>
              </a:solidFill>
              <a:latin typeface="Poppins"/>
              <a:ea typeface="Poppins"/>
              <a:cs typeface="Poppins"/>
              <a:sym typeface="Poppins"/>
            </a:endParaRPr>
          </a:p>
          <a:p>
            <a:pPr algn="just">
              <a:lnSpc>
                <a:spcPts val="1647"/>
              </a:lnSpc>
              <a:spcBef>
                <a:spcPct val="0"/>
              </a:spcBef>
            </a:pP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Variabel</a:t>
            </a:r>
            <a:r>
              <a:rPr lang="en-US" sz="1419" spc="-42" dirty="0">
                <a:solidFill>
                  <a:srgbClr val="405D72"/>
                </a:solidFill>
                <a:latin typeface="Poppins"/>
                <a:ea typeface="Poppins"/>
                <a:cs typeface="Poppins"/>
                <a:sym typeface="Poppins"/>
              </a:rPr>
              <a:t> target `</a:t>
            </a:r>
            <a:r>
              <a:rPr lang="en-US" sz="1419" spc="-42" dirty="0" err="1">
                <a:solidFill>
                  <a:srgbClr val="405D72"/>
                </a:solidFill>
                <a:latin typeface="Poppins"/>
                <a:ea typeface="Poppins"/>
                <a:cs typeface="Poppins"/>
                <a:sym typeface="Poppins"/>
              </a:rPr>
              <a:t>median_house_value</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memiliki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korelasi</a:t>
            </a:r>
            <a:r>
              <a:rPr lang="en-US" sz="1419" spc="-42" dirty="0">
                <a:solidFill>
                  <a:srgbClr val="405D72"/>
                </a:solidFill>
                <a:latin typeface="Poppins"/>
                <a:ea typeface="Poppins"/>
                <a:cs typeface="Poppins"/>
                <a:sym typeface="Poppins"/>
              </a:rPr>
              <a:t> yang sangat </a:t>
            </a:r>
            <a:r>
              <a:rPr lang="en-US" sz="1419" spc="-42" dirty="0" err="1">
                <a:solidFill>
                  <a:srgbClr val="405D72"/>
                </a:solidFill>
                <a:latin typeface="Poppins"/>
                <a:ea typeface="Poppins"/>
                <a:cs typeface="Poppins"/>
                <a:sym typeface="Poppins"/>
              </a:rPr>
              <a:t>lemah</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dengan</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semua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fitur</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kecuali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satu</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yaitu</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median_income</a:t>
            </a:r>
            <a:r>
              <a:rPr lang="en-US" sz="1419" spc="-42" dirty="0">
                <a:solidFill>
                  <a:srgbClr val="405D72"/>
                </a:solidFill>
                <a:latin typeface="Poppins"/>
                <a:ea typeface="Poppins"/>
                <a:cs typeface="Poppins"/>
                <a:sym typeface="Poppins"/>
              </a:rPr>
              <a:t>`, yang </a:t>
            </a:r>
            <a:r>
              <a:rPr lang="en-US" sz="1419" spc="-42" dirty="0" err="1">
                <a:solidFill>
                  <a:srgbClr val="405D72"/>
                </a:solidFill>
                <a:latin typeface="Poppins"/>
                <a:ea typeface="Poppins"/>
                <a:cs typeface="Poppins"/>
                <a:sym typeface="Poppins"/>
              </a:rPr>
              <a:t>dapat</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dianggap</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sebagai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fitur</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penting</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dalam</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analisis</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ini</a:t>
            </a:r>
            <a:r>
              <a:rPr lang="en-US" sz="1419" spc="-42" dirty="0">
                <a:solidFill>
                  <a:srgbClr val="405D72"/>
                </a:solidFill>
                <a:latin typeface="Poppins"/>
                <a:ea typeface="Poppins"/>
                <a:cs typeface="Poppins"/>
                <a:sym typeface="Poppins"/>
              </a:rPr>
              <a:t>.</a:t>
            </a:r>
          </a:p>
          <a:p>
            <a:pPr algn="just">
              <a:lnSpc>
                <a:spcPts val="1647"/>
              </a:lnSpc>
              <a:spcBef>
                <a:spcPct val="0"/>
              </a:spcBef>
            </a:pP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Korelasi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sebesar</a:t>
            </a:r>
            <a:r>
              <a:rPr lang="en-US" sz="1419" spc="-42" dirty="0">
                <a:solidFill>
                  <a:srgbClr val="405D72"/>
                </a:solidFill>
                <a:latin typeface="Poppins"/>
                <a:ea typeface="Poppins"/>
                <a:cs typeface="Poppins"/>
                <a:sym typeface="Poppins"/>
              </a:rPr>
              <a:t> `-0,02` dan `-0,05` </a:t>
            </a:r>
            <a:r>
              <a:rPr lang="en-US" sz="1419" spc="-42" dirty="0" err="1">
                <a:solidFill>
                  <a:srgbClr val="405D72"/>
                </a:solidFill>
                <a:latin typeface="Poppins"/>
                <a:ea typeface="Poppins"/>
                <a:cs typeface="Poppins"/>
                <a:sym typeface="Poppins"/>
              </a:rPr>
              <a:t>antara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variabel</a:t>
            </a:r>
            <a:r>
              <a:rPr lang="en-US" sz="1419" spc="-42" dirty="0">
                <a:solidFill>
                  <a:srgbClr val="405D72"/>
                </a:solidFill>
                <a:latin typeface="Poppins"/>
                <a:ea typeface="Poppins"/>
                <a:cs typeface="Poppins"/>
                <a:sym typeface="Poppins"/>
              </a:rPr>
              <a:t> target `</a:t>
            </a:r>
            <a:r>
              <a:rPr lang="en-US" sz="1419" spc="-42" dirty="0" err="1">
                <a:solidFill>
                  <a:srgbClr val="405D72"/>
                </a:solidFill>
                <a:latin typeface="Poppins"/>
                <a:ea typeface="Poppins"/>
                <a:cs typeface="Poppins"/>
                <a:sym typeface="Poppins"/>
              </a:rPr>
              <a:t>median_house_value</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dengan</a:t>
            </a:r>
            <a:r>
              <a:rPr lang="en-US" sz="1419" spc="-42" dirty="0">
                <a:solidFill>
                  <a:srgbClr val="405D72"/>
                </a:solidFill>
                <a:latin typeface="Poppins"/>
                <a:ea typeface="Poppins"/>
                <a:cs typeface="Poppins"/>
                <a:sym typeface="Poppins"/>
              </a:rPr>
              <a:t> `population` dan `longitude` </a:t>
            </a:r>
            <a:r>
              <a:rPr lang="en-US" sz="1419" spc="-42" dirty="0" err="1">
                <a:solidFill>
                  <a:srgbClr val="405D72"/>
                </a:solidFill>
                <a:latin typeface="Poppins"/>
                <a:ea typeface="Poppins"/>
                <a:cs typeface="Poppins"/>
                <a:sym typeface="Poppins"/>
              </a:rPr>
              <a:t>mungkin</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bisa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dihapus</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tetapi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tidak</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harus</a:t>
            </a:r>
            <a:r>
              <a:rPr lang="en-US" sz="1419" spc="-42" dirty="0">
                <a:solidFill>
                  <a:srgbClr val="405D72"/>
                </a:solidFill>
                <a:latin typeface="Poppins"/>
                <a:ea typeface="Poppins"/>
                <a:cs typeface="Poppins"/>
                <a:sym typeface="Poppins"/>
              </a:rPr>
              <a:t>. Nilai </a:t>
            </a:r>
            <a:r>
              <a:rPr lang="en-US" sz="1419" spc="-42" dirty="0" err="1">
                <a:solidFill>
                  <a:srgbClr val="405D72"/>
                </a:solidFill>
                <a:latin typeface="Poppins"/>
                <a:ea typeface="Poppins"/>
                <a:cs typeface="Poppins"/>
                <a:sym typeface="Poppins"/>
              </a:rPr>
              <a:t>korelasi</a:t>
            </a:r>
            <a:r>
              <a:rPr lang="en-US" sz="1419" spc="-42" dirty="0">
                <a:solidFill>
                  <a:srgbClr val="405D72"/>
                </a:solidFill>
                <a:latin typeface="Poppins"/>
                <a:ea typeface="Poppins"/>
                <a:cs typeface="Poppins"/>
                <a:sym typeface="Poppins"/>
              </a:rPr>
              <a:t> yang </a:t>
            </a:r>
            <a:r>
              <a:rPr lang="en-US" sz="1419" spc="-42" dirty="0" err="1">
                <a:solidFill>
                  <a:srgbClr val="405D72"/>
                </a:solidFill>
                <a:latin typeface="Poppins"/>
                <a:ea typeface="Poppins"/>
                <a:cs typeface="Poppins"/>
                <a:sym typeface="Poppins"/>
              </a:rPr>
              <a:t>rendah</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tidak</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selalu</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menjadi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alasan</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untuk</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menghapus</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fitur</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tersebut</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Korelasi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rendah</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bisa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mengindikasikan</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bahwa</a:t>
            </a:r>
            <a:r>
              <a:rPr lang="en-US" sz="1419" spc="-42" dirty="0">
                <a:solidFill>
                  <a:srgbClr val="405D72"/>
                </a:solidFill>
                <a:latin typeface="Poppins"/>
                <a:ea typeface="Poppins"/>
                <a:cs typeface="Poppins"/>
                <a:sym typeface="Poppins"/>
              </a:rPr>
              <a:t> data </a:t>
            </a:r>
            <a:r>
              <a:rPr lang="en-US" sz="1419" spc="-42" dirty="0" err="1">
                <a:solidFill>
                  <a:srgbClr val="405D72"/>
                </a:solidFill>
                <a:latin typeface="Poppins"/>
                <a:ea typeface="Poppins"/>
                <a:cs typeface="Poppins"/>
                <a:sym typeface="Poppins"/>
              </a:rPr>
              <a:t>tersebar</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luas</a:t>
            </a:r>
            <a:r>
              <a:rPr lang="en-US" sz="1419" spc="-42" dirty="0">
                <a:solidFill>
                  <a:srgbClr val="405D72"/>
                </a:solidFill>
                <a:latin typeface="Poppins"/>
                <a:ea typeface="Poppins"/>
                <a:cs typeface="Poppins"/>
                <a:sym typeface="Poppins"/>
              </a:rPr>
              <a:t>, yang </a:t>
            </a:r>
            <a:r>
              <a:rPr lang="en-US" sz="1419" spc="-42" dirty="0" err="1">
                <a:solidFill>
                  <a:srgbClr val="405D72"/>
                </a:solidFill>
                <a:latin typeface="Poppins"/>
                <a:ea typeface="Poppins"/>
                <a:cs typeface="Poppins"/>
                <a:sym typeface="Poppins"/>
              </a:rPr>
              <a:t>merupakan</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tanda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kuat</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adanya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nonlinearitas</a:t>
            </a:r>
            <a:r>
              <a:rPr lang="en-US" sz="1419" spc="-42" dirty="0">
                <a:solidFill>
                  <a:srgbClr val="405D72"/>
                </a:solidFill>
                <a:latin typeface="Poppins"/>
                <a:ea typeface="Poppins"/>
                <a:cs typeface="Poppins"/>
                <a:sym typeface="Poppins"/>
              </a:rPr>
              <a:t>.</a:t>
            </a:r>
          </a:p>
          <a:p>
            <a:pPr algn="just">
              <a:lnSpc>
                <a:spcPts val="1647"/>
              </a:lnSpc>
              <a:spcBef>
                <a:spcPct val="0"/>
              </a:spcBef>
            </a:pP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Untuk</a:t>
            </a:r>
            <a:r>
              <a:rPr lang="en-US" sz="1419" spc="-42" dirty="0">
                <a:solidFill>
                  <a:srgbClr val="405D72"/>
                </a:solidFill>
                <a:latin typeface="Poppins"/>
                <a:ea typeface="Poppins"/>
                <a:cs typeface="Poppins"/>
                <a:sym typeface="Poppins"/>
              </a:rPr>
              <a:t> model yang </a:t>
            </a:r>
            <a:r>
              <a:rPr lang="en-US" sz="1419" spc="-42" dirty="0" err="1">
                <a:solidFill>
                  <a:srgbClr val="405D72"/>
                </a:solidFill>
                <a:latin typeface="Poppins"/>
                <a:ea typeface="Poppins"/>
                <a:cs typeface="Poppins"/>
                <a:sym typeface="Poppins"/>
              </a:rPr>
              <a:t>sederhana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sering</a:t>
            </a:r>
            <a:r>
              <a:rPr lang="en-US" sz="1419" spc="-42" dirty="0">
                <a:solidFill>
                  <a:srgbClr val="405D72"/>
                </a:solidFill>
                <a:latin typeface="Poppins"/>
                <a:ea typeface="Poppins"/>
                <a:cs typeface="Poppins"/>
                <a:sym typeface="Poppins"/>
              </a:rPr>
              <a:t> kali </a:t>
            </a:r>
            <a:r>
              <a:rPr lang="en-US" sz="1419" spc="-42" dirty="0" err="1">
                <a:solidFill>
                  <a:srgbClr val="405D72"/>
                </a:solidFill>
                <a:latin typeface="Poppins"/>
                <a:ea typeface="Poppins"/>
                <a:cs typeface="Poppins"/>
                <a:sym typeface="Poppins"/>
              </a:rPr>
              <a:t>disarankan</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untuk</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menghapus</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fitur</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dengan</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korelasi</a:t>
            </a:r>
            <a:r>
              <a:rPr lang="en-US" sz="1419" spc="-42" dirty="0">
                <a:solidFill>
                  <a:srgbClr val="405D72"/>
                </a:solidFill>
                <a:latin typeface="Poppins"/>
                <a:ea typeface="Poppins"/>
                <a:cs typeface="Poppins"/>
                <a:sym typeface="Poppins"/>
              </a:rPr>
              <a:t> sangat </a:t>
            </a:r>
            <a:r>
              <a:rPr lang="en-US" sz="1419" spc="-42" dirty="0" err="1">
                <a:solidFill>
                  <a:srgbClr val="405D72"/>
                </a:solidFill>
                <a:latin typeface="Poppins"/>
                <a:ea typeface="Poppins"/>
                <a:cs typeface="Poppins"/>
                <a:sym typeface="Poppins"/>
              </a:rPr>
              <a:t>rendah</a:t>
            </a:r>
            <a:r>
              <a:rPr lang="en-US" sz="1419" spc="-42" dirty="0">
                <a:solidFill>
                  <a:srgbClr val="405D72"/>
                </a:solidFill>
                <a:latin typeface="Poppins"/>
                <a:ea typeface="Poppins"/>
                <a:cs typeface="Poppins"/>
                <a:sym typeface="Poppins"/>
              </a:rPr>
              <a:t>. Hal </a:t>
            </a:r>
            <a:r>
              <a:rPr lang="en-US" sz="1419" spc="-42" dirty="0" err="1">
                <a:solidFill>
                  <a:srgbClr val="405D72"/>
                </a:solidFill>
                <a:latin typeface="Poppins"/>
                <a:ea typeface="Poppins"/>
                <a:cs typeface="Poppins"/>
                <a:sym typeface="Poppins"/>
              </a:rPr>
              <a:t>ini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karena</a:t>
            </a:r>
            <a:r>
              <a:rPr lang="en-US" sz="1419" spc="-42" dirty="0">
                <a:solidFill>
                  <a:srgbClr val="405D72"/>
                </a:solidFill>
                <a:latin typeface="Poppins"/>
                <a:ea typeface="Poppins"/>
                <a:cs typeface="Poppins"/>
                <a:sym typeface="Poppins"/>
              </a:rPr>
              <a:t> model </a:t>
            </a:r>
            <a:r>
              <a:rPr lang="en-US" sz="1419" spc="-42" dirty="0" err="1">
                <a:solidFill>
                  <a:srgbClr val="405D72"/>
                </a:solidFill>
                <a:latin typeface="Poppins"/>
                <a:ea typeface="Poppins"/>
                <a:cs typeface="Poppins"/>
                <a:sym typeface="Poppins"/>
              </a:rPr>
              <a:t>sederhana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biasanya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tidak</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mampu</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menangkap</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hubungan</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kompleks</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dari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fitur</a:t>
            </a:r>
            <a:r>
              <a:rPr lang="en-US" sz="1419" spc="-42" dirty="0">
                <a:solidFill>
                  <a:srgbClr val="405D72"/>
                </a:solidFill>
                <a:latin typeface="Poppins"/>
                <a:ea typeface="Poppins"/>
                <a:cs typeface="Poppins"/>
                <a:sym typeface="Poppins"/>
              </a:rPr>
              <a:t> yang </a:t>
            </a:r>
            <a:r>
              <a:rPr lang="en-US" sz="1419" spc="-42" dirty="0" err="1">
                <a:solidFill>
                  <a:srgbClr val="405D72"/>
                </a:solidFill>
                <a:latin typeface="Poppins"/>
                <a:ea typeface="Poppins"/>
                <a:cs typeface="Poppins"/>
                <a:sym typeface="Poppins"/>
              </a:rPr>
              <a:t>memiliki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pola</a:t>
            </a:r>
            <a:r>
              <a:rPr lang="en-US" sz="1419" spc="-42" dirty="0">
                <a:solidFill>
                  <a:srgbClr val="405D72"/>
                </a:solidFill>
                <a:latin typeface="Poppins"/>
                <a:ea typeface="Poppins"/>
                <a:cs typeface="Poppins"/>
                <a:sym typeface="Poppins"/>
              </a:rPr>
              <a:t> nonlinear, </a:t>
            </a:r>
            <a:r>
              <a:rPr lang="en-US" sz="1419" spc="-42" dirty="0" err="1">
                <a:solidFill>
                  <a:srgbClr val="405D72"/>
                </a:solidFill>
                <a:latin typeface="Poppins"/>
                <a:ea typeface="Poppins"/>
                <a:cs typeface="Poppins"/>
                <a:sym typeface="Poppins"/>
              </a:rPr>
              <a:t>terutama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jika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ada</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banyak</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fitur</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seperti</a:t>
            </a:r>
            <a:r>
              <a:rPr lang="en-US" sz="1419" spc="-42" dirty="0">
                <a:solidFill>
                  <a:srgbClr val="405D72"/>
                </a:solidFill>
                <a:latin typeface="Poppins"/>
                <a:ea typeface="Poppins"/>
                <a:cs typeface="Poppins"/>
                <a:sym typeface="Poppins"/>
              </a:rPr>
              <a:t> </a:t>
            </a:r>
            <a:r>
              <a:rPr lang="en-US" sz="1419" spc="-42" dirty="0" err="1">
                <a:solidFill>
                  <a:srgbClr val="405D72"/>
                </a:solidFill>
                <a:latin typeface="Poppins"/>
                <a:ea typeface="Poppins"/>
                <a:cs typeface="Poppins"/>
                <a:sym typeface="Poppins"/>
              </a:rPr>
              <a:t>ini</a:t>
            </a:r>
            <a:r>
              <a:rPr lang="en-US" sz="1419" spc="-42" dirty="0">
                <a:solidFill>
                  <a:srgbClr val="405D72"/>
                </a:solidFill>
                <a:latin typeface="Poppins"/>
                <a:ea typeface="Poppins"/>
                <a:cs typeface="Poppins"/>
                <a:sym typeface="Poppins"/>
              </a:rPr>
              <a:t>.</a:t>
            </a:r>
          </a:p>
          <a:p>
            <a:pPr algn="just">
              <a:lnSpc>
                <a:spcPts val="1647"/>
              </a:lnSpc>
              <a:spcBef>
                <a:spcPct val="0"/>
              </a:spcBef>
            </a:pPr>
            <a:endParaRPr lang="en-US" sz="1419" spc="-42" dirty="0">
              <a:solidFill>
                <a:srgbClr val="405D72"/>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1028700" y="339550"/>
            <a:ext cx="599867" cy="662253"/>
          </a:xfrm>
          <a:custGeom>
            <a:avLst/>
            <a:gdLst/>
            <a:ahLst/>
            <a:cxnLst/>
            <a:rect l="l" t="t" r="r" b="b"/>
            <a:pathLst>
              <a:path w="599867" h="662253">
                <a:moveTo>
                  <a:pt x="0" y="0"/>
                </a:moveTo>
                <a:lnTo>
                  <a:pt x="599867" y="0"/>
                </a:lnTo>
                <a:lnTo>
                  <a:pt x="599867" y="662254"/>
                </a:lnTo>
                <a:lnTo>
                  <a:pt x="0" y="662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0" y="5143500"/>
            <a:ext cx="833985" cy="5143500"/>
            <a:chOff x="0" y="0"/>
            <a:chExt cx="219650" cy="1354667"/>
          </a:xfrm>
        </p:grpSpPr>
        <p:sp>
          <p:nvSpPr>
            <p:cNvPr id="4" name="Freeform 4"/>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5" name="TextBox 5"/>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6" name="Group 6"/>
          <p:cNvGrpSpPr/>
          <p:nvPr/>
        </p:nvGrpSpPr>
        <p:grpSpPr>
          <a:xfrm>
            <a:off x="17454015" y="1604542"/>
            <a:ext cx="833985" cy="984635"/>
            <a:chOff x="0" y="0"/>
            <a:chExt cx="219650" cy="259328"/>
          </a:xfrm>
        </p:grpSpPr>
        <p:sp>
          <p:nvSpPr>
            <p:cNvPr id="7" name="Freeform 7"/>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8" name="TextBox 8"/>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9" name="Freeform 9"/>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5">
              <a:alphaModFix amt="12000"/>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628567" y="332532"/>
            <a:ext cx="3447151" cy="647715"/>
          </a:xfrm>
          <a:prstGeom prst="rect">
            <a:avLst/>
          </a:prstGeom>
        </p:spPr>
        <p:txBody>
          <a:bodyPr lIns="0" tIns="0" rIns="0" bIns="0" rtlCol="0" anchor="t">
            <a:spAutoFit/>
          </a:bodyPr>
          <a:lstStyle/>
          <a:p>
            <a:pPr marL="0" lvl="1" indent="0" algn="r">
              <a:lnSpc>
                <a:spcPts val="4738"/>
              </a:lnSpc>
            </a:pPr>
            <a:r>
              <a:rPr lang="en-US" sz="4084" b="1" spc="-122">
                <a:solidFill>
                  <a:srgbClr val="405D72"/>
                </a:solidFill>
                <a:latin typeface="Poppins Bold"/>
                <a:ea typeface="Poppins Bold"/>
                <a:cs typeface="Poppins Bold"/>
                <a:sym typeface="Poppins Bold"/>
              </a:rPr>
              <a:t>Salford &amp; Co.</a:t>
            </a:r>
          </a:p>
        </p:txBody>
      </p:sp>
      <p:sp>
        <p:nvSpPr>
          <p:cNvPr id="11" name="TextBox 11"/>
          <p:cNvSpPr txBox="1"/>
          <p:nvPr/>
        </p:nvSpPr>
        <p:spPr>
          <a:xfrm>
            <a:off x="3352143" y="904875"/>
            <a:ext cx="11737901" cy="1184275"/>
          </a:xfrm>
          <a:prstGeom prst="rect">
            <a:avLst/>
          </a:prstGeom>
        </p:spPr>
        <p:txBody>
          <a:bodyPr lIns="0" tIns="0" rIns="0" bIns="0" rtlCol="0" anchor="t">
            <a:spAutoFit/>
          </a:bodyPr>
          <a:lstStyle/>
          <a:p>
            <a:pPr algn="ctr">
              <a:lnSpc>
                <a:spcPts val="9799"/>
              </a:lnSpc>
            </a:pPr>
            <a:r>
              <a:rPr lang="en-US" sz="6999">
                <a:solidFill>
                  <a:srgbClr val="405D72"/>
                </a:solidFill>
                <a:latin typeface="Anton"/>
                <a:ea typeface="Anton"/>
                <a:cs typeface="Anton"/>
                <a:sym typeface="Anton"/>
              </a:rPr>
              <a:t>3C. ANALISIS KORELASI</a:t>
            </a:r>
          </a:p>
        </p:txBody>
      </p:sp>
      <p:sp>
        <p:nvSpPr>
          <p:cNvPr id="12" name="TextBox 12"/>
          <p:cNvSpPr txBox="1"/>
          <p:nvPr/>
        </p:nvSpPr>
        <p:spPr>
          <a:xfrm>
            <a:off x="1935911" y="3168303"/>
            <a:ext cx="14570365" cy="2183629"/>
          </a:xfrm>
          <a:prstGeom prst="rect">
            <a:avLst/>
          </a:prstGeom>
        </p:spPr>
        <p:txBody>
          <a:bodyPr lIns="0" tIns="0" rIns="0" bIns="0" rtlCol="0" anchor="t">
            <a:spAutoFit/>
          </a:bodyPr>
          <a:lstStyle/>
          <a:p>
            <a:pPr marL="0" lvl="1" indent="0" algn="just">
              <a:lnSpc>
                <a:spcPts val="2826"/>
              </a:lnSpc>
              <a:spcBef>
                <a:spcPct val="0"/>
              </a:spcBef>
            </a:pPr>
            <a:r>
              <a:rPr lang="en-US" sz="2436" spc="-73" dirty="0" err="1">
                <a:solidFill>
                  <a:srgbClr val="405D72"/>
                </a:solidFill>
                <a:latin typeface="Poppins"/>
                <a:ea typeface="Poppins"/>
                <a:cs typeface="Poppins"/>
                <a:sym typeface="Poppins"/>
              </a:rPr>
              <a:t>Analisi</a:t>
            </a:r>
            <a:r>
              <a:rPr lang="en-US" sz="2436" u="none" strike="noStrike" spc="-73" dirty="0" err="1">
                <a:solidFill>
                  <a:srgbClr val="405D72"/>
                </a:solidFill>
                <a:latin typeface="Poppins"/>
                <a:ea typeface="Poppins"/>
                <a:cs typeface="Poppins"/>
                <a:sym typeface="Poppins"/>
              </a:rPr>
              <a:t>s</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korelasi</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bertujuan</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untuk</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mengukur</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sejauh</a:t>
            </a:r>
            <a:r>
              <a:rPr lang="en-US" sz="2436" u="none" strike="noStrike" spc="-73" dirty="0">
                <a:solidFill>
                  <a:srgbClr val="405D72"/>
                </a:solidFill>
                <a:latin typeface="Poppins"/>
                <a:ea typeface="Poppins"/>
                <a:cs typeface="Poppins"/>
                <a:sym typeface="Poppins"/>
              </a:rPr>
              <a:t> mana </a:t>
            </a:r>
            <a:r>
              <a:rPr lang="en-US" sz="2436" u="none" strike="noStrike" spc="-73" dirty="0" err="1">
                <a:solidFill>
                  <a:srgbClr val="405D72"/>
                </a:solidFill>
                <a:latin typeface="Poppins"/>
                <a:ea typeface="Poppins"/>
                <a:cs typeface="Poppins"/>
                <a:sym typeface="Poppins"/>
              </a:rPr>
              <a:t>hubungan</a:t>
            </a:r>
            <a:r>
              <a:rPr lang="en-US" sz="2436" u="none" strike="noStrike" spc="-73" dirty="0">
                <a:solidFill>
                  <a:srgbClr val="405D72"/>
                </a:solidFill>
                <a:latin typeface="Poppins"/>
                <a:ea typeface="Poppins"/>
                <a:cs typeface="Poppins"/>
                <a:sym typeface="Poppins"/>
              </a:rPr>
              <a:t> linear </a:t>
            </a:r>
            <a:r>
              <a:rPr lang="en-US" sz="2436" u="none" strike="noStrike" spc="-73" dirty="0" err="1">
                <a:solidFill>
                  <a:srgbClr val="405D72"/>
                </a:solidFill>
                <a:latin typeface="Poppins"/>
                <a:ea typeface="Poppins"/>
                <a:cs typeface="Poppins"/>
                <a:sym typeface="Poppins"/>
              </a:rPr>
              <a:t>antara</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variabel-variabel</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dalam</a:t>
            </a:r>
            <a:r>
              <a:rPr lang="en-US" sz="2436" u="none" strike="noStrike" spc="-73" dirty="0">
                <a:solidFill>
                  <a:srgbClr val="405D72"/>
                </a:solidFill>
                <a:latin typeface="Poppins"/>
                <a:ea typeface="Poppins"/>
                <a:cs typeface="Poppins"/>
                <a:sym typeface="Poppins"/>
              </a:rPr>
              <a:t> dataset. </a:t>
            </a:r>
            <a:r>
              <a:rPr lang="en-US" sz="2436" u="none" strike="noStrike" spc="-73" dirty="0" err="1">
                <a:solidFill>
                  <a:srgbClr val="405D72"/>
                </a:solidFill>
                <a:latin typeface="Poppins"/>
                <a:ea typeface="Poppins"/>
                <a:cs typeface="Poppins"/>
                <a:sym typeface="Poppins"/>
              </a:rPr>
              <a:t>Dengan</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menghitung</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koefisien</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korelasi</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kita</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dapat</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memahami</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variabel</a:t>
            </a:r>
            <a:r>
              <a:rPr lang="en-US" sz="2436" u="none" strike="noStrike" spc="-73" dirty="0">
                <a:solidFill>
                  <a:srgbClr val="405D72"/>
                </a:solidFill>
                <a:latin typeface="Poppins"/>
                <a:ea typeface="Poppins"/>
                <a:cs typeface="Poppins"/>
                <a:sym typeface="Poppins"/>
              </a:rPr>
              <a:t> mana yang </a:t>
            </a:r>
            <a:r>
              <a:rPr lang="en-US" sz="2436" u="none" strike="noStrike" spc="-73" dirty="0" err="1">
                <a:solidFill>
                  <a:srgbClr val="405D72"/>
                </a:solidFill>
                <a:latin typeface="Poppins"/>
                <a:ea typeface="Poppins"/>
                <a:cs typeface="Poppins"/>
                <a:sym typeface="Poppins"/>
              </a:rPr>
              <a:t>memiliki</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hubungan</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erat</a:t>
            </a:r>
            <a:r>
              <a:rPr lang="en-US" sz="2436" u="none" strike="noStrike" spc="-73" dirty="0">
                <a:solidFill>
                  <a:srgbClr val="405D72"/>
                </a:solidFill>
                <a:latin typeface="Poppins"/>
                <a:ea typeface="Poppins"/>
                <a:cs typeface="Poppins"/>
                <a:sym typeface="Poppins"/>
              </a:rPr>
              <a:t>, yang </a:t>
            </a:r>
            <a:r>
              <a:rPr lang="en-US" sz="2436" u="none" strike="noStrike" spc="-73" dirty="0" err="1">
                <a:solidFill>
                  <a:srgbClr val="405D72"/>
                </a:solidFill>
                <a:latin typeface="Poppins"/>
                <a:ea typeface="Poppins"/>
                <a:cs typeface="Poppins"/>
                <a:sym typeface="Poppins"/>
              </a:rPr>
              <a:t>berpotensi</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mempengaruhi</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hasil</a:t>
            </a:r>
            <a:r>
              <a:rPr lang="en-US" sz="2436" u="none" strike="noStrike" spc="-73" dirty="0">
                <a:solidFill>
                  <a:srgbClr val="405D72"/>
                </a:solidFill>
                <a:latin typeface="Poppins"/>
                <a:ea typeface="Poppins"/>
                <a:cs typeface="Poppins"/>
                <a:sym typeface="Poppins"/>
              </a:rPr>
              <a:t> model. </a:t>
            </a:r>
            <a:r>
              <a:rPr lang="en-US" sz="2436" u="none" strike="noStrike" spc="-73" dirty="0" err="1">
                <a:solidFill>
                  <a:srgbClr val="405D72"/>
                </a:solidFill>
                <a:latin typeface="Poppins"/>
                <a:ea typeface="Poppins"/>
                <a:cs typeface="Poppins"/>
                <a:sym typeface="Poppins"/>
              </a:rPr>
              <a:t>Korelasi</a:t>
            </a:r>
            <a:r>
              <a:rPr lang="en-US" sz="2436" u="none" strike="noStrike" spc="-73" dirty="0">
                <a:solidFill>
                  <a:srgbClr val="405D72"/>
                </a:solidFill>
                <a:latin typeface="Poppins"/>
                <a:ea typeface="Poppins"/>
                <a:cs typeface="Poppins"/>
                <a:sym typeface="Poppins"/>
              </a:rPr>
              <a:t> yang </a:t>
            </a:r>
            <a:r>
              <a:rPr lang="en-US" sz="2436" u="none" strike="noStrike" spc="-73" dirty="0" err="1">
                <a:solidFill>
                  <a:srgbClr val="405D72"/>
                </a:solidFill>
                <a:latin typeface="Poppins"/>
                <a:ea typeface="Poppins"/>
                <a:cs typeface="Poppins"/>
                <a:sym typeface="Poppins"/>
              </a:rPr>
              <a:t>kuat</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antara</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variabel</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tertentu</a:t>
            </a:r>
            <a:r>
              <a:rPr lang="en-US" sz="2436" u="none" strike="noStrike" spc="-73" dirty="0">
                <a:solidFill>
                  <a:srgbClr val="405D72"/>
                </a:solidFill>
                <a:latin typeface="Poppins"/>
                <a:ea typeface="Poppins"/>
                <a:cs typeface="Poppins"/>
                <a:sym typeface="Poppins"/>
              </a:rPr>
              <a:t> dan target </a:t>
            </a:r>
            <a:r>
              <a:rPr lang="en-US" sz="2436" u="none" strike="noStrike" spc="-73" dirty="0" err="1">
                <a:solidFill>
                  <a:srgbClr val="405D72"/>
                </a:solidFill>
                <a:latin typeface="Poppins"/>
                <a:ea typeface="Poppins"/>
                <a:cs typeface="Poppins"/>
                <a:sym typeface="Poppins"/>
              </a:rPr>
              <a:t>akan</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menunjukkan</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relevansi</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variabel</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tersebut</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dalam</a:t>
            </a:r>
            <a:r>
              <a:rPr lang="en-US" sz="2436" u="none" strike="noStrike" spc="-73" dirty="0">
                <a:solidFill>
                  <a:srgbClr val="405D72"/>
                </a:solidFill>
                <a:latin typeface="Poppins"/>
                <a:ea typeface="Poppins"/>
                <a:cs typeface="Poppins"/>
                <a:sym typeface="Poppins"/>
              </a:rPr>
              <a:t> proses </a:t>
            </a:r>
            <a:r>
              <a:rPr lang="en-US" sz="2436" u="none" strike="noStrike" spc="-73" dirty="0" err="1">
                <a:solidFill>
                  <a:srgbClr val="405D72"/>
                </a:solidFill>
                <a:latin typeface="Poppins"/>
                <a:ea typeface="Poppins"/>
                <a:cs typeface="Poppins"/>
                <a:sym typeface="Poppins"/>
              </a:rPr>
              <a:t>prediksi</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sementara</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korelasi</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antar</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fitur</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dapat</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menunjukkan</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multikolinearitas</a:t>
            </a:r>
            <a:r>
              <a:rPr lang="en-US" sz="2436" u="none" strike="noStrike" spc="-73" dirty="0">
                <a:solidFill>
                  <a:srgbClr val="405D72"/>
                </a:solidFill>
                <a:latin typeface="Poppins"/>
                <a:ea typeface="Poppins"/>
                <a:cs typeface="Poppins"/>
                <a:sym typeface="Poppins"/>
              </a:rPr>
              <a:t> yang </a:t>
            </a:r>
            <a:r>
              <a:rPr lang="en-US" sz="2436" u="none" strike="noStrike" spc="-73" dirty="0" err="1">
                <a:solidFill>
                  <a:srgbClr val="405D72"/>
                </a:solidFill>
                <a:latin typeface="Poppins"/>
                <a:ea typeface="Poppins"/>
                <a:cs typeface="Poppins"/>
                <a:sym typeface="Poppins"/>
              </a:rPr>
              <a:t>perlu</a:t>
            </a:r>
            <a:r>
              <a:rPr lang="en-US" sz="2436" u="none" strike="noStrike" spc="-73" dirty="0">
                <a:solidFill>
                  <a:srgbClr val="405D72"/>
                </a:solidFill>
                <a:latin typeface="Poppins"/>
                <a:ea typeface="Poppins"/>
                <a:cs typeface="Poppins"/>
                <a:sym typeface="Poppins"/>
              </a:rPr>
              <a:t> </a:t>
            </a:r>
            <a:r>
              <a:rPr lang="en-US" sz="2436" u="none" strike="noStrike" spc="-73" dirty="0" err="1">
                <a:solidFill>
                  <a:srgbClr val="405D72"/>
                </a:solidFill>
                <a:latin typeface="Poppins"/>
                <a:ea typeface="Poppins"/>
                <a:cs typeface="Poppins"/>
                <a:sym typeface="Poppins"/>
              </a:rPr>
              <a:t>diatasi</a:t>
            </a:r>
            <a:r>
              <a:rPr lang="en-US" sz="2436" u="none" strike="noStrike" spc="-73" dirty="0">
                <a:solidFill>
                  <a:srgbClr val="405D72"/>
                </a:solidFill>
                <a:latin typeface="Poppins"/>
                <a:ea typeface="Poppins"/>
                <a:cs typeface="Poppins"/>
                <a:sym typeface="Poppins"/>
              </a:rPr>
              <a:t>.</a:t>
            </a:r>
          </a:p>
          <a:p>
            <a:pPr algn="just">
              <a:lnSpc>
                <a:spcPts val="2826"/>
              </a:lnSpc>
              <a:spcBef>
                <a:spcPct val="0"/>
              </a:spcBef>
            </a:pPr>
            <a:endParaRPr lang="en-US" sz="2436" u="none" strike="noStrike" spc="-73" dirty="0">
              <a:solidFill>
                <a:srgbClr val="405D72"/>
              </a:solidFill>
              <a:latin typeface="Poppins"/>
              <a:ea typeface="Poppins"/>
              <a:cs typeface="Poppins"/>
              <a:sym typeface="Poppins"/>
            </a:endParaRPr>
          </a:p>
        </p:txBody>
      </p:sp>
      <p:sp>
        <p:nvSpPr>
          <p:cNvPr id="13" name="TextBox 13"/>
          <p:cNvSpPr txBox="1"/>
          <p:nvPr/>
        </p:nvSpPr>
        <p:spPr>
          <a:xfrm>
            <a:off x="1935911" y="5172921"/>
            <a:ext cx="14570365" cy="2542329"/>
          </a:xfrm>
          <a:prstGeom prst="rect">
            <a:avLst/>
          </a:prstGeom>
        </p:spPr>
        <p:txBody>
          <a:bodyPr lIns="0" tIns="0" rIns="0" bIns="0" rtlCol="0" anchor="t">
            <a:spAutoFit/>
          </a:bodyPr>
          <a:lstStyle/>
          <a:p>
            <a:pPr algn="just">
              <a:lnSpc>
                <a:spcPts val="2826"/>
              </a:lnSpc>
            </a:pPr>
            <a:r>
              <a:rPr lang="en-US" sz="2436" spc="-73">
                <a:solidFill>
                  <a:srgbClr val="405D72"/>
                </a:solidFill>
                <a:latin typeface="Poppins"/>
                <a:ea typeface="Poppins"/>
                <a:cs typeface="Poppins"/>
                <a:sym typeface="Poppins"/>
              </a:rPr>
              <a:t>Interpretasi :</a:t>
            </a:r>
          </a:p>
          <a:p>
            <a:pPr algn="just">
              <a:lnSpc>
                <a:spcPts val="2826"/>
              </a:lnSpc>
              <a:spcBef>
                <a:spcPct val="0"/>
              </a:spcBef>
            </a:pPr>
            <a:r>
              <a:rPr lang="en-US" sz="2436" spc="-73">
                <a:solidFill>
                  <a:srgbClr val="405D72"/>
                </a:solidFill>
                <a:latin typeface="Poppins"/>
                <a:ea typeface="Poppins"/>
                <a:cs typeface="Poppins"/>
                <a:sym typeface="Poppins"/>
              </a:rPr>
              <a:t>- median_income : memiliki</a:t>
            </a:r>
            <a:r>
              <a:rPr lang="en-US" sz="2436" u="none" strike="noStrike" spc="-73">
                <a:solidFill>
                  <a:srgbClr val="405D72"/>
                </a:solidFill>
                <a:latin typeface="Poppins"/>
                <a:ea typeface="Poppins"/>
                <a:cs typeface="Poppins"/>
                <a:sym typeface="Poppins"/>
              </a:rPr>
              <a:t> korelasi positif kuat dengan `median_house_value`, menjadikannya fitur paling signifikan untuk prediksi harga.</a:t>
            </a:r>
          </a:p>
          <a:p>
            <a:pPr algn="just">
              <a:lnSpc>
                <a:spcPts val="2826"/>
              </a:lnSpc>
              <a:spcBef>
                <a:spcPct val="0"/>
              </a:spcBef>
            </a:pPr>
            <a:r>
              <a:rPr lang="en-US" sz="2436" u="none" strike="noStrike" spc="-73">
                <a:solidFill>
                  <a:srgbClr val="405D72"/>
                </a:solidFill>
                <a:latin typeface="Poppins"/>
                <a:ea typeface="Poppins"/>
                <a:cs typeface="Poppins"/>
                <a:sym typeface="Poppins"/>
              </a:rPr>
              <a:t>-  Variabel lain menunjukkan korelasi lemah, sehingga mungkin kurang signifikan secara individual.</a:t>
            </a:r>
          </a:p>
          <a:p>
            <a:pPr marL="0" lvl="1" indent="0" algn="just">
              <a:lnSpc>
                <a:spcPts val="2826"/>
              </a:lnSpc>
              <a:spcBef>
                <a:spcPct val="0"/>
              </a:spcBef>
            </a:pPr>
            <a:r>
              <a:rPr lang="en-US" sz="2436" u="none" strike="noStrike" spc="-73">
                <a:solidFill>
                  <a:srgbClr val="405D72"/>
                </a:solidFill>
                <a:latin typeface="Poppins"/>
                <a:ea typeface="Poppins"/>
                <a:cs typeface="Poppins"/>
                <a:sym typeface="Poppins"/>
              </a:rPr>
              <a:t>- Korelasi negatif kecil pada `latitude` menunjukkan kemungkinan harga rumah cenderung menurun ke arah utara.</a:t>
            </a:r>
          </a:p>
          <a:p>
            <a:pPr algn="just">
              <a:lnSpc>
                <a:spcPts val="2826"/>
              </a:lnSpc>
              <a:spcBef>
                <a:spcPct val="0"/>
              </a:spcBef>
            </a:pPr>
            <a:endParaRPr lang="en-US" sz="2436" u="none" strike="noStrike" spc="-73">
              <a:solidFill>
                <a:srgbClr val="405D72"/>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Freeform 2"/>
          <p:cNvSpPr/>
          <p:nvPr/>
        </p:nvSpPr>
        <p:spPr>
          <a:xfrm>
            <a:off x="1028700" y="339550"/>
            <a:ext cx="599867" cy="662253"/>
          </a:xfrm>
          <a:custGeom>
            <a:avLst/>
            <a:gdLst/>
            <a:ahLst/>
            <a:cxnLst/>
            <a:rect l="l" t="t" r="r" b="b"/>
            <a:pathLst>
              <a:path w="599867" h="662253">
                <a:moveTo>
                  <a:pt x="0" y="0"/>
                </a:moveTo>
                <a:lnTo>
                  <a:pt x="599867" y="0"/>
                </a:lnTo>
                <a:lnTo>
                  <a:pt x="599867" y="662254"/>
                </a:lnTo>
                <a:lnTo>
                  <a:pt x="0" y="662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0" y="5143500"/>
            <a:ext cx="833985" cy="5143500"/>
            <a:chOff x="0" y="0"/>
            <a:chExt cx="219650" cy="1354667"/>
          </a:xfrm>
        </p:grpSpPr>
        <p:sp>
          <p:nvSpPr>
            <p:cNvPr id="4" name="Freeform 4"/>
            <p:cNvSpPr/>
            <p:nvPr/>
          </p:nvSpPr>
          <p:spPr>
            <a:xfrm>
              <a:off x="0" y="0"/>
              <a:ext cx="219650" cy="1354667"/>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sp>
        <p:sp>
          <p:nvSpPr>
            <p:cNvPr id="5" name="TextBox 5"/>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6" name="Group 6"/>
          <p:cNvGrpSpPr/>
          <p:nvPr/>
        </p:nvGrpSpPr>
        <p:grpSpPr>
          <a:xfrm>
            <a:off x="17454015" y="1604542"/>
            <a:ext cx="833985" cy="984635"/>
            <a:chOff x="0" y="0"/>
            <a:chExt cx="219650" cy="259328"/>
          </a:xfrm>
        </p:grpSpPr>
        <p:sp>
          <p:nvSpPr>
            <p:cNvPr id="7" name="Freeform 7"/>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sp>
        <p:sp>
          <p:nvSpPr>
            <p:cNvPr id="8" name="TextBox 8"/>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9" name="Freeform 9"/>
          <p:cNvSpPr/>
          <p:nvPr/>
        </p:nvSpPr>
        <p:spPr>
          <a:xfrm flipV="1">
            <a:off x="14483392" y="7396249"/>
            <a:ext cx="7315200" cy="3724102"/>
          </a:xfrm>
          <a:custGeom>
            <a:avLst/>
            <a:gdLst/>
            <a:ahLst/>
            <a:cxnLst/>
            <a:rect l="l" t="t" r="r" b="b"/>
            <a:pathLst>
              <a:path w="7315200" h="3724102">
                <a:moveTo>
                  <a:pt x="0" y="3724102"/>
                </a:moveTo>
                <a:lnTo>
                  <a:pt x="7315200" y="3724102"/>
                </a:lnTo>
                <a:lnTo>
                  <a:pt x="7315200" y="0"/>
                </a:lnTo>
                <a:lnTo>
                  <a:pt x="0" y="0"/>
                </a:lnTo>
                <a:lnTo>
                  <a:pt x="0" y="3724102"/>
                </a:lnTo>
                <a:close/>
              </a:path>
            </a:pathLst>
          </a:custGeom>
          <a:blipFill>
            <a:blip r:embed="rId5">
              <a:alphaModFix amt="12000"/>
              <a:extLst>
                <a:ext uri="{96DAC541-7B7A-43D3-8B79-37D633B846F1}">
                  <asvg:svgBlip xmlns:asvg="http://schemas.microsoft.com/office/drawing/2016/SVG/main" r:embed="rId6"/>
                </a:ext>
              </a:extLst>
            </a:blip>
            <a:stretch>
              <a:fillRect/>
            </a:stretch>
          </a:blipFill>
        </p:spPr>
      </p:sp>
      <p:sp>
        <p:nvSpPr>
          <p:cNvPr id="10" name="Freeform 10"/>
          <p:cNvSpPr/>
          <p:nvPr/>
        </p:nvSpPr>
        <p:spPr>
          <a:xfrm>
            <a:off x="5075718" y="2366611"/>
            <a:ext cx="8643121" cy="7487103"/>
          </a:xfrm>
          <a:custGeom>
            <a:avLst/>
            <a:gdLst/>
            <a:ahLst/>
            <a:cxnLst/>
            <a:rect l="l" t="t" r="r" b="b"/>
            <a:pathLst>
              <a:path w="8643121" h="7487103">
                <a:moveTo>
                  <a:pt x="0" y="0"/>
                </a:moveTo>
                <a:lnTo>
                  <a:pt x="8643121" y="0"/>
                </a:lnTo>
                <a:lnTo>
                  <a:pt x="8643121" y="7487103"/>
                </a:lnTo>
                <a:lnTo>
                  <a:pt x="0" y="7487103"/>
                </a:lnTo>
                <a:lnTo>
                  <a:pt x="0" y="0"/>
                </a:lnTo>
                <a:close/>
              </a:path>
            </a:pathLst>
          </a:custGeom>
          <a:blipFill>
            <a:blip r:embed="rId7"/>
            <a:stretch>
              <a:fillRect/>
            </a:stretch>
          </a:blipFill>
        </p:spPr>
      </p:sp>
      <p:sp>
        <p:nvSpPr>
          <p:cNvPr id="11" name="TextBox 11"/>
          <p:cNvSpPr txBox="1"/>
          <p:nvPr/>
        </p:nvSpPr>
        <p:spPr>
          <a:xfrm>
            <a:off x="1628567" y="332532"/>
            <a:ext cx="3447151" cy="647715"/>
          </a:xfrm>
          <a:prstGeom prst="rect">
            <a:avLst/>
          </a:prstGeom>
        </p:spPr>
        <p:txBody>
          <a:bodyPr lIns="0" tIns="0" rIns="0" bIns="0" rtlCol="0" anchor="t">
            <a:spAutoFit/>
          </a:bodyPr>
          <a:lstStyle/>
          <a:p>
            <a:pPr marL="0" lvl="1" indent="0" algn="r">
              <a:lnSpc>
                <a:spcPts val="4738"/>
              </a:lnSpc>
            </a:pPr>
            <a:r>
              <a:rPr lang="en-US" sz="4084" b="1" spc="-122">
                <a:solidFill>
                  <a:srgbClr val="405D72"/>
                </a:solidFill>
                <a:latin typeface="Poppins Bold"/>
                <a:ea typeface="Poppins Bold"/>
                <a:cs typeface="Poppins Bold"/>
                <a:sym typeface="Poppins Bold"/>
              </a:rPr>
              <a:t>Salford &amp; Co.</a:t>
            </a:r>
          </a:p>
        </p:txBody>
      </p:sp>
      <p:sp>
        <p:nvSpPr>
          <p:cNvPr id="12" name="TextBox 12"/>
          <p:cNvSpPr txBox="1"/>
          <p:nvPr/>
        </p:nvSpPr>
        <p:spPr>
          <a:xfrm>
            <a:off x="2623658" y="904875"/>
            <a:ext cx="13172795" cy="1184275"/>
          </a:xfrm>
          <a:prstGeom prst="rect">
            <a:avLst/>
          </a:prstGeom>
        </p:spPr>
        <p:txBody>
          <a:bodyPr lIns="0" tIns="0" rIns="0" bIns="0" rtlCol="0" anchor="t">
            <a:spAutoFit/>
          </a:bodyPr>
          <a:lstStyle/>
          <a:p>
            <a:pPr algn="ctr">
              <a:lnSpc>
                <a:spcPts val="9799"/>
              </a:lnSpc>
            </a:pPr>
            <a:r>
              <a:rPr lang="en-US" sz="6999">
                <a:solidFill>
                  <a:srgbClr val="405D72"/>
                </a:solidFill>
                <a:latin typeface="Anton"/>
                <a:ea typeface="Anton"/>
                <a:cs typeface="Anton"/>
                <a:sym typeface="Anton"/>
              </a:rPr>
              <a:t>3.D ANALISIS GEOSPASIAL MULTIVARIAT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9760</Words>
  <Application>Microsoft Office PowerPoint</Application>
  <PresentationFormat>Kustom</PresentationFormat>
  <Paragraphs>558</Paragraphs>
  <Slides>48</Slides>
  <Notes>45</Notes>
  <HiddenSlides>0</HiddenSlides>
  <MMClips>0</MMClips>
  <ScaleCrop>false</ScaleCrop>
  <HeadingPairs>
    <vt:vector size="6" baseType="variant">
      <vt:variant>
        <vt:lpstr>Font Dipakai</vt:lpstr>
      </vt:variant>
      <vt:variant>
        <vt:i4>7</vt:i4>
      </vt:variant>
      <vt:variant>
        <vt:lpstr>Tema</vt:lpstr>
      </vt:variant>
      <vt:variant>
        <vt:i4>1</vt:i4>
      </vt:variant>
      <vt:variant>
        <vt:lpstr>Judul Slide</vt:lpstr>
      </vt:variant>
      <vt:variant>
        <vt:i4>48</vt:i4>
      </vt:variant>
    </vt:vector>
  </HeadingPairs>
  <TitlesOfParts>
    <vt:vector size="56" baseType="lpstr">
      <vt:lpstr>Anton</vt:lpstr>
      <vt:lpstr>Poppins Italics</vt:lpstr>
      <vt:lpstr>Poppins Bold</vt:lpstr>
      <vt:lpstr>Calibri</vt:lpstr>
      <vt:lpstr>Arial</vt:lpstr>
      <vt:lpstr>Poppins</vt:lpstr>
      <vt:lpstr>Poppins Bold Italics</vt: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Cream Modern Real Estate Presentation</dc:title>
  <cp:lastModifiedBy>afrian wardana</cp:lastModifiedBy>
  <cp:revision>7</cp:revision>
  <dcterms:created xsi:type="dcterms:W3CDTF">2006-08-16T00:00:00Z</dcterms:created>
  <dcterms:modified xsi:type="dcterms:W3CDTF">2025-08-12T16:41:37Z</dcterms:modified>
  <dc:identifier>DAGvzQhwEfU</dc:identifier>
</cp:coreProperties>
</file>